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4"/>
    <p:sldMasterId id="2147483662" r:id="rId5"/>
  </p:sldMasterIdLst>
  <p:notesMasterIdLst>
    <p:notesMasterId r:id="rId58"/>
  </p:notesMasterIdLst>
  <p:sldIdLst>
    <p:sldId id="290" r:id="rId6"/>
    <p:sldId id="629" r:id="rId7"/>
    <p:sldId id="628" r:id="rId8"/>
    <p:sldId id="605" r:id="rId9"/>
    <p:sldId id="616" r:id="rId10"/>
    <p:sldId id="634" r:id="rId11"/>
    <p:sldId id="657" r:id="rId12"/>
    <p:sldId id="658" r:id="rId13"/>
    <p:sldId id="660" r:id="rId14"/>
    <p:sldId id="661" r:id="rId15"/>
    <p:sldId id="662" r:id="rId16"/>
    <p:sldId id="663" r:id="rId17"/>
    <p:sldId id="664" r:id="rId18"/>
    <p:sldId id="603" r:id="rId19"/>
    <p:sldId id="604" r:id="rId20"/>
    <p:sldId id="631" r:id="rId21"/>
    <p:sldId id="633" r:id="rId22"/>
    <p:sldId id="632" r:id="rId23"/>
    <p:sldId id="610" r:id="rId24"/>
    <p:sldId id="611" r:id="rId25"/>
    <p:sldId id="617" r:id="rId26"/>
    <p:sldId id="625" r:id="rId27"/>
    <p:sldId id="626" r:id="rId28"/>
    <p:sldId id="627" r:id="rId29"/>
    <p:sldId id="618" r:id="rId30"/>
    <p:sldId id="606" r:id="rId31"/>
    <p:sldId id="622" r:id="rId32"/>
    <p:sldId id="623" r:id="rId33"/>
    <p:sldId id="607" r:id="rId34"/>
    <p:sldId id="635" r:id="rId35"/>
    <p:sldId id="673" r:id="rId36"/>
    <p:sldId id="667" r:id="rId37"/>
    <p:sldId id="637" r:id="rId38"/>
    <p:sldId id="638" r:id="rId39"/>
    <p:sldId id="671" r:id="rId40"/>
    <p:sldId id="639" r:id="rId41"/>
    <p:sldId id="640" r:id="rId42"/>
    <p:sldId id="641" r:id="rId43"/>
    <p:sldId id="642" r:id="rId44"/>
    <p:sldId id="668" r:id="rId45"/>
    <p:sldId id="669" r:id="rId46"/>
    <p:sldId id="670" r:id="rId47"/>
    <p:sldId id="643" r:id="rId48"/>
    <p:sldId id="644" r:id="rId49"/>
    <p:sldId id="665" r:id="rId50"/>
    <p:sldId id="645" r:id="rId51"/>
    <p:sldId id="646" r:id="rId52"/>
    <p:sldId id="647" r:id="rId53"/>
    <p:sldId id="672" r:id="rId54"/>
    <p:sldId id="656" r:id="rId55"/>
    <p:sldId id="267" r:id="rId56"/>
    <p:sldId id="630" r:id="rId5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AFAF"/>
    <a:srgbClr val="FF0000"/>
    <a:srgbClr val="000053"/>
    <a:srgbClr val="8FAAD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64" autoAdjust="0"/>
    <p:restoredTop sz="78323" autoAdjust="0"/>
  </p:normalViewPr>
  <p:slideViewPr>
    <p:cSldViewPr snapToGrid="0">
      <p:cViewPr varScale="1">
        <p:scale>
          <a:sx n="62" d="100"/>
          <a:sy n="62" d="100"/>
        </p:scale>
        <p:origin x="1421" y="53"/>
      </p:cViewPr>
      <p:guideLst>
        <p:guide orient="horz" pos="2208"/>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61"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presProps" Target="presProps.xml"/></Relationships>
</file>

<file path=ppt/media/hdphoto1.wdp>
</file>

<file path=ppt/media/image1.png>
</file>

<file path=ppt/media/image10.png>
</file>

<file path=ppt/media/image100.png>
</file>

<file path=ppt/media/image101.png>
</file>

<file path=ppt/media/image11.png>
</file>

<file path=ppt/media/image12.png>
</file>

<file path=ppt/media/image120.png>
</file>

<file path=ppt/media/image13.jpeg>
</file>

<file path=ppt/media/image130.png>
</file>

<file path=ppt/media/image14.png>
</file>

<file path=ppt/media/image140.png>
</file>

<file path=ppt/media/image15.jpg>
</file>

<file path=ppt/media/image150.png>
</file>

<file path=ppt/media/image151.png>
</file>

<file path=ppt/media/image16.png>
</file>

<file path=ppt/media/image160.png>
</file>

<file path=ppt/media/image161.png>
</file>

<file path=ppt/media/image17.png>
</file>

<file path=ppt/media/image170.png>
</file>

<file path=ppt/media/image18.png>
</file>

<file path=ppt/media/image180.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40.png>
</file>

<file path=ppt/media/image41.png>
</file>

<file path=ppt/media/image5.png>
</file>

<file path=ppt/media/image50.png>
</file>

<file path=ppt/media/image6.png>
</file>

<file path=ppt/media/image60.png>
</file>

<file path=ppt/media/image7.png>
</file>

<file path=ppt/media/image70.png>
</file>

<file path=ppt/media/image8.jpeg>
</file>

<file path=ppt/media/image8.png>
</file>

<file path=ppt/media/image80.png>
</file>

<file path=ppt/media/image9.jpeg>
</file>

<file path=ppt/media/image90.png>
</file>

<file path=ppt/media/image9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E35088-D1B3-4AB0-B6C5-2E3DFF5FE0F5}" type="datetimeFigureOut">
              <a:rPr lang="en-US" smtClean="0"/>
              <a:t>5/1/2022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B8E5B2-D490-4A34-A5B9-263B70944830}" type="slidenum">
              <a:rPr lang="en-US" smtClean="0"/>
              <a:t>‹#›</a:t>
            </a:fld>
            <a:endParaRPr lang="en-US"/>
          </a:p>
        </p:txBody>
      </p:sp>
    </p:spTree>
    <p:extLst>
      <p:ext uri="{BB962C8B-B14F-4D97-AF65-F5344CB8AC3E}">
        <p14:creationId xmlns:p14="http://schemas.microsoft.com/office/powerpoint/2010/main" val="17236868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p:cNvSpPr>
            <a:spLocks noGrp="1"/>
          </p:cNvSpPr>
          <p:nvPr>
            <p:ph type="body" idx="1"/>
          </p:nvPr>
        </p:nvSpPr>
        <p:spPr/>
        <p:txBody>
          <a:bodyPr/>
          <a:lstStyle/>
          <a:p>
            <a:r>
              <a:rPr lang="en-US" dirty="0"/>
              <a:t>Change to new </a:t>
            </a:r>
            <a:r>
              <a:rPr lang="en-US" dirty="0" err="1"/>
              <a:t>cadms</a:t>
            </a:r>
            <a:r>
              <a:rPr lang="en-US" dirty="0"/>
              <a:t> website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15</a:t>
            </a:fld>
            <a:endParaRPr lang="en-US" dirty="0"/>
          </a:p>
        </p:txBody>
      </p:sp>
    </p:spTree>
    <p:extLst>
      <p:ext uri="{BB962C8B-B14F-4D97-AF65-F5344CB8AC3E}">
        <p14:creationId xmlns:p14="http://schemas.microsoft.com/office/powerpoint/2010/main" val="30643828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16</a:t>
            </a:fld>
            <a:endParaRPr lang="en-US" dirty="0"/>
          </a:p>
        </p:txBody>
      </p:sp>
    </p:spTree>
    <p:extLst>
      <p:ext uri="{BB962C8B-B14F-4D97-AF65-F5344CB8AC3E}">
        <p14:creationId xmlns:p14="http://schemas.microsoft.com/office/powerpoint/2010/main" val="31576244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17</a:t>
            </a:fld>
            <a:endParaRPr lang="en-US" dirty="0"/>
          </a:p>
        </p:txBody>
      </p:sp>
    </p:spTree>
    <p:extLst>
      <p:ext uri="{BB962C8B-B14F-4D97-AF65-F5344CB8AC3E}">
        <p14:creationId xmlns:p14="http://schemas.microsoft.com/office/powerpoint/2010/main" val="40831066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18</a:t>
            </a:fld>
            <a:endParaRPr lang="en-US" dirty="0"/>
          </a:p>
        </p:txBody>
      </p:sp>
    </p:spTree>
    <p:extLst>
      <p:ext uri="{BB962C8B-B14F-4D97-AF65-F5344CB8AC3E}">
        <p14:creationId xmlns:p14="http://schemas.microsoft.com/office/powerpoint/2010/main" val="32270397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Has an origin and destination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example trade vs social contact vs dog bite</a:t>
            </a:r>
          </a:p>
          <a:p>
            <a:pPr marL="285750" indent="-285750">
              <a:buFont typeface="Arial" panose="020B0604020202020204" pitchFamily="34" charset="0"/>
              <a:buChar char="•"/>
            </a:pPr>
            <a:r>
              <a:rPr lang="en-US" dirty="0"/>
              <a:t>A network can be addressed or non-addressed depending on the type of relationship between the pairs of nodes.</a:t>
            </a:r>
          </a:p>
          <a:p>
            <a:pPr marL="285750" indent="-285750">
              <a:buFont typeface="Arial" panose="020B0604020202020204" pitchFamily="34" charset="0"/>
              <a:buChar char="•"/>
            </a:pPr>
            <a:r>
              <a:rPr lang="en-US" dirty="0"/>
              <a:t>In non-addressed networks, the relationship between nodes can be in any direction.</a:t>
            </a:r>
          </a:p>
          <a:p>
            <a:pPr marL="285750" indent="-285750">
              <a:buFont typeface="Arial" panose="020B0604020202020204" pitchFamily="34" charset="0"/>
              <a:buChar char="•"/>
            </a:pPr>
            <a:r>
              <a:rPr lang="en-US" dirty="0"/>
              <a:t>In addressed networks there is a source and destination, which explains the direction of the relationship.</a:t>
            </a:r>
          </a:p>
          <a:p>
            <a:pPr marL="0" indent="0">
              <a:buFont typeface="Arial" panose="020B0604020202020204" pitchFamily="34" charset="0"/>
              <a:buNone/>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19</a:t>
            </a:fld>
            <a:endParaRPr lang="en-US" dirty="0"/>
          </a:p>
        </p:txBody>
      </p:sp>
    </p:spTree>
    <p:extLst>
      <p:ext uri="{BB962C8B-B14F-4D97-AF65-F5344CB8AC3E}">
        <p14:creationId xmlns:p14="http://schemas.microsoft.com/office/powerpoint/2010/main" val="25815282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20</a:t>
            </a:fld>
            <a:endParaRPr lang="en-US" dirty="0"/>
          </a:p>
        </p:txBody>
      </p:sp>
    </p:spTree>
    <p:extLst>
      <p:ext uri="{BB962C8B-B14F-4D97-AF65-F5344CB8AC3E}">
        <p14:creationId xmlns:p14="http://schemas.microsoft.com/office/powerpoint/2010/main" val="42260088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How good is our reporting system?</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How much of an impact will sub-notifications have? (regions with lower rate of reports).</a:t>
            </a:r>
            <a:endParaRPr lang="es-MX" dirty="0"/>
          </a:p>
        </p:txBody>
      </p:sp>
      <p:sp>
        <p:nvSpPr>
          <p:cNvPr id="4" name="Slide Number Placeholder 3"/>
          <p:cNvSpPr>
            <a:spLocks noGrp="1"/>
          </p:cNvSpPr>
          <p:nvPr>
            <p:ph type="sldNum" sz="quarter" idx="5"/>
          </p:nvPr>
        </p:nvSpPr>
        <p:spPr/>
        <p:txBody>
          <a:bodyPr/>
          <a:lstStyle/>
          <a:p>
            <a:fld id="{5CB8E5B2-D490-4A34-A5B9-263B70944830}" type="slidenum">
              <a:rPr lang="en-US" smtClean="0"/>
              <a:t>21</a:t>
            </a:fld>
            <a:endParaRPr lang="en-US" dirty="0"/>
          </a:p>
        </p:txBody>
      </p:sp>
    </p:spTree>
    <p:extLst>
      <p:ext uri="{BB962C8B-B14F-4D97-AF65-F5344CB8AC3E}">
        <p14:creationId xmlns:p14="http://schemas.microsoft.com/office/powerpoint/2010/main" val="39858148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Spatial coordinates</a:t>
            </a:r>
          </a:p>
        </p:txBody>
      </p:sp>
      <p:sp>
        <p:nvSpPr>
          <p:cNvPr id="4" name="Slide Number Placeholder 3"/>
          <p:cNvSpPr>
            <a:spLocks noGrp="1"/>
          </p:cNvSpPr>
          <p:nvPr>
            <p:ph type="sldNum" sz="quarter" idx="5"/>
          </p:nvPr>
        </p:nvSpPr>
        <p:spPr/>
        <p:txBody>
          <a:bodyPr/>
          <a:lstStyle/>
          <a:p>
            <a:fld id="{5CB8E5B2-D490-4A34-A5B9-263B70944830}" type="slidenum">
              <a:rPr lang="en-US" smtClean="0"/>
              <a:t>22</a:t>
            </a:fld>
            <a:endParaRPr lang="en-US" dirty="0"/>
          </a:p>
        </p:txBody>
      </p:sp>
    </p:spTree>
    <p:extLst>
      <p:ext uri="{BB962C8B-B14F-4D97-AF65-F5344CB8AC3E}">
        <p14:creationId xmlns:p14="http://schemas.microsoft.com/office/powerpoint/2010/main" val="5336393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23</a:t>
            </a:fld>
            <a:endParaRPr lang="en-US" dirty="0"/>
          </a:p>
        </p:txBody>
      </p:sp>
    </p:spTree>
    <p:extLst>
      <p:ext uri="{BB962C8B-B14F-4D97-AF65-F5344CB8AC3E}">
        <p14:creationId xmlns:p14="http://schemas.microsoft.com/office/powerpoint/2010/main" val="9487259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How good is our reporting system?</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How much of an impact will sub-notifications have? (regions with lower rate of reports).</a:t>
            </a:r>
            <a:endParaRPr lang="es-MX" dirty="0"/>
          </a:p>
        </p:txBody>
      </p:sp>
      <p:sp>
        <p:nvSpPr>
          <p:cNvPr id="4" name="Slide Number Placeholder 3"/>
          <p:cNvSpPr>
            <a:spLocks noGrp="1"/>
          </p:cNvSpPr>
          <p:nvPr>
            <p:ph type="sldNum" sz="quarter" idx="5"/>
          </p:nvPr>
        </p:nvSpPr>
        <p:spPr/>
        <p:txBody>
          <a:bodyPr/>
          <a:lstStyle/>
          <a:p>
            <a:fld id="{5CB8E5B2-D490-4A34-A5B9-263B70944830}" type="slidenum">
              <a:rPr lang="en-US" smtClean="0"/>
              <a:t>24</a:t>
            </a:fld>
            <a:endParaRPr lang="en-US" dirty="0"/>
          </a:p>
        </p:txBody>
      </p:sp>
    </p:spTree>
    <p:extLst>
      <p:ext uri="{BB962C8B-B14F-4D97-AF65-F5344CB8AC3E}">
        <p14:creationId xmlns:p14="http://schemas.microsoft.com/office/powerpoint/2010/main" val="970259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sv-SE" dirty="0" err="1"/>
              <a:t>When</a:t>
            </a:r>
            <a:r>
              <a:rPr lang="sv-SE" dirty="0"/>
              <a:t> </a:t>
            </a:r>
            <a:r>
              <a:rPr lang="sv-SE" dirty="0" err="1"/>
              <a:t>describing</a:t>
            </a:r>
            <a:r>
              <a:rPr lang="sv-SE" dirty="0"/>
              <a:t> the </a:t>
            </a:r>
            <a:r>
              <a:rPr lang="sv-SE" dirty="0" err="1"/>
              <a:t>network</a:t>
            </a:r>
            <a:r>
              <a:rPr lang="sv-SE" dirty="0"/>
              <a:t> </a:t>
            </a:r>
            <a:r>
              <a:rPr lang="sv-SE" dirty="0" err="1"/>
              <a:t>charatceristics</a:t>
            </a:r>
            <a:r>
              <a:rPr lang="en-US" dirty="0"/>
              <a:t>, we can describe:</a:t>
            </a:r>
          </a:p>
          <a:p>
            <a:pPr marL="171450" indent="-171450">
              <a:buFont typeface="Arial" panose="020B0604020202020204" pitchFamily="34" charset="0"/>
              <a:buChar char="•"/>
            </a:pPr>
            <a:r>
              <a:rPr lang="en-US" dirty="0"/>
              <a:t>General characteristics, which gives us a perspective on how the network is</a:t>
            </a:r>
          </a:p>
          <a:p>
            <a:pPr marL="171450" indent="-171450">
              <a:buFont typeface="Arial" panose="020B0604020202020204" pitchFamily="34" charset="0"/>
              <a:buChar char="•"/>
            </a:pPr>
            <a:r>
              <a:rPr lang="en-US" dirty="0"/>
              <a:t>Local </a:t>
            </a:r>
            <a:r>
              <a:rPr lang="en-US" dirty="0" err="1"/>
              <a:t>characteristivs</a:t>
            </a:r>
            <a:r>
              <a:rPr lang="en-US" dirty="0"/>
              <a:t>, which give us edge and node level information</a:t>
            </a:r>
          </a:p>
        </p:txBody>
      </p:sp>
      <p:sp>
        <p:nvSpPr>
          <p:cNvPr id="4" name="Slide Number Placeholder 3"/>
          <p:cNvSpPr>
            <a:spLocks noGrp="1"/>
          </p:cNvSpPr>
          <p:nvPr>
            <p:ph type="sldNum" sz="quarter" idx="5"/>
          </p:nvPr>
        </p:nvSpPr>
        <p:spPr/>
        <p:txBody>
          <a:bodyPr/>
          <a:lstStyle/>
          <a:p>
            <a:fld id="{5CB8E5B2-D490-4A34-A5B9-263B70944830}" type="slidenum">
              <a:rPr lang="en-US" smtClean="0"/>
              <a:t>2</a:t>
            </a:fld>
            <a:endParaRPr lang="en-US" dirty="0"/>
          </a:p>
        </p:txBody>
      </p:sp>
    </p:spTree>
    <p:extLst>
      <p:ext uri="{BB962C8B-B14F-4D97-AF65-F5344CB8AC3E}">
        <p14:creationId xmlns:p14="http://schemas.microsoft.com/office/powerpoint/2010/main" val="94307553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How good is our reporting system?</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How much of an impact will sub-notifications have? (regions with lower rate of reports).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Question of census resolution</a:t>
            </a:r>
            <a:endParaRPr lang="es-MX" dirty="0"/>
          </a:p>
        </p:txBody>
      </p:sp>
      <p:sp>
        <p:nvSpPr>
          <p:cNvPr id="4" name="Slide Number Placeholder 3"/>
          <p:cNvSpPr>
            <a:spLocks noGrp="1"/>
          </p:cNvSpPr>
          <p:nvPr>
            <p:ph type="sldNum" sz="quarter" idx="5"/>
          </p:nvPr>
        </p:nvSpPr>
        <p:spPr/>
        <p:txBody>
          <a:bodyPr/>
          <a:lstStyle/>
          <a:p>
            <a:fld id="{5CB8E5B2-D490-4A34-A5B9-263B70944830}" type="slidenum">
              <a:rPr lang="en-US" smtClean="0"/>
              <a:t>25</a:t>
            </a:fld>
            <a:endParaRPr lang="en-US" dirty="0"/>
          </a:p>
        </p:txBody>
      </p:sp>
    </p:spTree>
    <p:extLst>
      <p:ext uri="{BB962C8B-B14F-4D97-AF65-F5344CB8AC3E}">
        <p14:creationId xmlns:p14="http://schemas.microsoft.com/office/powerpoint/2010/main" val="14395175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26</a:t>
            </a:fld>
            <a:endParaRPr lang="en-US" dirty="0"/>
          </a:p>
        </p:txBody>
      </p:sp>
    </p:spTree>
    <p:extLst>
      <p:ext uri="{BB962C8B-B14F-4D97-AF65-F5344CB8AC3E}">
        <p14:creationId xmlns:p14="http://schemas.microsoft.com/office/powerpoint/2010/main" val="32388547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27</a:t>
            </a:fld>
            <a:endParaRPr lang="en-US" dirty="0"/>
          </a:p>
        </p:txBody>
      </p:sp>
    </p:spTree>
    <p:extLst>
      <p:ext uri="{BB962C8B-B14F-4D97-AF65-F5344CB8AC3E}">
        <p14:creationId xmlns:p14="http://schemas.microsoft.com/office/powerpoint/2010/main" val="39371698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28</a:t>
            </a:fld>
            <a:endParaRPr lang="en-US" dirty="0"/>
          </a:p>
        </p:txBody>
      </p:sp>
    </p:spTree>
    <p:extLst>
      <p:ext uri="{BB962C8B-B14F-4D97-AF65-F5344CB8AC3E}">
        <p14:creationId xmlns:p14="http://schemas.microsoft.com/office/powerpoint/2010/main" val="5653518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Typically used in outbreak investigation (contact tracing) – retracing source or identifying potential subsequent</a:t>
            </a:r>
            <a:r>
              <a:rPr lang="en-US" baseline="0" dirty="0"/>
              <a:t> contaminations</a:t>
            </a:r>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29</a:t>
            </a:fld>
            <a:endParaRPr lang="en-US" dirty="0"/>
          </a:p>
        </p:txBody>
      </p:sp>
    </p:spTree>
    <p:extLst>
      <p:ext uri="{BB962C8B-B14F-4D97-AF65-F5344CB8AC3E}">
        <p14:creationId xmlns:p14="http://schemas.microsoft.com/office/powerpoint/2010/main" val="243726468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When we describe the characteristics of the network, we can describe:</a:t>
            </a:r>
          </a:p>
          <a:p>
            <a:pPr marL="171450" indent="-171450">
              <a:buFont typeface="Arial" panose="020B0604020202020204" pitchFamily="34" charset="0"/>
              <a:buChar char="•"/>
            </a:pPr>
            <a:r>
              <a:rPr lang="en-US" dirty="0"/>
              <a:t>General characteristics, which will give us a general perspective of how the network is</a:t>
            </a:r>
          </a:p>
          <a:p>
            <a:pPr marL="171450" indent="-171450">
              <a:buFont typeface="Arial" panose="020B0604020202020204" pitchFamily="34" charset="0"/>
              <a:buChar char="•"/>
            </a:pPr>
            <a:r>
              <a:rPr lang="en-US" dirty="0"/>
              <a:t>Local characteristics, which will give us information at the node or edge level</a:t>
            </a:r>
            <a:endParaRPr lang="es-MX" dirty="0"/>
          </a:p>
        </p:txBody>
      </p:sp>
      <p:sp>
        <p:nvSpPr>
          <p:cNvPr id="4" name="Slide Number Placeholder 3"/>
          <p:cNvSpPr>
            <a:spLocks noGrp="1"/>
          </p:cNvSpPr>
          <p:nvPr>
            <p:ph type="sldNum" sz="quarter" idx="5"/>
          </p:nvPr>
        </p:nvSpPr>
        <p:spPr/>
        <p:txBody>
          <a:bodyPr/>
          <a:lstStyle/>
          <a:p>
            <a:fld id="{5CB8E5B2-D490-4A34-A5B9-263B70944830}" type="slidenum">
              <a:rPr lang="en-US" smtClean="0"/>
              <a:t>30</a:t>
            </a:fld>
            <a:endParaRPr lang="en-US" dirty="0"/>
          </a:p>
        </p:txBody>
      </p:sp>
    </p:spTree>
    <p:extLst>
      <p:ext uri="{BB962C8B-B14F-4D97-AF65-F5344CB8AC3E}">
        <p14:creationId xmlns:p14="http://schemas.microsoft.com/office/powerpoint/2010/main" val="2673471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r>
              <a:rPr lang="en-GB" dirty="0"/>
              <a:t>In theory, dynamic network is better than static, but...</a:t>
            </a:r>
          </a:p>
          <a:p>
            <a:endParaRPr lang="en-GB" dirty="0"/>
          </a:p>
          <a:p>
            <a:r>
              <a:rPr lang="en-GB" dirty="0"/>
              <a:t>If repeatable general average population info is of interest (especially when dynamics are not repeatable)</a:t>
            </a:r>
          </a:p>
          <a:p>
            <a:r>
              <a:rPr lang="en-GB" dirty="0"/>
              <a:t>If goal is future prevention, dynamics are interesting if they will repeat themselves (if the predict future possible contacts)</a:t>
            </a:r>
          </a:p>
          <a:p>
            <a:r>
              <a:rPr lang="en-GB" dirty="0"/>
              <a:t>=&gt; But maybe an order of contact today might change tomorrow, or next month.</a:t>
            </a:r>
          </a:p>
          <a:p>
            <a:r>
              <a:rPr lang="en-GB" dirty="0"/>
              <a:t>If goal is retrospective outbreak investigation, then dynamics is better, repeatable or not.</a:t>
            </a:r>
          </a:p>
          <a:p>
            <a:endParaRPr lang="en-GB" dirty="0"/>
          </a:p>
          <a:p>
            <a:r>
              <a:rPr lang="en-GB" dirty="0"/>
              <a:t>T1 B -&gt; C</a:t>
            </a:r>
          </a:p>
          <a:p>
            <a:r>
              <a:rPr lang="sv-SE" dirty="0"/>
              <a:t>T2 A -&gt; B</a:t>
            </a:r>
          </a:p>
        </p:txBody>
      </p:sp>
      <p:sp>
        <p:nvSpPr>
          <p:cNvPr id="4" name="Platshållare för bildnummer 3"/>
          <p:cNvSpPr>
            <a:spLocks noGrp="1"/>
          </p:cNvSpPr>
          <p:nvPr>
            <p:ph type="sldNum" sz="quarter" idx="5"/>
          </p:nvPr>
        </p:nvSpPr>
        <p:spPr/>
        <p:txBody>
          <a:bodyPr/>
          <a:lstStyle/>
          <a:p>
            <a:fld id="{5CB8E5B2-D490-4A34-A5B9-263B70944830}" type="slidenum">
              <a:rPr lang="en-US" smtClean="0"/>
              <a:t>32</a:t>
            </a:fld>
            <a:endParaRPr lang="en-US"/>
          </a:p>
        </p:txBody>
      </p:sp>
    </p:spTree>
    <p:extLst>
      <p:ext uri="{BB962C8B-B14F-4D97-AF65-F5344CB8AC3E}">
        <p14:creationId xmlns:p14="http://schemas.microsoft.com/office/powerpoint/2010/main" val="41332353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r>
              <a:rPr lang="sv-SE" dirty="0" err="1"/>
              <a:t>Multiple</a:t>
            </a:r>
            <a:r>
              <a:rPr lang="sv-SE" dirty="0"/>
              <a:t> </a:t>
            </a:r>
            <a:r>
              <a:rPr lang="sv-SE" dirty="0" err="1"/>
              <a:t>edges</a:t>
            </a:r>
            <a:r>
              <a:rPr lang="sv-SE" dirty="0"/>
              <a:t> </a:t>
            </a:r>
            <a:r>
              <a:rPr lang="sv-SE" dirty="0" err="1"/>
              <a:t>can</a:t>
            </a:r>
            <a:r>
              <a:rPr lang="sv-SE" dirty="0"/>
              <a:t> </a:t>
            </a:r>
            <a:r>
              <a:rPr lang="sv-SE" dirty="0" err="1"/>
              <a:t>inflate</a:t>
            </a:r>
            <a:r>
              <a:rPr lang="sv-SE" dirty="0"/>
              <a:t> </a:t>
            </a:r>
            <a:r>
              <a:rPr lang="sv-SE" dirty="0" err="1"/>
              <a:t>certain</a:t>
            </a:r>
            <a:r>
              <a:rPr lang="sv-SE" dirty="0"/>
              <a:t> </a:t>
            </a:r>
            <a:r>
              <a:rPr lang="sv-SE" dirty="0" err="1"/>
              <a:t>metrics</a:t>
            </a:r>
            <a:endParaRPr lang="sv-SE" dirty="0"/>
          </a:p>
        </p:txBody>
      </p:sp>
      <p:sp>
        <p:nvSpPr>
          <p:cNvPr id="4" name="Platshållare för bildnummer 3"/>
          <p:cNvSpPr>
            <a:spLocks noGrp="1"/>
          </p:cNvSpPr>
          <p:nvPr>
            <p:ph type="sldNum" sz="quarter" idx="5"/>
          </p:nvPr>
        </p:nvSpPr>
        <p:spPr/>
        <p:txBody>
          <a:bodyPr/>
          <a:lstStyle/>
          <a:p>
            <a:fld id="{5CB8E5B2-D490-4A34-A5B9-263B70944830}" type="slidenum">
              <a:rPr lang="en-US" smtClean="0"/>
              <a:t>33</a:t>
            </a:fld>
            <a:endParaRPr lang="en-US"/>
          </a:p>
        </p:txBody>
      </p:sp>
    </p:spTree>
    <p:extLst>
      <p:ext uri="{BB962C8B-B14F-4D97-AF65-F5344CB8AC3E}">
        <p14:creationId xmlns:p14="http://schemas.microsoft.com/office/powerpoint/2010/main" val="9194339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When we describe the characteristics of the network, we can describe:</a:t>
            </a:r>
          </a:p>
          <a:p>
            <a:pPr marL="171450" indent="-171450">
              <a:buFont typeface="Arial" panose="020B0604020202020204" pitchFamily="34" charset="0"/>
              <a:buChar char="•"/>
            </a:pPr>
            <a:r>
              <a:rPr lang="en-US" dirty="0"/>
              <a:t>General characteristics, which will give us a general perspective of how the network is</a:t>
            </a:r>
          </a:p>
          <a:p>
            <a:pPr marL="171450" indent="-171450">
              <a:buFont typeface="Arial" panose="020B0604020202020204" pitchFamily="34" charset="0"/>
              <a:buChar char="•"/>
            </a:pPr>
            <a:r>
              <a:rPr lang="en-US" dirty="0"/>
              <a:t>Local characteristics, which will give us information at the node or edge level</a:t>
            </a:r>
            <a:endParaRPr lang="es-MX" dirty="0"/>
          </a:p>
        </p:txBody>
      </p:sp>
      <p:sp>
        <p:nvSpPr>
          <p:cNvPr id="4" name="Slide Number Placeholder 3"/>
          <p:cNvSpPr>
            <a:spLocks noGrp="1"/>
          </p:cNvSpPr>
          <p:nvPr>
            <p:ph type="sldNum" sz="quarter" idx="5"/>
          </p:nvPr>
        </p:nvSpPr>
        <p:spPr/>
        <p:txBody>
          <a:bodyPr/>
          <a:lstStyle/>
          <a:p>
            <a:fld id="{5CB8E5B2-D490-4A34-A5B9-263B70944830}" type="slidenum">
              <a:rPr lang="en-US" smtClean="0"/>
              <a:t>34</a:t>
            </a:fld>
            <a:endParaRPr lang="en-US" dirty="0"/>
          </a:p>
        </p:txBody>
      </p:sp>
    </p:spTree>
    <p:extLst>
      <p:ext uri="{BB962C8B-B14F-4D97-AF65-F5344CB8AC3E}">
        <p14:creationId xmlns:p14="http://schemas.microsoft.com/office/powerpoint/2010/main" val="8150058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35</a:t>
            </a:fld>
            <a:endParaRPr lang="en-US" dirty="0"/>
          </a:p>
        </p:txBody>
      </p:sp>
    </p:spTree>
    <p:extLst>
      <p:ext uri="{BB962C8B-B14F-4D97-AF65-F5344CB8AC3E}">
        <p14:creationId xmlns:p14="http://schemas.microsoft.com/office/powerpoint/2010/main" val="3907994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a:t>A network is a representation of the interactions between the individuals in a system</a:t>
            </a:r>
          </a:p>
          <a:p>
            <a:pPr marL="742950" lvl="1" indent="-285750">
              <a:buFont typeface="Arial" panose="020B0604020202020204" pitchFamily="34" charset="0"/>
              <a:buChar char="•"/>
            </a:pPr>
            <a:r>
              <a:rPr lang="en-US" dirty="0"/>
              <a:t>Our society is a network, people have different rates of interactions with others, some have </a:t>
            </a:r>
            <a:r>
              <a:rPr lang="en-US" dirty="0" err="1"/>
              <a:t>have</a:t>
            </a:r>
            <a:r>
              <a:rPr lang="en-US" dirty="0"/>
              <a:t> more frequent interactions or with more people than others.</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MX" dirty="0"/>
              <a:t>A</a:t>
            </a:r>
            <a:r>
              <a:rPr lang="es-MX" baseline="0" dirty="0"/>
              <a:t> grid of contacts or connections between individuals through physical or non-physiscal, Ephemeral vs permantent links. </a:t>
            </a:r>
            <a:r>
              <a:rPr lang="es-MX" baseline="0" dirty="0" err="1"/>
              <a:t>E.g</a:t>
            </a:r>
            <a:r>
              <a:rPr lang="es-MX" baseline="0" dirty="0"/>
              <a:t>. </a:t>
            </a:r>
            <a:r>
              <a:rPr lang="es-MX" baseline="0" dirty="0" err="1"/>
              <a:t>computers</a:t>
            </a:r>
            <a:r>
              <a:rPr lang="es-MX" baseline="0" dirty="0"/>
              <a:t> </a:t>
            </a:r>
            <a:r>
              <a:rPr lang="es-MX" baseline="0" dirty="0" err="1"/>
              <a:t>connected</a:t>
            </a:r>
            <a:r>
              <a:rPr lang="es-MX" baseline="0" dirty="0"/>
              <a:t> </a:t>
            </a:r>
            <a:r>
              <a:rPr lang="es-MX" baseline="0" dirty="0" err="1"/>
              <a:t>via</a:t>
            </a:r>
            <a:r>
              <a:rPr lang="es-MX" baseline="0" dirty="0"/>
              <a:t> internet, human social </a:t>
            </a:r>
            <a:r>
              <a:rPr lang="es-MX" baseline="0" dirty="0" err="1"/>
              <a:t>contac</a:t>
            </a:r>
            <a:r>
              <a:rPr lang="es-MX" baseline="0" dirty="0"/>
              <a:t>, </a:t>
            </a:r>
            <a:r>
              <a:rPr lang="es-MX" baseline="0" dirty="0" err="1"/>
              <a:t>hub</a:t>
            </a:r>
            <a:r>
              <a:rPr lang="es-MX" baseline="0" dirty="0"/>
              <a:t> and </a:t>
            </a:r>
            <a:r>
              <a:rPr lang="es-MX" baseline="0" dirty="0" err="1"/>
              <a:t>spoke</a:t>
            </a:r>
            <a:r>
              <a:rPr lang="es-MX" baseline="0" dirty="0"/>
              <a:t>, rail </a:t>
            </a:r>
            <a:r>
              <a:rPr lang="es-MX" baseline="0" dirty="0" err="1"/>
              <a:t>physical</a:t>
            </a:r>
            <a:endParaRPr lang="es-MX" baseline="0" dirty="0"/>
          </a:p>
          <a:p>
            <a:pPr marL="742950" lvl="1" indent="-285750">
              <a:buFont typeface="Arial" panose="020B0604020202020204" pitchFamily="34" charset="0"/>
              <a:buChar char="•"/>
            </a:pPr>
            <a:r>
              <a:rPr lang="es-MX" baseline="0" dirty="0" err="1"/>
              <a:t>Multiple</a:t>
            </a:r>
            <a:r>
              <a:rPr lang="es-MX" baseline="0" dirty="0"/>
              <a:t> </a:t>
            </a:r>
            <a:r>
              <a:rPr lang="es-MX" baseline="0" dirty="0" err="1"/>
              <a:t>applications</a:t>
            </a:r>
            <a:r>
              <a:rPr lang="es-MX" baseline="0" dirty="0"/>
              <a:t>, </a:t>
            </a:r>
            <a:r>
              <a:rPr lang="es-MX" baseline="0" dirty="0" err="1"/>
              <a:t>applied</a:t>
            </a:r>
            <a:r>
              <a:rPr lang="es-MX" baseline="0" dirty="0"/>
              <a:t> in </a:t>
            </a:r>
            <a:r>
              <a:rPr lang="es-MX" baseline="0" dirty="0" err="1"/>
              <a:t>many</a:t>
            </a:r>
            <a:r>
              <a:rPr lang="es-MX" baseline="0" dirty="0"/>
              <a:t> disciplines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3</a:t>
            </a:fld>
            <a:endParaRPr lang="en-US" dirty="0"/>
          </a:p>
        </p:txBody>
      </p:sp>
    </p:spTree>
    <p:extLst>
      <p:ext uri="{BB962C8B-B14F-4D97-AF65-F5344CB8AC3E}">
        <p14:creationId xmlns:p14="http://schemas.microsoft.com/office/powerpoint/2010/main" val="296194933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a:t>The size of the network is defined by the number of nodes in the network.</a:t>
            </a:r>
          </a:p>
          <a:p>
            <a:pPr marL="285750" indent="-285750">
              <a:buFont typeface="Arial" panose="020B0604020202020204" pitchFamily="34" charset="0"/>
              <a:buChar char="•"/>
            </a:pPr>
            <a:r>
              <a:rPr lang="en-US" dirty="0"/>
              <a:t>The diameter is the shortest path between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36</a:t>
            </a:fld>
            <a:endParaRPr lang="en-US" dirty="0"/>
          </a:p>
        </p:txBody>
      </p:sp>
    </p:spTree>
    <p:extLst>
      <p:ext uri="{BB962C8B-B14F-4D97-AF65-F5344CB8AC3E}">
        <p14:creationId xmlns:p14="http://schemas.microsoft.com/office/powerpoint/2010/main" val="250873862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There is a relationship between D and F, Highly connected networks will have higher density and less fragmentation, poorly connected networks will have higher fragmentation and lower density.</a:t>
            </a:r>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37</a:t>
            </a:fld>
            <a:endParaRPr lang="en-US" dirty="0"/>
          </a:p>
        </p:txBody>
      </p:sp>
    </p:spTree>
    <p:extLst>
      <p:ext uri="{BB962C8B-B14F-4D97-AF65-F5344CB8AC3E}">
        <p14:creationId xmlns:p14="http://schemas.microsoft.com/office/powerpoint/2010/main" val="275811337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e_jz</a:t>
            </a:r>
            <a:r>
              <a:rPr lang="en-US" dirty="0"/>
              <a:t>: number of nodes connecting node j and z, which are </a:t>
            </a:r>
            <a:r>
              <a:rPr lang="en-US" dirty="0" err="1"/>
              <a:t>neighbours</a:t>
            </a:r>
            <a:r>
              <a:rPr lang="en-US" dirty="0"/>
              <a:t> of node I</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K_i</a:t>
            </a:r>
            <a:r>
              <a:rPr lang="en-US" dirty="0"/>
              <a:t> degree of node </a:t>
            </a:r>
            <a:r>
              <a:rPr lang="en-US" dirty="0" err="1"/>
              <a:t>i</a:t>
            </a:r>
            <a:endParaRPr lang="en-US" dirty="0"/>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38</a:t>
            </a:fld>
            <a:endParaRPr lang="en-US" dirty="0"/>
          </a:p>
        </p:txBody>
      </p:sp>
    </p:spTree>
    <p:extLst>
      <p:ext uri="{BB962C8B-B14F-4D97-AF65-F5344CB8AC3E}">
        <p14:creationId xmlns:p14="http://schemas.microsoft.com/office/powerpoint/2010/main" val="32956773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When we describe the characteristics of the network, we can describe:</a:t>
            </a:r>
          </a:p>
          <a:p>
            <a:pPr marL="171450" indent="-171450">
              <a:buFont typeface="Arial" panose="020B0604020202020204" pitchFamily="34" charset="0"/>
              <a:buChar char="•"/>
            </a:pPr>
            <a:r>
              <a:rPr lang="en-US" dirty="0"/>
              <a:t>General characteristics, which will give us a general perspective of how the network is</a:t>
            </a:r>
          </a:p>
          <a:p>
            <a:pPr marL="171450" indent="-171450">
              <a:buFont typeface="Arial" panose="020B0604020202020204" pitchFamily="34" charset="0"/>
              <a:buChar char="•"/>
            </a:pPr>
            <a:r>
              <a:rPr lang="en-US" dirty="0"/>
              <a:t>Local characteristics, which will give us information at the node or edge level</a:t>
            </a:r>
            <a:endParaRPr lang="es-MX" dirty="0"/>
          </a:p>
        </p:txBody>
      </p:sp>
      <p:sp>
        <p:nvSpPr>
          <p:cNvPr id="4" name="Slide Number Placeholder 3"/>
          <p:cNvSpPr>
            <a:spLocks noGrp="1"/>
          </p:cNvSpPr>
          <p:nvPr>
            <p:ph type="sldNum" sz="quarter" idx="5"/>
          </p:nvPr>
        </p:nvSpPr>
        <p:spPr/>
        <p:txBody>
          <a:bodyPr/>
          <a:lstStyle/>
          <a:p>
            <a:fld id="{5CB8E5B2-D490-4A34-A5B9-263B70944830}" type="slidenum">
              <a:rPr lang="en-US" smtClean="0"/>
              <a:t>39</a:t>
            </a:fld>
            <a:endParaRPr lang="en-US" dirty="0"/>
          </a:p>
        </p:txBody>
      </p:sp>
    </p:spTree>
    <p:extLst>
      <p:ext uri="{BB962C8B-B14F-4D97-AF65-F5344CB8AC3E}">
        <p14:creationId xmlns:p14="http://schemas.microsoft.com/office/powerpoint/2010/main" val="31811011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40</a:t>
            </a:fld>
            <a:endParaRPr lang="en-US" dirty="0"/>
          </a:p>
        </p:txBody>
      </p:sp>
    </p:spTree>
    <p:extLst>
      <p:ext uri="{BB962C8B-B14F-4D97-AF65-F5344CB8AC3E}">
        <p14:creationId xmlns:p14="http://schemas.microsoft.com/office/powerpoint/2010/main" val="79108232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simple and intuitive, but not always most useful because…</a:t>
            </a:r>
          </a:p>
          <a:p>
            <a:r>
              <a:rPr lang="en-US" dirty="0" err="1"/>
              <a:t>Covid</a:t>
            </a:r>
            <a:r>
              <a:rPr lang="en-US" baseline="0" dirty="0"/>
              <a:t> example at home</a:t>
            </a:r>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41</a:t>
            </a:fld>
            <a:endParaRPr lang="en-US" dirty="0"/>
          </a:p>
        </p:txBody>
      </p:sp>
    </p:spTree>
    <p:extLst>
      <p:ext uri="{BB962C8B-B14F-4D97-AF65-F5344CB8AC3E}">
        <p14:creationId xmlns:p14="http://schemas.microsoft.com/office/powerpoint/2010/main" val="6422307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simple and intuitive, but not always most useful because…</a:t>
            </a:r>
          </a:p>
          <a:p>
            <a:r>
              <a:rPr lang="en-US" dirty="0" err="1"/>
              <a:t>Covid</a:t>
            </a:r>
            <a:r>
              <a:rPr lang="en-US" baseline="0" dirty="0"/>
              <a:t> example at home</a:t>
            </a:r>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42</a:t>
            </a:fld>
            <a:endParaRPr lang="en-US" dirty="0"/>
          </a:p>
        </p:txBody>
      </p:sp>
    </p:spTree>
    <p:extLst>
      <p:ext uri="{BB962C8B-B14F-4D97-AF65-F5344CB8AC3E}">
        <p14:creationId xmlns:p14="http://schemas.microsoft.com/office/powerpoint/2010/main" val="308153982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43</a:t>
            </a:fld>
            <a:endParaRPr lang="en-US" dirty="0"/>
          </a:p>
        </p:txBody>
      </p:sp>
    </p:spTree>
    <p:extLst>
      <p:ext uri="{BB962C8B-B14F-4D97-AF65-F5344CB8AC3E}">
        <p14:creationId xmlns:p14="http://schemas.microsoft.com/office/powerpoint/2010/main" val="12657745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simple and intuitive, but not always most useful because…</a:t>
            </a:r>
          </a:p>
          <a:p>
            <a:r>
              <a:rPr lang="en-US" dirty="0" err="1"/>
              <a:t>Covid</a:t>
            </a:r>
            <a:r>
              <a:rPr lang="en-US" baseline="0" dirty="0"/>
              <a:t> example at home</a:t>
            </a:r>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44</a:t>
            </a:fld>
            <a:endParaRPr lang="en-US" dirty="0"/>
          </a:p>
        </p:txBody>
      </p:sp>
    </p:spTree>
    <p:extLst>
      <p:ext uri="{BB962C8B-B14F-4D97-AF65-F5344CB8AC3E}">
        <p14:creationId xmlns:p14="http://schemas.microsoft.com/office/powerpoint/2010/main" val="416988231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a:t>Expansion on the indegree and outdegree</a:t>
            </a:r>
          </a:p>
          <a:p>
            <a:pPr marL="285750" indent="-285750">
              <a:buFont typeface="Arial" panose="020B0604020202020204" pitchFamily="34" charset="0"/>
              <a:buChar char="•"/>
            </a:pPr>
            <a:r>
              <a:rPr lang="en-US" dirty="0"/>
              <a:t>A strong hub is connected to authoritative nodes</a:t>
            </a:r>
          </a:p>
          <a:p>
            <a:pPr marL="285750" indent="-285750">
              <a:buFont typeface="Arial" panose="020B0604020202020204" pitchFamily="34" charset="0"/>
              <a:buChar char="•"/>
            </a:pPr>
            <a:r>
              <a:rPr lang="en-US" dirty="0"/>
              <a:t>A strong authority is connected strong hub nodes</a:t>
            </a:r>
          </a:p>
          <a:p>
            <a:pPr marL="285750" indent="-285750">
              <a:buFont typeface="Arial" panose="020B0604020202020204" pitchFamily="34" charset="0"/>
              <a:buChar char="•"/>
            </a:pPr>
            <a:r>
              <a:rPr lang="en-US" dirty="0"/>
              <a:t>Mutually reinforcing</a:t>
            </a:r>
          </a:p>
          <a:p>
            <a:pPr marL="285750" indent="-285750">
              <a:buFont typeface="Arial" panose="020B0604020202020204" pitchFamily="34" charset="0"/>
              <a:buChar char="•"/>
            </a:pPr>
            <a:r>
              <a:rPr lang="en-US" dirty="0"/>
              <a:t>In disease control, authority  is a good place for surveillance (as </a:t>
            </a:r>
            <a:r>
              <a:rPr lang="en-US" dirty="0" err="1"/>
              <a:t>reveives</a:t>
            </a:r>
            <a:r>
              <a:rPr lang="en-US" dirty="0"/>
              <a:t> a lot of contacts) and a hub is good for disease control (as it spreads a lot)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45</a:t>
            </a:fld>
            <a:endParaRPr lang="en-US" dirty="0"/>
          </a:p>
        </p:txBody>
      </p:sp>
    </p:spTree>
    <p:extLst>
      <p:ext uri="{BB962C8B-B14F-4D97-AF65-F5344CB8AC3E}">
        <p14:creationId xmlns:p14="http://schemas.microsoft.com/office/powerpoint/2010/main" val="38467368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a:t>Identify very active individuals</a:t>
            </a:r>
          </a:p>
          <a:p>
            <a:pPr marL="742950" lvl="1" indent="-285750">
              <a:buFont typeface="Arial" panose="020B0604020202020204" pitchFamily="34" charset="0"/>
              <a:buChar char="•"/>
            </a:pPr>
            <a:r>
              <a:rPr lang="en-US" dirty="0"/>
              <a:t>If we have a disease in a population transmitted by close contacts and limited resources, where should we sample?</a:t>
            </a:r>
          </a:p>
          <a:p>
            <a:pPr marL="285750" lvl="0" indent="-285750">
              <a:buFont typeface="Arial" panose="020B0604020202020204" pitchFamily="34" charset="0"/>
              <a:buChar char="•"/>
            </a:pPr>
            <a:r>
              <a:rPr lang="en-US" dirty="0"/>
              <a:t>Identify intermediate individuals</a:t>
            </a:r>
          </a:p>
          <a:p>
            <a:pPr marL="742950" lvl="1" indent="-285750">
              <a:buFont typeface="Arial" panose="020B0604020202020204" pitchFamily="34" charset="0"/>
              <a:buChar char="•"/>
            </a:pPr>
            <a:r>
              <a:rPr lang="en-US" dirty="0"/>
              <a:t>If we want to implement some controls or surveillance measure, where should we focus it?</a:t>
            </a:r>
          </a:p>
          <a:p>
            <a:pPr marL="457200" lvl="1" indent="0">
              <a:buFont typeface="Arial" panose="020B0604020202020204" pitchFamily="34" charset="0"/>
              <a:buNone/>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4</a:t>
            </a:fld>
            <a:endParaRPr lang="en-US" dirty="0"/>
          </a:p>
        </p:txBody>
      </p:sp>
    </p:spTree>
    <p:extLst>
      <p:ext uri="{BB962C8B-B14F-4D97-AF65-F5344CB8AC3E}">
        <p14:creationId xmlns:p14="http://schemas.microsoft.com/office/powerpoint/2010/main" val="417141464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46</a:t>
            </a:fld>
            <a:endParaRPr lang="en-US" dirty="0"/>
          </a:p>
        </p:txBody>
      </p:sp>
    </p:spTree>
    <p:extLst>
      <p:ext uri="{BB962C8B-B14F-4D97-AF65-F5344CB8AC3E}">
        <p14:creationId xmlns:p14="http://schemas.microsoft.com/office/powerpoint/2010/main" val="70824663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Inverse of farness</a:t>
            </a:r>
          </a:p>
          <a:p>
            <a:pPr marL="285750" indent="-285750">
              <a:buFont typeface="Arial" panose="020B0604020202020204" pitchFamily="34" charset="0"/>
              <a:buChar char="•"/>
            </a:pPr>
            <a:r>
              <a:rPr lang="en-US" dirty="0"/>
              <a:t>d(</a:t>
            </a:r>
            <a:r>
              <a:rPr lang="en-US" dirty="0" err="1"/>
              <a:t>n_i</a:t>
            </a:r>
            <a:r>
              <a:rPr lang="en-US" dirty="0"/>
              <a:t>, </a:t>
            </a:r>
            <a:r>
              <a:rPr lang="en-US" dirty="0" err="1"/>
              <a:t>n_j</a:t>
            </a:r>
            <a:r>
              <a:rPr lang="en-US" dirty="0"/>
              <a:t>) number of nodes in the network</a:t>
            </a:r>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47</a:t>
            </a:fld>
            <a:endParaRPr lang="en-US" dirty="0"/>
          </a:p>
        </p:txBody>
      </p:sp>
    </p:spTree>
    <p:extLst>
      <p:ext uri="{BB962C8B-B14F-4D97-AF65-F5344CB8AC3E}">
        <p14:creationId xmlns:p14="http://schemas.microsoft.com/office/powerpoint/2010/main" val="187709874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a:t>Practical application: if a disease is introduced into a strong component node, it is more likely to spread through the population.</a:t>
            </a:r>
          </a:p>
        </p:txBody>
      </p:sp>
      <p:sp>
        <p:nvSpPr>
          <p:cNvPr id="4" name="Slide Number Placeholder 3"/>
          <p:cNvSpPr>
            <a:spLocks noGrp="1"/>
          </p:cNvSpPr>
          <p:nvPr>
            <p:ph type="sldNum" sz="quarter" idx="5"/>
          </p:nvPr>
        </p:nvSpPr>
        <p:spPr/>
        <p:txBody>
          <a:bodyPr/>
          <a:lstStyle/>
          <a:p>
            <a:fld id="{5CB8E5B2-D490-4A34-A5B9-263B70944830}" type="slidenum">
              <a:rPr lang="en-US" smtClean="0"/>
              <a:t>48</a:t>
            </a:fld>
            <a:endParaRPr lang="en-US" dirty="0"/>
          </a:p>
        </p:txBody>
      </p:sp>
    </p:spTree>
    <p:extLst>
      <p:ext uri="{BB962C8B-B14F-4D97-AF65-F5344CB8AC3E}">
        <p14:creationId xmlns:p14="http://schemas.microsoft.com/office/powerpoint/2010/main" val="401464157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a:t>Practical application: if a disease is introduced into a strong component node, it is more likely to spread through the population.</a:t>
            </a:r>
          </a:p>
        </p:txBody>
      </p:sp>
      <p:sp>
        <p:nvSpPr>
          <p:cNvPr id="4" name="Slide Number Placeholder 3"/>
          <p:cNvSpPr>
            <a:spLocks noGrp="1"/>
          </p:cNvSpPr>
          <p:nvPr>
            <p:ph type="sldNum" sz="quarter" idx="5"/>
          </p:nvPr>
        </p:nvSpPr>
        <p:spPr/>
        <p:txBody>
          <a:bodyPr/>
          <a:lstStyle/>
          <a:p>
            <a:fld id="{5CB8E5B2-D490-4A34-A5B9-263B70944830}" type="slidenum">
              <a:rPr lang="en-US" smtClean="0"/>
              <a:t>49</a:t>
            </a:fld>
            <a:endParaRPr lang="en-US" dirty="0"/>
          </a:p>
        </p:txBody>
      </p:sp>
    </p:spTree>
    <p:extLst>
      <p:ext uri="{BB962C8B-B14F-4D97-AF65-F5344CB8AC3E}">
        <p14:creationId xmlns:p14="http://schemas.microsoft.com/office/powerpoint/2010/main" val="20403877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r>
              <a:rPr lang="en-GB" dirty="0"/>
              <a:t>Euclidian distance might be useful in cases of airborne, vector-borne or unmeasured wildlife contacts transmission (proximal nodes with no contacts), but not if unrealistic in terms of impact of travel time. Or opposite, sometimes long spatial distance is relevant in very connected world (flight) two nodes can be more distance in space but closer in travel time than another pair.</a:t>
            </a:r>
          </a:p>
          <a:p>
            <a:r>
              <a:rPr lang="en-GB" dirty="0"/>
              <a:t>Considering the impact of travel time on incubation period if undetected animal is shipped</a:t>
            </a:r>
            <a:endParaRPr lang="sv-SE" dirty="0"/>
          </a:p>
        </p:txBody>
      </p:sp>
      <p:sp>
        <p:nvSpPr>
          <p:cNvPr id="4" name="Platshållare för bildnummer 3"/>
          <p:cNvSpPr>
            <a:spLocks noGrp="1"/>
          </p:cNvSpPr>
          <p:nvPr>
            <p:ph type="sldNum" sz="quarter" idx="5"/>
          </p:nvPr>
        </p:nvSpPr>
        <p:spPr/>
        <p:txBody>
          <a:bodyPr/>
          <a:lstStyle/>
          <a:p>
            <a:fld id="{5CB8E5B2-D490-4A34-A5B9-263B70944830}" type="slidenum">
              <a:rPr lang="en-US" smtClean="0"/>
              <a:t>51</a:t>
            </a:fld>
            <a:endParaRPr lang="en-US"/>
          </a:p>
        </p:txBody>
      </p:sp>
    </p:spTree>
    <p:extLst>
      <p:ext uri="{BB962C8B-B14F-4D97-AF65-F5344CB8AC3E}">
        <p14:creationId xmlns:p14="http://schemas.microsoft.com/office/powerpoint/2010/main" val="293427544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52</a:t>
            </a:fld>
            <a:endParaRPr lang="en-US"/>
          </a:p>
        </p:txBody>
      </p:sp>
    </p:spTree>
    <p:extLst>
      <p:ext uri="{BB962C8B-B14F-4D97-AF65-F5344CB8AC3E}">
        <p14:creationId xmlns:p14="http://schemas.microsoft.com/office/powerpoint/2010/main" val="37969613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a:t>Yellow individuals are more likely to initiate contacts than green individuals?</a:t>
            </a:r>
          </a:p>
          <a:p>
            <a:pPr marL="285750" indent="-285750">
              <a:buFont typeface="Arial" panose="020B0604020202020204" pitchFamily="34" charset="0"/>
              <a:buChar char="•"/>
            </a:pPr>
            <a:r>
              <a:rPr lang="en-US" dirty="0"/>
              <a:t>Is there any association between the number of contacts and some other attribute?</a:t>
            </a:r>
            <a:endParaRPr lang="es-MX" dirty="0"/>
          </a:p>
        </p:txBody>
      </p:sp>
      <p:sp>
        <p:nvSpPr>
          <p:cNvPr id="4" name="Slide Number Placeholder 3"/>
          <p:cNvSpPr>
            <a:spLocks noGrp="1"/>
          </p:cNvSpPr>
          <p:nvPr>
            <p:ph type="sldNum" sz="quarter" idx="5"/>
          </p:nvPr>
        </p:nvSpPr>
        <p:spPr/>
        <p:txBody>
          <a:bodyPr/>
          <a:lstStyle/>
          <a:p>
            <a:fld id="{5CB8E5B2-D490-4A34-A5B9-263B70944830}" type="slidenum">
              <a:rPr lang="en-US" smtClean="0"/>
              <a:t>5</a:t>
            </a:fld>
            <a:endParaRPr lang="en-US" dirty="0"/>
          </a:p>
        </p:txBody>
      </p:sp>
    </p:spTree>
    <p:extLst>
      <p:ext uri="{BB962C8B-B14F-4D97-AF65-F5344CB8AC3E}">
        <p14:creationId xmlns:p14="http://schemas.microsoft.com/office/powerpoint/2010/main" val="3876090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r>
              <a:rPr lang="sv-SE" dirty="0" err="1"/>
              <a:t>Where</a:t>
            </a:r>
            <a:r>
              <a:rPr lang="sv-SE" dirty="0"/>
              <a:t> is </a:t>
            </a:r>
            <a:r>
              <a:rPr lang="sv-SE" dirty="0" err="1"/>
              <a:t>most</a:t>
            </a:r>
            <a:r>
              <a:rPr lang="sv-SE" dirty="0"/>
              <a:t> </a:t>
            </a:r>
            <a:r>
              <a:rPr lang="sv-SE" dirty="0" err="1"/>
              <a:t>effective</a:t>
            </a:r>
            <a:r>
              <a:rPr lang="sv-SE" dirty="0"/>
              <a:t> to </a:t>
            </a:r>
            <a:r>
              <a:rPr lang="sv-SE" dirty="0" err="1"/>
              <a:t>sample</a:t>
            </a:r>
            <a:r>
              <a:rPr lang="sv-SE" dirty="0"/>
              <a:t> to </a:t>
            </a:r>
            <a:r>
              <a:rPr lang="sv-SE" dirty="0" err="1"/>
              <a:t>detect</a:t>
            </a:r>
            <a:r>
              <a:rPr lang="sv-SE" dirty="0"/>
              <a:t> </a:t>
            </a:r>
            <a:r>
              <a:rPr lang="sv-SE" dirty="0" err="1"/>
              <a:t>disease</a:t>
            </a:r>
            <a:r>
              <a:rPr lang="sv-SE" dirty="0"/>
              <a:t> </a:t>
            </a:r>
            <a:r>
              <a:rPr lang="sv-SE" dirty="0" err="1"/>
              <a:t>presence</a:t>
            </a:r>
            <a:r>
              <a:rPr lang="sv-SE" dirty="0"/>
              <a:t>?</a:t>
            </a:r>
          </a:p>
        </p:txBody>
      </p:sp>
      <p:sp>
        <p:nvSpPr>
          <p:cNvPr id="4" name="Platshållare för bildnummer 3"/>
          <p:cNvSpPr>
            <a:spLocks noGrp="1"/>
          </p:cNvSpPr>
          <p:nvPr>
            <p:ph type="sldNum" sz="quarter" idx="5"/>
          </p:nvPr>
        </p:nvSpPr>
        <p:spPr/>
        <p:txBody>
          <a:bodyPr/>
          <a:lstStyle/>
          <a:p>
            <a:fld id="{5CB8E5B2-D490-4A34-A5B9-263B70944830}" type="slidenum">
              <a:rPr lang="en-US" smtClean="0"/>
              <a:t>6</a:t>
            </a:fld>
            <a:endParaRPr lang="en-US"/>
          </a:p>
        </p:txBody>
      </p:sp>
    </p:spTree>
    <p:extLst>
      <p:ext uri="{BB962C8B-B14F-4D97-AF65-F5344CB8AC3E}">
        <p14:creationId xmlns:p14="http://schemas.microsoft.com/office/powerpoint/2010/main" val="26536988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a:t>
            </a:r>
            <a:r>
              <a:rPr lang="en-US" baseline="0" dirty="0"/>
              <a:t> predictable patterns are detected, models </a:t>
            </a:r>
            <a:r>
              <a:rPr lang="en-US" baseline="0" dirty="0" err="1"/>
              <a:t>probaility</a:t>
            </a:r>
            <a:r>
              <a:rPr lang="en-US" baseline="0" dirty="0"/>
              <a:t> of contact between </a:t>
            </a:r>
            <a:r>
              <a:rPr lang="en-US" baseline="0" dirty="0" err="1"/>
              <a:t>indviduals</a:t>
            </a:r>
            <a:r>
              <a:rPr lang="en-US" baseline="0" dirty="0"/>
              <a:t>, and probability of transmission during a contact.</a:t>
            </a:r>
            <a:endParaRPr lang="en-US" dirty="0"/>
          </a:p>
        </p:txBody>
      </p:sp>
      <p:sp>
        <p:nvSpPr>
          <p:cNvPr id="4" name="Slide Number Placeholder 3"/>
          <p:cNvSpPr>
            <a:spLocks noGrp="1"/>
          </p:cNvSpPr>
          <p:nvPr>
            <p:ph type="sldNum" sz="quarter" idx="10"/>
          </p:nvPr>
        </p:nvSpPr>
        <p:spPr/>
        <p:txBody>
          <a:bodyPr/>
          <a:lstStyle/>
          <a:p>
            <a:fld id="{5CB8E5B2-D490-4A34-A5B9-263B70944830}" type="slidenum">
              <a:rPr lang="en-US" smtClean="0"/>
              <a:t>9</a:t>
            </a:fld>
            <a:endParaRPr lang="en-US"/>
          </a:p>
        </p:txBody>
      </p:sp>
    </p:spTree>
    <p:extLst>
      <p:ext uri="{BB962C8B-B14F-4D97-AF65-F5344CB8AC3E}">
        <p14:creationId xmlns:p14="http://schemas.microsoft.com/office/powerpoint/2010/main" val="6139914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risk</a:t>
            </a:r>
            <a:r>
              <a:rPr lang="en-US" baseline="0" dirty="0"/>
              <a:t> </a:t>
            </a:r>
            <a:r>
              <a:rPr lang="en-US" dirty="0"/>
              <a:t>factors of contacts, Using network metrics as predictors of transmission in regression models or using node/edge attribute as predictors of contact metrics</a:t>
            </a:r>
          </a:p>
        </p:txBody>
      </p:sp>
      <p:sp>
        <p:nvSpPr>
          <p:cNvPr id="4" name="Slide Number Placeholder 3"/>
          <p:cNvSpPr>
            <a:spLocks noGrp="1"/>
          </p:cNvSpPr>
          <p:nvPr>
            <p:ph type="sldNum" sz="quarter" idx="10"/>
          </p:nvPr>
        </p:nvSpPr>
        <p:spPr/>
        <p:txBody>
          <a:bodyPr/>
          <a:lstStyle/>
          <a:p>
            <a:fld id="{5CB8E5B2-D490-4A34-A5B9-263B70944830}" type="slidenum">
              <a:rPr lang="en-US" smtClean="0"/>
              <a:t>10</a:t>
            </a:fld>
            <a:endParaRPr lang="en-US"/>
          </a:p>
        </p:txBody>
      </p:sp>
    </p:spTree>
    <p:extLst>
      <p:ext uri="{BB962C8B-B14F-4D97-AF65-F5344CB8AC3E}">
        <p14:creationId xmlns:p14="http://schemas.microsoft.com/office/powerpoint/2010/main" val="21125608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Social network analysis is applied in many areas and there are many different names for the same terms.</a:t>
            </a:r>
          </a:p>
        </p:txBody>
      </p:sp>
      <p:sp>
        <p:nvSpPr>
          <p:cNvPr id="4" name="Slide Number Placeholder 3"/>
          <p:cNvSpPr>
            <a:spLocks noGrp="1"/>
          </p:cNvSpPr>
          <p:nvPr>
            <p:ph type="sldNum" sz="quarter" idx="5"/>
          </p:nvPr>
        </p:nvSpPr>
        <p:spPr/>
        <p:txBody>
          <a:bodyPr/>
          <a:lstStyle/>
          <a:p>
            <a:fld id="{5CB8E5B2-D490-4A34-A5B9-263B70944830}" type="slidenum">
              <a:rPr lang="en-US" smtClean="0"/>
              <a:t>14</a:t>
            </a:fld>
            <a:endParaRPr lang="en-US"/>
          </a:p>
        </p:txBody>
      </p:sp>
    </p:spTree>
    <p:extLst>
      <p:ext uri="{BB962C8B-B14F-4D97-AF65-F5344CB8AC3E}">
        <p14:creationId xmlns:p14="http://schemas.microsoft.com/office/powerpoint/2010/main" val="12881841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50835-5711-46E9-811C-736AF9765C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DC2F02A-9A7D-4C07-B7EE-5D5513D2B77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EAF0B37-E2F4-4B09-A882-4A600A618D18}"/>
              </a:ext>
            </a:extLst>
          </p:cNvPr>
          <p:cNvSpPr>
            <a:spLocks noGrp="1"/>
          </p:cNvSpPr>
          <p:nvPr>
            <p:ph type="dt" sz="half" idx="10"/>
          </p:nvPr>
        </p:nvSpPr>
        <p:spPr/>
        <p:txBody>
          <a:bodyPr/>
          <a:lstStyle/>
          <a:p>
            <a:fld id="{61978DE1-1706-49CC-A0D9-59090D03559C}" type="datetime1">
              <a:rPr lang="en-US" smtClean="0"/>
              <a:t>5/1/2022</a:t>
            </a:fld>
            <a:endParaRPr lang="en-US"/>
          </a:p>
        </p:txBody>
      </p:sp>
      <p:sp>
        <p:nvSpPr>
          <p:cNvPr id="5" name="Footer Placeholder 4">
            <a:extLst>
              <a:ext uri="{FF2B5EF4-FFF2-40B4-BE49-F238E27FC236}">
                <a16:creationId xmlns:a16="http://schemas.microsoft.com/office/drawing/2014/main" id="{BC79DDFC-9EDD-47F3-A486-9C82B60C7D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F34859-B95C-43CD-9A0C-E37CB2270B47}"/>
              </a:ext>
            </a:extLst>
          </p:cNvPr>
          <p:cNvSpPr>
            <a:spLocks noGrp="1"/>
          </p:cNvSpPr>
          <p:nvPr>
            <p:ph type="sldNum" sz="quarter" idx="12"/>
          </p:nvPr>
        </p:nvSpPr>
        <p:spPr/>
        <p:txBody>
          <a:bodyPr/>
          <a:lstStyle/>
          <a:p>
            <a:fld id="{03C50632-69A4-4CE9-BD5E-CBE041F059D6}" type="slidenum">
              <a:rPr lang="en-US" smtClean="0"/>
              <a:t>‹#›</a:t>
            </a:fld>
            <a:endParaRPr lang="en-US"/>
          </a:p>
        </p:txBody>
      </p:sp>
    </p:spTree>
    <p:extLst>
      <p:ext uri="{BB962C8B-B14F-4D97-AF65-F5344CB8AC3E}">
        <p14:creationId xmlns:p14="http://schemas.microsoft.com/office/powerpoint/2010/main" val="17529624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8DE7B-7B9F-499B-AB92-62EF131A672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F1AB11C-A837-4E40-B9DE-50228D4CC23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53AD0F-D3E0-4955-8497-81DDFEB662D2}"/>
              </a:ext>
            </a:extLst>
          </p:cNvPr>
          <p:cNvSpPr>
            <a:spLocks noGrp="1"/>
          </p:cNvSpPr>
          <p:nvPr>
            <p:ph type="dt" sz="half" idx="10"/>
          </p:nvPr>
        </p:nvSpPr>
        <p:spPr/>
        <p:txBody>
          <a:bodyPr/>
          <a:lstStyle/>
          <a:p>
            <a:fld id="{3F8CD040-7FC3-4B68-9658-EA3A09FF6E3C}" type="datetime1">
              <a:rPr lang="en-US" smtClean="0"/>
              <a:t>5/1/2022</a:t>
            </a:fld>
            <a:endParaRPr lang="en-US"/>
          </a:p>
        </p:txBody>
      </p:sp>
      <p:sp>
        <p:nvSpPr>
          <p:cNvPr id="5" name="Footer Placeholder 4">
            <a:extLst>
              <a:ext uri="{FF2B5EF4-FFF2-40B4-BE49-F238E27FC236}">
                <a16:creationId xmlns:a16="http://schemas.microsoft.com/office/drawing/2014/main" id="{88C61DFF-F1F8-48C3-939C-F06ADF8779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9E319F-3807-4CB8-8173-18A1619E3EF4}"/>
              </a:ext>
            </a:extLst>
          </p:cNvPr>
          <p:cNvSpPr>
            <a:spLocks noGrp="1"/>
          </p:cNvSpPr>
          <p:nvPr>
            <p:ph type="sldNum" sz="quarter" idx="12"/>
          </p:nvPr>
        </p:nvSpPr>
        <p:spPr/>
        <p:txBody>
          <a:bodyPr/>
          <a:lstStyle/>
          <a:p>
            <a:fld id="{03C50632-69A4-4CE9-BD5E-CBE041F059D6}" type="slidenum">
              <a:rPr lang="en-US" smtClean="0"/>
              <a:t>‹#›</a:t>
            </a:fld>
            <a:endParaRPr lang="en-US"/>
          </a:p>
        </p:txBody>
      </p:sp>
    </p:spTree>
    <p:extLst>
      <p:ext uri="{BB962C8B-B14F-4D97-AF65-F5344CB8AC3E}">
        <p14:creationId xmlns:p14="http://schemas.microsoft.com/office/powerpoint/2010/main" val="2842314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06C9E8D-57B1-4B1A-8A37-4ABC7659654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ECCB4D8-ABB3-444B-8329-296A1A60409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533999-6992-47C6-AB79-7D7701E2B410}"/>
              </a:ext>
            </a:extLst>
          </p:cNvPr>
          <p:cNvSpPr>
            <a:spLocks noGrp="1"/>
          </p:cNvSpPr>
          <p:nvPr>
            <p:ph type="dt" sz="half" idx="10"/>
          </p:nvPr>
        </p:nvSpPr>
        <p:spPr/>
        <p:txBody>
          <a:bodyPr/>
          <a:lstStyle/>
          <a:p>
            <a:fld id="{2DC8AE92-E188-49F9-83DF-B2D66D5B9C94}" type="datetime1">
              <a:rPr lang="en-US" smtClean="0"/>
              <a:t>5/1/2022</a:t>
            </a:fld>
            <a:endParaRPr lang="en-US"/>
          </a:p>
        </p:txBody>
      </p:sp>
      <p:sp>
        <p:nvSpPr>
          <p:cNvPr id="5" name="Footer Placeholder 4">
            <a:extLst>
              <a:ext uri="{FF2B5EF4-FFF2-40B4-BE49-F238E27FC236}">
                <a16:creationId xmlns:a16="http://schemas.microsoft.com/office/drawing/2014/main" id="{FDF61C52-1901-45E8-BB0B-B3EC96F2A8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1392E5-B306-47AD-8D31-BA677FC6A42A}"/>
              </a:ext>
            </a:extLst>
          </p:cNvPr>
          <p:cNvSpPr>
            <a:spLocks noGrp="1"/>
          </p:cNvSpPr>
          <p:nvPr>
            <p:ph type="sldNum" sz="quarter" idx="12"/>
          </p:nvPr>
        </p:nvSpPr>
        <p:spPr/>
        <p:txBody>
          <a:bodyPr/>
          <a:lstStyle/>
          <a:p>
            <a:fld id="{03C50632-69A4-4CE9-BD5E-CBE041F059D6}" type="slidenum">
              <a:rPr lang="en-US" smtClean="0"/>
              <a:t>‹#›</a:t>
            </a:fld>
            <a:endParaRPr lang="en-US"/>
          </a:p>
        </p:txBody>
      </p:sp>
    </p:spTree>
    <p:extLst>
      <p:ext uri="{BB962C8B-B14F-4D97-AF65-F5344CB8AC3E}">
        <p14:creationId xmlns:p14="http://schemas.microsoft.com/office/powerpoint/2010/main" val="18825431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99FBA9E-3BBF-4EE0-8840-3A4D337C32D5}" type="datetime1">
              <a:rPr lang="en-US" smtClean="0"/>
              <a:t>5/1/2022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8A6A49-F95D-414C-A4DD-669F15455DB6}" type="slidenum">
              <a:rPr lang="en-US" smtClean="0"/>
              <a:t>‹#›</a:t>
            </a:fld>
            <a:endParaRPr lang="en-US"/>
          </a:p>
        </p:txBody>
      </p:sp>
    </p:spTree>
    <p:extLst>
      <p:ext uri="{BB962C8B-B14F-4D97-AF65-F5344CB8AC3E}">
        <p14:creationId xmlns:p14="http://schemas.microsoft.com/office/powerpoint/2010/main" val="28665514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9BC9E-D46F-4487-961E-49A7754889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53D83C0-A5E9-4364-AC16-3DDF5D3CAEF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4D699C-0D63-4390-81FF-B6C8759A0D32}"/>
              </a:ext>
            </a:extLst>
          </p:cNvPr>
          <p:cNvSpPr>
            <a:spLocks noGrp="1"/>
          </p:cNvSpPr>
          <p:nvPr>
            <p:ph type="dt" sz="half" idx="10"/>
          </p:nvPr>
        </p:nvSpPr>
        <p:spPr/>
        <p:txBody>
          <a:bodyPr/>
          <a:lstStyle/>
          <a:p>
            <a:fld id="{730DA0F8-CD98-4F70-B602-A8DCDE9208E3}" type="datetime1">
              <a:rPr lang="en-US" smtClean="0"/>
              <a:t>5/1/2022</a:t>
            </a:fld>
            <a:endParaRPr lang="en-US"/>
          </a:p>
        </p:txBody>
      </p:sp>
      <p:sp>
        <p:nvSpPr>
          <p:cNvPr id="5" name="Footer Placeholder 4">
            <a:extLst>
              <a:ext uri="{FF2B5EF4-FFF2-40B4-BE49-F238E27FC236}">
                <a16:creationId xmlns:a16="http://schemas.microsoft.com/office/drawing/2014/main" id="{90564404-FB86-4694-B713-278D9A2CC2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85EB1E-2367-47EC-8A66-8BE345935B9F}"/>
              </a:ext>
            </a:extLst>
          </p:cNvPr>
          <p:cNvSpPr>
            <a:spLocks noGrp="1"/>
          </p:cNvSpPr>
          <p:nvPr>
            <p:ph type="sldNum" sz="quarter" idx="12"/>
          </p:nvPr>
        </p:nvSpPr>
        <p:spPr/>
        <p:txBody>
          <a:bodyPr/>
          <a:lstStyle/>
          <a:p>
            <a:fld id="{03C50632-69A4-4CE9-BD5E-CBE041F059D6}" type="slidenum">
              <a:rPr lang="en-US" smtClean="0"/>
              <a:t>‹#›</a:t>
            </a:fld>
            <a:endParaRPr lang="en-US"/>
          </a:p>
        </p:txBody>
      </p:sp>
    </p:spTree>
    <p:extLst>
      <p:ext uri="{BB962C8B-B14F-4D97-AF65-F5344CB8AC3E}">
        <p14:creationId xmlns:p14="http://schemas.microsoft.com/office/powerpoint/2010/main" val="22643633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9BC9E-D46F-4487-961E-49A7754889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53D83C0-A5E9-4364-AC16-3DDF5D3CAEF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4D699C-0D63-4390-81FF-B6C8759A0D32}"/>
              </a:ext>
            </a:extLst>
          </p:cNvPr>
          <p:cNvSpPr>
            <a:spLocks noGrp="1"/>
          </p:cNvSpPr>
          <p:nvPr>
            <p:ph type="dt" sz="half" idx="10"/>
          </p:nvPr>
        </p:nvSpPr>
        <p:spPr/>
        <p:txBody>
          <a:bodyPr/>
          <a:lstStyle/>
          <a:p>
            <a:fld id="{730DA0F8-CD98-4F70-B602-A8DCDE9208E3}" type="datetime1">
              <a:rPr lang="en-US" smtClean="0"/>
              <a:t>5/1/2022</a:t>
            </a:fld>
            <a:endParaRPr lang="en-US"/>
          </a:p>
        </p:txBody>
      </p:sp>
      <p:sp>
        <p:nvSpPr>
          <p:cNvPr id="5" name="Footer Placeholder 4">
            <a:extLst>
              <a:ext uri="{FF2B5EF4-FFF2-40B4-BE49-F238E27FC236}">
                <a16:creationId xmlns:a16="http://schemas.microsoft.com/office/drawing/2014/main" id="{90564404-FB86-4694-B713-278D9A2CC2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85EB1E-2367-47EC-8A66-8BE345935B9F}"/>
              </a:ext>
            </a:extLst>
          </p:cNvPr>
          <p:cNvSpPr>
            <a:spLocks noGrp="1"/>
          </p:cNvSpPr>
          <p:nvPr>
            <p:ph type="sldNum" sz="quarter" idx="12"/>
          </p:nvPr>
        </p:nvSpPr>
        <p:spPr/>
        <p:txBody>
          <a:bodyPr/>
          <a:lstStyle/>
          <a:p>
            <a:fld id="{03C50632-69A4-4CE9-BD5E-CBE041F059D6}" type="slidenum">
              <a:rPr lang="en-US" smtClean="0"/>
              <a:t>‹#›</a:t>
            </a:fld>
            <a:endParaRPr lang="en-US"/>
          </a:p>
        </p:txBody>
      </p:sp>
    </p:spTree>
    <p:extLst>
      <p:ext uri="{BB962C8B-B14F-4D97-AF65-F5344CB8AC3E}">
        <p14:creationId xmlns:p14="http://schemas.microsoft.com/office/powerpoint/2010/main" val="7221888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D9B21-9B4C-4710-939E-75101A8CD4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7930946-9344-4B42-BF34-150253B7699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C9F5CB9-D58C-4E98-A6F9-BB90D491BA7C}"/>
              </a:ext>
            </a:extLst>
          </p:cNvPr>
          <p:cNvSpPr>
            <a:spLocks noGrp="1"/>
          </p:cNvSpPr>
          <p:nvPr>
            <p:ph type="dt" sz="half" idx="10"/>
          </p:nvPr>
        </p:nvSpPr>
        <p:spPr/>
        <p:txBody>
          <a:bodyPr/>
          <a:lstStyle/>
          <a:p>
            <a:fld id="{98555BBA-F558-493F-8B87-4E2A4AC791CA}" type="datetime1">
              <a:rPr lang="en-US" smtClean="0"/>
              <a:t>5/1/2022</a:t>
            </a:fld>
            <a:endParaRPr lang="en-US"/>
          </a:p>
        </p:txBody>
      </p:sp>
      <p:sp>
        <p:nvSpPr>
          <p:cNvPr id="5" name="Footer Placeholder 4">
            <a:extLst>
              <a:ext uri="{FF2B5EF4-FFF2-40B4-BE49-F238E27FC236}">
                <a16:creationId xmlns:a16="http://schemas.microsoft.com/office/drawing/2014/main" id="{3B8C02B0-4D6D-4111-8266-AE228FE3CF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B57164-7B83-4C03-849A-1C9379B07307}"/>
              </a:ext>
            </a:extLst>
          </p:cNvPr>
          <p:cNvSpPr>
            <a:spLocks noGrp="1"/>
          </p:cNvSpPr>
          <p:nvPr>
            <p:ph type="sldNum" sz="quarter" idx="12"/>
          </p:nvPr>
        </p:nvSpPr>
        <p:spPr/>
        <p:txBody>
          <a:bodyPr/>
          <a:lstStyle/>
          <a:p>
            <a:fld id="{03C50632-69A4-4CE9-BD5E-CBE041F059D6}" type="slidenum">
              <a:rPr lang="en-US" smtClean="0"/>
              <a:t>‹#›</a:t>
            </a:fld>
            <a:endParaRPr lang="en-US"/>
          </a:p>
        </p:txBody>
      </p:sp>
    </p:spTree>
    <p:extLst>
      <p:ext uri="{BB962C8B-B14F-4D97-AF65-F5344CB8AC3E}">
        <p14:creationId xmlns:p14="http://schemas.microsoft.com/office/powerpoint/2010/main" val="7312183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C54AD-13AE-4C60-8AEA-D581B011304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5A8E0B-CBCA-4D78-B129-83DA572B99A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920B568-5A27-43EB-8930-E6EAD8B6179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F1A6665-E793-48F1-BE78-1DA3D5F91FFB}"/>
              </a:ext>
            </a:extLst>
          </p:cNvPr>
          <p:cNvSpPr>
            <a:spLocks noGrp="1"/>
          </p:cNvSpPr>
          <p:nvPr>
            <p:ph type="dt" sz="half" idx="10"/>
          </p:nvPr>
        </p:nvSpPr>
        <p:spPr/>
        <p:txBody>
          <a:bodyPr/>
          <a:lstStyle/>
          <a:p>
            <a:fld id="{BA8B599F-F066-4F35-B856-574ABE1B4564}" type="datetime1">
              <a:rPr lang="en-US" smtClean="0"/>
              <a:t>5/1/2022</a:t>
            </a:fld>
            <a:endParaRPr lang="en-US"/>
          </a:p>
        </p:txBody>
      </p:sp>
      <p:sp>
        <p:nvSpPr>
          <p:cNvPr id="6" name="Footer Placeholder 5">
            <a:extLst>
              <a:ext uri="{FF2B5EF4-FFF2-40B4-BE49-F238E27FC236}">
                <a16:creationId xmlns:a16="http://schemas.microsoft.com/office/drawing/2014/main" id="{BE64A0EF-1AA1-4BCB-833C-D097A3317F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DE1000-0D48-4E7E-BA4C-F1812E7F7F9D}"/>
              </a:ext>
            </a:extLst>
          </p:cNvPr>
          <p:cNvSpPr>
            <a:spLocks noGrp="1"/>
          </p:cNvSpPr>
          <p:nvPr>
            <p:ph type="sldNum" sz="quarter" idx="12"/>
          </p:nvPr>
        </p:nvSpPr>
        <p:spPr/>
        <p:txBody>
          <a:bodyPr/>
          <a:lstStyle/>
          <a:p>
            <a:fld id="{03C50632-69A4-4CE9-BD5E-CBE041F059D6}" type="slidenum">
              <a:rPr lang="en-US" smtClean="0"/>
              <a:t>‹#›</a:t>
            </a:fld>
            <a:endParaRPr lang="en-US"/>
          </a:p>
        </p:txBody>
      </p:sp>
    </p:spTree>
    <p:extLst>
      <p:ext uri="{BB962C8B-B14F-4D97-AF65-F5344CB8AC3E}">
        <p14:creationId xmlns:p14="http://schemas.microsoft.com/office/powerpoint/2010/main" val="42079566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DFA723-2777-474C-B035-8D9979618A0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2281DA7-1A04-4319-8609-21220F25DA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C8E5BA9-265E-49E4-9545-2DD8101C023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202E348-F321-4EB1-8447-69553653005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9ECCF5F-3768-4C51-BF0F-6FDA63C4894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72852D3-63B3-4E56-AAFC-CD8993354DDF}"/>
              </a:ext>
            </a:extLst>
          </p:cNvPr>
          <p:cNvSpPr>
            <a:spLocks noGrp="1"/>
          </p:cNvSpPr>
          <p:nvPr>
            <p:ph type="dt" sz="half" idx="10"/>
          </p:nvPr>
        </p:nvSpPr>
        <p:spPr/>
        <p:txBody>
          <a:bodyPr/>
          <a:lstStyle/>
          <a:p>
            <a:fld id="{C97F9FC3-8293-4B1E-84D9-08A0F4803517}" type="datetime1">
              <a:rPr lang="en-US" smtClean="0"/>
              <a:t>5/1/2022</a:t>
            </a:fld>
            <a:endParaRPr lang="en-US"/>
          </a:p>
        </p:txBody>
      </p:sp>
      <p:sp>
        <p:nvSpPr>
          <p:cNvPr id="8" name="Footer Placeholder 7">
            <a:extLst>
              <a:ext uri="{FF2B5EF4-FFF2-40B4-BE49-F238E27FC236}">
                <a16:creationId xmlns:a16="http://schemas.microsoft.com/office/drawing/2014/main" id="{7B9638EB-ECBE-4CC3-879C-9DD91F43B59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586F02D-83CA-46DA-84C0-37A3B254DD82}"/>
              </a:ext>
            </a:extLst>
          </p:cNvPr>
          <p:cNvSpPr>
            <a:spLocks noGrp="1"/>
          </p:cNvSpPr>
          <p:nvPr>
            <p:ph type="sldNum" sz="quarter" idx="12"/>
          </p:nvPr>
        </p:nvSpPr>
        <p:spPr/>
        <p:txBody>
          <a:bodyPr/>
          <a:lstStyle/>
          <a:p>
            <a:fld id="{03C50632-69A4-4CE9-BD5E-CBE041F059D6}" type="slidenum">
              <a:rPr lang="en-US" smtClean="0"/>
              <a:t>‹#›</a:t>
            </a:fld>
            <a:endParaRPr lang="en-US"/>
          </a:p>
        </p:txBody>
      </p:sp>
    </p:spTree>
    <p:extLst>
      <p:ext uri="{BB962C8B-B14F-4D97-AF65-F5344CB8AC3E}">
        <p14:creationId xmlns:p14="http://schemas.microsoft.com/office/powerpoint/2010/main" val="33458080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716E7-8D08-439D-87EA-EB3BBB2C441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3A0DEF1-5027-4F0E-BAE3-1D49045A68C6}"/>
              </a:ext>
            </a:extLst>
          </p:cNvPr>
          <p:cNvSpPr>
            <a:spLocks noGrp="1"/>
          </p:cNvSpPr>
          <p:nvPr>
            <p:ph type="dt" sz="half" idx="10"/>
          </p:nvPr>
        </p:nvSpPr>
        <p:spPr/>
        <p:txBody>
          <a:bodyPr/>
          <a:lstStyle/>
          <a:p>
            <a:fld id="{96419AB4-EB26-4220-B15E-F9E9BBD1BF47}" type="datetime1">
              <a:rPr lang="en-US" smtClean="0"/>
              <a:t>5/1/2022</a:t>
            </a:fld>
            <a:endParaRPr lang="en-US"/>
          </a:p>
        </p:txBody>
      </p:sp>
      <p:sp>
        <p:nvSpPr>
          <p:cNvPr id="4" name="Footer Placeholder 3">
            <a:extLst>
              <a:ext uri="{FF2B5EF4-FFF2-40B4-BE49-F238E27FC236}">
                <a16:creationId xmlns:a16="http://schemas.microsoft.com/office/drawing/2014/main" id="{AC928469-3F50-4455-8294-C5FAC639887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2EC8995-EE68-432A-914B-F5BA054AC40A}"/>
              </a:ext>
            </a:extLst>
          </p:cNvPr>
          <p:cNvSpPr>
            <a:spLocks noGrp="1"/>
          </p:cNvSpPr>
          <p:nvPr>
            <p:ph type="sldNum" sz="quarter" idx="12"/>
          </p:nvPr>
        </p:nvSpPr>
        <p:spPr/>
        <p:txBody>
          <a:bodyPr/>
          <a:lstStyle/>
          <a:p>
            <a:fld id="{03C50632-69A4-4CE9-BD5E-CBE041F059D6}" type="slidenum">
              <a:rPr lang="en-US" smtClean="0"/>
              <a:t>‹#›</a:t>
            </a:fld>
            <a:endParaRPr lang="en-US"/>
          </a:p>
        </p:txBody>
      </p:sp>
    </p:spTree>
    <p:extLst>
      <p:ext uri="{BB962C8B-B14F-4D97-AF65-F5344CB8AC3E}">
        <p14:creationId xmlns:p14="http://schemas.microsoft.com/office/powerpoint/2010/main" val="19042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8F3E1A-8930-4C4B-B55E-98C4F848E0DC}"/>
              </a:ext>
            </a:extLst>
          </p:cNvPr>
          <p:cNvSpPr>
            <a:spLocks noGrp="1"/>
          </p:cNvSpPr>
          <p:nvPr>
            <p:ph type="dt" sz="half" idx="10"/>
          </p:nvPr>
        </p:nvSpPr>
        <p:spPr/>
        <p:txBody>
          <a:bodyPr/>
          <a:lstStyle/>
          <a:p>
            <a:fld id="{2EEA5D44-F553-46EE-9167-1DEE787D0898}" type="datetime1">
              <a:rPr lang="en-US" smtClean="0"/>
              <a:t>5/1/2022</a:t>
            </a:fld>
            <a:endParaRPr lang="en-US"/>
          </a:p>
        </p:txBody>
      </p:sp>
      <p:sp>
        <p:nvSpPr>
          <p:cNvPr id="3" name="Footer Placeholder 2">
            <a:extLst>
              <a:ext uri="{FF2B5EF4-FFF2-40B4-BE49-F238E27FC236}">
                <a16:creationId xmlns:a16="http://schemas.microsoft.com/office/drawing/2014/main" id="{E8156CA1-60A7-475F-8099-E6B7A4801DE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A7AD44E-D5CF-4042-A288-25CD02588BCA}"/>
              </a:ext>
            </a:extLst>
          </p:cNvPr>
          <p:cNvSpPr>
            <a:spLocks noGrp="1"/>
          </p:cNvSpPr>
          <p:nvPr>
            <p:ph type="sldNum" sz="quarter" idx="12"/>
          </p:nvPr>
        </p:nvSpPr>
        <p:spPr/>
        <p:txBody>
          <a:bodyPr/>
          <a:lstStyle/>
          <a:p>
            <a:fld id="{03C50632-69A4-4CE9-BD5E-CBE041F059D6}" type="slidenum">
              <a:rPr lang="en-US" smtClean="0"/>
              <a:t>‹#›</a:t>
            </a:fld>
            <a:endParaRPr lang="en-US"/>
          </a:p>
        </p:txBody>
      </p:sp>
    </p:spTree>
    <p:extLst>
      <p:ext uri="{BB962C8B-B14F-4D97-AF65-F5344CB8AC3E}">
        <p14:creationId xmlns:p14="http://schemas.microsoft.com/office/powerpoint/2010/main" val="4090427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73100-B437-4588-80C5-DEB78FF608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481FFFA-2231-4AE1-BCA3-48A83DD0387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4D1AF68-6042-4559-A431-E72EF570E9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921FB3D-F62A-4E75-B951-CDEC80ADF10A}"/>
              </a:ext>
            </a:extLst>
          </p:cNvPr>
          <p:cNvSpPr>
            <a:spLocks noGrp="1"/>
          </p:cNvSpPr>
          <p:nvPr>
            <p:ph type="dt" sz="half" idx="10"/>
          </p:nvPr>
        </p:nvSpPr>
        <p:spPr/>
        <p:txBody>
          <a:bodyPr/>
          <a:lstStyle/>
          <a:p>
            <a:fld id="{40C08499-D2CE-4C67-B67D-EA2C2AED75F9}" type="datetime1">
              <a:rPr lang="en-US" smtClean="0"/>
              <a:t>5/1/2022</a:t>
            </a:fld>
            <a:endParaRPr lang="en-US"/>
          </a:p>
        </p:txBody>
      </p:sp>
      <p:sp>
        <p:nvSpPr>
          <p:cNvPr id="6" name="Footer Placeholder 5">
            <a:extLst>
              <a:ext uri="{FF2B5EF4-FFF2-40B4-BE49-F238E27FC236}">
                <a16:creationId xmlns:a16="http://schemas.microsoft.com/office/drawing/2014/main" id="{8A69D2FA-35CD-4A61-AB7B-D6AC6177A5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BFF3003-CCCD-4688-8BB0-BEA4C3B00D68}"/>
              </a:ext>
            </a:extLst>
          </p:cNvPr>
          <p:cNvSpPr>
            <a:spLocks noGrp="1"/>
          </p:cNvSpPr>
          <p:nvPr>
            <p:ph type="sldNum" sz="quarter" idx="12"/>
          </p:nvPr>
        </p:nvSpPr>
        <p:spPr/>
        <p:txBody>
          <a:bodyPr/>
          <a:lstStyle/>
          <a:p>
            <a:fld id="{03C50632-69A4-4CE9-BD5E-CBE041F059D6}" type="slidenum">
              <a:rPr lang="en-US" smtClean="0"/>
              <a:t>‹#›</a:t>
            </a:fld>
            <a:endParaRPr lang="en-US"/>
          </a:p>
        </p:txBody>
      </p:sp>
    </p:spTree>
    <p:extLst>
      <p:ext uri="{BB962C8B-B14F-4D97-AF65-F5344CB8AC3E}">
        <p14:creationId xmlns:p14="http://schemas.microsoft.com/office/powerpoint/2010/main" val="12517279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09276-B709-4CF2-84F3-E34D393FA4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0B6A97F-C8D6-45CF-8A9D-03200883EF0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AE69A4F-1061-4413-A08D-0A2829EA47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F36760-354B-4FB9-96DD-2F27865A95D5}"/>
              </a:ext>
            </a:extLst>
          </p:cNvPr>
          <p:cNvSpPr>
            <a:spLocks noGrp="1"/>
          </p:cNvSpPr>
          <p:nvPr>
            <p:ph type="dt" sz="half" idx="10"/>
          </p:nvPr>
        </p:nvSpPr>
        <p:spPr/>
        <p:txBody>
          <a:bodyPr/>
          <a:lstStyle/>
          <a:p>
            <a:fld id="{15B345C6-B4DD-415C-BF21-6038AAF029E2}" type="datetime1">
              <a:rPr lang="en-US" smtClean="0"/>
              <a:t>5/1/2022</a:t>
            </a:fld>
            <a:endParaRPr lang="en-US"/>
          </a:p>
        </p:txBody>
      </p:sp>
      <p:sp>
        <p:nvSpPr>
          <p:cNvPr id="6" name="Footer Placeholder 5">
            <a:extLst>
              <a:ext uri="{FF2B5EF4-FFF2-40B4-BE49-F238E27FC236}">
                <a16:creationId xmlns:a16="http://schemas.microsoft.com/office/drawing/2014/main" id="{BE9CA9ED-44CA-4994-ADB8-82B3DE129E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2630EF-02B6-4A72-BA82-90340E8DD017}"/>
              </a:ext>
            </a:extLst>
          </p:cNvPr>
          <p:cNvSpPr>
            <a:spLocks noGrp="1"/>
          </p:cNvSpPr>
          <p:nvPr>
            <p:ph type="sldNum" sz="quarter" idx="12"/>
          </p:nvPr>
        </p:nvSpPr>
        <p:spPr/>
        <p:txBody>
          <a:bodyPr/>
          <a:lstStyle/>
          <a:p>
            <a:fld id="{03C50632-69A4-4CE9-BD5E-CBE041F059D6}" type="slidenum">
              <a:rPr lang="en-US" smtClean="0"/>
              <a:t>‹#›</a:t>
            </a:fld>
            <a:endParaRPr lang="en-US"/>
          </a:p>
        </p:txBody>
      </p:sp>
    </p:spTree>
    <p:extLst>
      <p:ext uri="{BB962C8B-B14F-4D97-AF65-F5344CB8AC3E}">
        <p14:creationId xmlns:p14="http://schemas.microsoft.com/office/powerpoint/2010/main" val="8848515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C6CA24B-A070-44F0-87D4-BFE52FFDA7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AA62B1F-40D1-4A85-8106-67577A044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AFC005-3D8E-46D1-896D-50678FE5A3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0EF61FB-24CA-4539-822C-03D9620849D8}" type="datetime1">
              <a:rPr lang="en-US" smtClean="0"/>
              <a:t>5/1/2022</a:t>
            </a:fld>
            <a:endParaRPr lang="en-US"/>
          </a:p>
        </p:txBody>
      </p:sp>
      <p:sp>
        <p:nvSpPr>
          <p:cNvPr id="5" name="Footer Placeholder 4">
            <a:extLst>
              <a:ext uri="{FF2B5EF4-FFF2-40B4-BE49-F238E27FC236}">
                <a16:creationId xmlns:a16="http://schemas.microsoft.com/office/drawing/2014/main" id="{E202078E-9A33-44E7-8ECE-BC3D86C51F1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3B5423F-CFAF-4D19-8BA3-0F290EC0671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3C50632-69A4-4CE9-BD5E-CBE041F059D6}" type="slidenum">
              <a:rPr lang="en-US" smtClean="0"/>
              <a:t>‹#›</a:t>
            </a:fld>
            <a:endParaRPr lang="en-US"/>
          </a:p>
        </p:txBody>
      </p:sp>
    </p:spTree>
    <p:extLst>
      <p:ext uri="{BB962C8B-B14F-4D97-AF65-F5344CB8AC3E}">
        <p14:creationId xmlns:p14="http://schemas.microsoft.com/office/powerpoint/2010/main" val="1413814907"/>
      </p:ext>
    </p:extLst>
  </p:cSld>
  <p:clrMap bg1="lt1" tx1="dk1" bg2="lt2" tx2="dk2" accent1="accent1" accent2="accent2" accent3="accent3" accent4="accent4" accent5="accent5" accent6="accent6" hlink="hlink" folHlink="folHlink"/>
  <p:sldLayoutIdLst>
    <p:sldLayoutId id="2147483661" r:id="rId1"/>
    <p:sldLayoutId id="2147483663"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C2F0FB-CA3B-454E-A7BD-B6623EBFA9F9}" type="datetime1">
              <a:rPr lang="en-US" smtClean="0"/>
              <a:t>5/1/2022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78A6A49-F95D-414C-A4DD-669F15455DB6}" type="slidenum">
              <a:rPr lang="en-US" smtClean="0"/>
              <a:t>‹#›</a:t>
            </a:fld>
            <a:endParaRPr lang="en-US"/>
          </a:p>
        </p:txBody>
      </p:sp>
    </p:spTree>
    <p:extLst>
      <p:ext uri="{BB962C8B-B14F-4D97-AF65-F5344CB8AC3E}">
        <p14:creationId xmlns:p14="http://schemas.microsoft.com/office/powerpoint/2010/main" val="2433021012"/>
      </p:ext>
    </p:extLst>
  </p:cSld>
  <p:clrMap bg1="lt1" tx1="dk1" bg2="lt2" tx2="dk2" accent1="accent1" accent2="accent2" accent3="accent3" accent4="accent4" accent5="accent5" accent6="accent6" hlink="hlink" folHlink="folHlink"/>
  <p:sldLayoutIdLst>
    <p:sldLayoutId id="2147483649" r:id="rId1"/>
    <p:sldLayoutId id="2147483664"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mailto:jpgo@ucdavis.edu" TargetMode="External"/><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7.pn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8" Type="http://schemas.openxmlformats.org/officeDocument/2006/relationships/image" Target="../media/image91.png"/><Relationship Id="rId3" Type="http://schemas.openxmlformats.org/officeDocument/2006/relationships/image" Target="../media/image41.png"/><Relationship Id="rId7" Type="http://schemas.openxmlformats.org/officeDocument/2006/relationships/image" Target="../media/image8.png"/><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image" Target="../media/image70.png"/><Relationship Id="rId5" Type="http://schemas.openxmlformats.org/officeDocument/2006/relationships/image" Target="../media/image60.png"/><Relationship Id="rId4" Type="http://schemas.openxmlformats.org/officeDocument/2006/relationships/image" Target="../media/image50.png"/><Relationship Id="rId9" Type="http://schemas.openxmlformats.org/officeDocument/2006/relationships/image" Target="../media/image101.png"/></Relationships>
</file>

<file path=ppt/slides/_rels/slide3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8" Type="http://schemas.openxmlformats.org/officeDocument/2006/relationships/image" Target="../media/image140.png"/><Relationship Id="rId3" Type="http://schemas.openxmlformats.org/officeDocument/2006/relationships/image" Target="../media/image120.png"/><Relationship Id="rId7" Type="http://schemas.openxmlformats.org/officeDocument/2006/relationships/image" Target="../media/image130.png"/><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image" Target="../media/image100.png"/><Relationship Id="rId5" Type="http://schemas.openxmlformats.org/officeDocument/2006/relationships/image" Target="../media/image90.png"/><Relationship Id="rId4" Type="http://schemas.openxmlformats.org/officeDocument/2006/relationships/image" Target="../media/image80.png"/></Relationships>
</file>

<file path=ppt/slides/_rels/slide4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46.xml.rels><?xml version="1.0" encoding="UTF-8" standalone="yes"?>
<Relationships xmlns="http://schemas.openxmlformats.org/package/2006/relationships"><Relationship Id="rId3" Type="http://schemas.openxmlformats.org/officeDocument/2006/relationships/image" Target="../media/image151.png"/><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image" Target="../media/image160.png"/><Relationship Id="rId5" Type="http://schemas.openxmlformats.org/officeDocument/2006/relationships/image" Target="../media/image150.png"/><Relationship Id="rId4" Type="http://schemas.openxmlformats.org/officeDocument/2006/relationships/image" Target="../media/image161.png"/></Relationships>
</file>

<file path=ppt/slides/_rels/slide47.xml.rels><?xml version="1.0" encoding="UTF-8" standalone="yes"?>
<Relationships xmlns="http://schemas.openxmlformats.org/package/2006/relationships"><Relationship Id="rId3" Type="http://schemas.openxmlformats.org/officeDocument/2006/relationships/image" Target="../media/image170.png"/><Relationship Id="rId7" Type="http://schemas.openxmlformats.org/officeDocument/2006/relationships/image" Target="../media/image21.png"/><Relationship Id="rId2" Type="http://schemas.openxmlformats.org/officeDocument/2006/relationships/notesSlide" Target="../notesSlides/notesSlide41.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0.pn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hyperlink" Target="mailto:jpgo@ucdavis.edu" TargetMode="External"/><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2 Título"/>
          <p:cNvSpPr>
            <a:spLocks noGrp="1"/>
          </p:cNvSpPr>
          <p:nvPr>
            <p:ph type="ctrTitle"/>
          </p:nvPr>
        </p:nvSpPr>
        <p:spPr>
          <a:xfrm>
            <a:off x="0" y="-18780"/>
            <a:ext cx="12192000" cy="1795329"/>
          </a:xfrm>
          <a:solidFill>
            <a:srgbClr val="000053"/>
          </a:solidFill>
          <a:ln>
            <a:noFill/>
          </a:ln>
        </p:spPr>
        <p:txBody>
          <a:bodyPr anchor="ctr"/>
          <a:lstStyle/>
          <a:p>
            <a:pPr algn="ctr">
              <a:lnSpc>
                <a:spcPct val="90000"/>
              </a:lnSpc>
            </a:pPr>
            <a:r>
              <a:rPr lang="en-US" sz="4000" dirty="0">
                <a:solidFill>
                  <a:schemeClr val="bg1"/>
                </a:solidFill>
                <a:latin typeface="Arial Nova" panose="020B0504020202020204" pitchFamily="34" charset="0"/>
              </a:rPr>
              <a:t>Part I</a:t>
            </a:r>
          </a:p>
        </p:txBody>
      </p:sp>
      <p:sp>
        <p:nvSpPr>
          <p:cNvPr id="22" name="Rectangle 3"/>
          <p:cNvSpPr txBox="1">
            <a:spLocks noChangeArrowheads="1"/>
          </p:cNvSpPr>
          <p:nvPr/>
        </p:nvSpPr>
        <p:spPr bwMode="auto">
          <a:xfrm>
            <a:off x="1650274" y="2164536"/>
            <a:ext cx="8991600"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algn="ctr" fontAlgn="base">
              <a:lnSpc>
                <a:spcPct val="80000"/>
              </a:lnSpc>
              <a:spcBef>
                <a:spcPct val="20000"/>
              </a:spcBef>
              <a:spcAft>
                <a:spcPct val="0"/>
              </a:spcAft>
              <a:buClr>
                <a:srgbClr val="6076B4"/>
              </a:buClr>
              <a:buSzPct val="85000"/>
              <a:defRPr/>
            </a:pPr>
            <a:r>
              <a:rPr lang="en-US" b="1" cap="all" spc="250" dirty="0">
                <a:solidFill>
                  <a:prstClr val="black"/>
                </a:solidFill>
                <a:latin typeface="Arial Narrow" pitchFamily="34" charset="0"/>
                <a:ea typeface="ＭＳ Ｐゴシック" pitchFamily="34" charset="-128"/>
                <a:cs typeface="Arial" pitchFamily="34" charset="0"/>
              </a:rPr>
              <a:t>Introduction to network analysis</a:t>
            </a:r>
            <a:endParaRPr lang="en-US" sz="1600" b="1" cap="all" spc="250" dirty="0">
              <a:solidFill>
                <a:srgbClr val="2F5897"/>
              </a:solidFill>
              <a:latin typeface="Arial Narrow" pitchFamily="34" charset="0"/>
              <a:ea typeface="ＭＳ Ｐゴシック" pitchFamily="34" charset="-128"/>
              <a:cs typeface="Arial" pitchFamily="34" charset="0"/>
            </a:endParaRPr>
          </a:p>
        </p:txBody>
      </p:sp>
      <p:sp>
        <p:nvSpPr>
          <p:cNvPr id="24" name="Rectangle 7"/>
          <p:cNvSpPr>
            <a:spLocks noChangeArrowheads="1"/>
          </p:cNvSpPr>
          <p:nvPr/>
        </p:nvSpPr>
        <p:spPr bwMode="auto">
          <a:xfrm>
            <a:off x="3277318" y="2910222"/>
            <a:ext cx="5752019" cy="2062103"/>
          </a:xfrm>
          <a:prstGeom prst="rect">
            <a:avLst/>
          </a:prstGeom>
          <a:noFill/>
          <a:ln w="9525">
            <a:noFill/>
            <a:miter lim="800000"/>
            <a:headEnd/>
            <a:tailEnd/>
          </a:ln>
        </p:spPr>
        <p:txBody>
          <a:bodyPr wrap="square">
            <a:spAutoFit/>
          </a:bodyPr>
          <a:lstStyle/>
          <a:p>
            <a:pPr algn="ctr" fontAlgn="base">
              <a:spcBef>
                <a:spcPct val="0"/>
              </a:spcBef>
              <a:spcAft>
                <a:spcPct val="0"/>
              </a:spcAft>
            </a:pPr>
            <a:r>
              <a:rPr lang="en-US" sz="1600" b="1" u="sng" dirty="0">
                <a:solidFill>
                  <a:prstClr val="black"/>
                </a:solidFill>
                <a:latin typeface="Arial Nova" panose="020B0504020202020204" pitchFamily="34" charset="0"/>
                <a:cs typeface="Arial" pitchFamily="34" charset="0"/>
              </a:rPr>
              <a:t>Jerome Baron</a:t>
            </a:r>
            <a:r>
              <a:rPr lang="en-US" sz="1600" b="1" u="sng" baseline="30000" dirty="0">
                <a:solidFill>
                  <a:prstClr val="black"/>
                </a:solidFill>
                <a:latin typeface="Arial Nova" panose="020B0504020202020204" pitchFamily="34" charset="0"/>
                <a:cs typeface="Arial" pitchFamily="34" charset="0"/>
              </a:rPr>
              <a:t>2</a:t>
            </a:r>
            <a:r>
              <a:rPr lang="en-US" sz="1600" b="1" dirty="0">
                <a:solidFill>
                  <a:prstClr val="black"/>
                </a:solidFill>
                <a:latin typeface="Arial Nova" panose="020B0504020202020204" pitchFamily="34" charset="0"/>
                <a:cs typeface="Arial" pitchFamily="34" charset="0"/>
              </a:rPr>
              <a:t>, </a:t>
            </a:r>
            <a:r>
              <a:rPr lang="en-US" sz="1600" b="1" dirty="0" err="1">
                <a:solidFill>
                  <a:prstClr val="black"/>
                </a:solidFill>
                <a:latin typeface="Arial Nova" panose="020B0504020202020204" pitchFamily="34" charset="0"/>
                <a:cs typeface="Arial" pitchFamily="34" charset="0"/>
              </a:rPr>
              <a:t>Shadira</a:t>
            </a:r>
            <a:r>
              <a:rPr lang="en-US" sz="1600" b="1" dirty="0">
                <a:solidFill>
                  <a:prstClr val="black"/>
                </a:solidFill>
                <a:latin typeface="Arial Nova" panose="020B0504020202020204" pitchFamily="34" charset="0"/>
                <a:cs typeface="Arial" pitchFamily="34" charset="0"/>
              </a:rPr>
              <a:t> Gordon</a:t>
            </a:r>
            <a:r>
              <a:rPr lang="en-US" sz="1600" b="1" baseline="30000" dirty="0">
                <a:solidFill>
                  <a:prstClr val="black"/>
                </a:solidFill>
                <a:latin typeface="Arial Nova" panose="020B0504020202020204" pitchFamily="34" charset="0"/>
                <a:cs typeface="Arial" pitchFamily="34" charset="0"/>
              </a:rPr>
              <a:t>1</a:t>
            </a:r>
            <a:r>
              <a:rPr lang="en-US" sz="1600" b="1" dirty="0">
                <a:solidFill>
                  <a:prstClr val="black"/>
                </a:solidFill>
                <a:latin typeface="Arial Nova" panose="020B0504020202020204" pitchFamily="34" charset="0"/>
                <a:cs typeface="Arial" pitchFamily="34" charset="0"/>
              </a:rPr>
              <a:t>,</a:t>
            </a:r>
            <a:r>
              <a:rPr lang="en-US" sz="1600" b="1" baseline="30000" dirty="0">
                <a:solidFill>
                  <a:prstClr val="black"/>
                </a:solidFill>
                <a:latin typeface="Arial Nova" panose="020B0504020202020204" pitchFamily="34" charset="0"/>
                <a:cs typeface="Arial" pitchFamily="34" charset="0"/>
              </a:rPr>
              <a:t> </a:t>
            </a:r>
            <a:r>
              <a:rPr lang="en-US" sz="1400" b="1" dirty="0">
                <a:solidFill>
                  <a:prstClr val="black"/>
                </a:solidFill>
                <a:latin typeface="Arial Nova" panose="020B0504020202020204" pitchFamily="34" charset="0"/>
                <a:cs typeface="Arial" pitchFamily="34" charset="0"/>
              </a:rPr>
              <a:t>Jose Pablo Gomez</a:t>
            </a:r>
            <a:r>
              <a:rPr lang="en-US" sz="1400" b="1" baseline="30000" dirty="0">
                <a:solidFill>
                  <a:prstClr val="black"/>
                </a:solidFill>
                <a:latin typeface="Arial Nova" panose="020B0504020202020204" pitchFamily="34" charset="0"/>
                <a:cs typeface="Arial" pitchFamily="34" charset="0"/>
              </a:rPr>
              <a:t>1</a:t>
            </a:r>
            <a:endParaRPr lang="en-US" sz="1400" dirty="0">
              <a:solidFill>
                <a:prstClr val="black"/>
              </a:solidFill>
              <a:latin typeface="Arial Nova" panose="020B0504020202020204" pitchFamily="34" charset="0"/>
              <a:cs typeface="Arial" pitchFamily="34" charset="0"/>
            </a:endParaRPr>
          </a:p>
          <a:p>
            <a:pPr algn="ctr" fontAlgn="base">
              <a:spcBef>
                <a:spcPct val="0"/>
              </a:spcBef>
              <a:spcAft>
                <a:spcPct val="0"/>
              </a:spcAft>
            </a:pPr>
            <a:r>
              <a:rPr lang="en-US" sz="1400" baseline="30000" dirty="0">
                <a:solidFill>
                  <a:prstClr val="black"/>
                </a:solidFill>
                <a:latin typeface="Arial Nova" panose="020B0504020202020204" pitchFamily="34" charset="0"/>
                <a:cs typeface="Arial" pitchFamily="34" charset="0"/>
              </a:rPr>
              <a:t>1</a:t>
            </a:r>
            <a:r>
              <a:rPr lang="en-US" sz="1400" dirty="0">
                <a:solidFill>
                  <a:prstClr val="black"/>
                </a:solidFill>
                <a:latin typeface="Arial Nova" panose="020B0504020202020204" pitchFamily="34" charset="0"/>
                <a:cs typeface="Arial" pitchFamily="34" charset="0"/>
              </a:rPr>
              <a:t>Center for Animal Disease Modeling and Surveillance, Department of Medicine &amp; Epidemiology, School of Veterinary Medicine, University of California, Davis</a:t>
            </a:r>
          </a:p>
          <a:p>
            <a:pPr algn="ctr" fontAlgn="base">
              <a:spcBef>
                <a:spcPct val="0"/>
              </a:spcBef>
              <a:spcAft>
                <a:spcPct val="0"/>
              </a:spcAft>
            </a:pPr>
            <a:r>
              <a:rPr lang="en-US" sz="1400" baseline="30000" dirty="0">
                <a:solidFill>
                  <a:prstClr val="black"/>
                </a:solidFill>
                <a:latin typeface="Arial Nova" panose="020B0504020202020204" pitchFamily="34" charset="0"/>
                <a:cs typeface="Arial" pitchFamily="34" charset="0"/>
              </a:rPr>
              <a:t>2</a:t>
            </a:r>
            <a:r>
              <a:rPr lang="en-US" sz="1400" dirty="0">
                <a:solidFill>
                  <a:prstClr val="black"/>
                </a:solidFill>
                <a:latin typeface="Arial Nova" panose="020B0504020202020204" pitchFamily="34" charset="0"/>
                <a:cs typeface="Arial" pitchFamily="34" charset="0"/>
              </a:rPr>
              <a:t>National Veterinary Institute of Sweden, Department of Epidemiology and Disease Control</a:t>
            </a:r>
          </a:p>
          <a:p>
            <a:pPr algn="ctr" fontAlgn="base">
              <a:spcBef>
                <a:spcPct val="0"/>
              </a:spcBef>
              <a:spcAft>
                <a:spcPct val="0"/>
              </a:spcAft>
            </a:pPr>
            <a:endParaRPr lang="en-US" sz="1400" dirty="0">
              <a:solidFill>
                <a:prstClr val="black"/>
              </a:solidFill>
              <a:latin typeface="Arial Nova" panose="020B0504020202020204" pitchFamily="34" charset="0"/>
              <a:cs typeface="Arial" pitchFamily="34" charset="0"/>
            </a:endParaRPr>
          </a:p>
          <a:p>
            <a:pPr marL="285750" indent="-285750" algn="ctr" fontAlgn="base">
              <a:spcBef>
                <a:spcPct val="0"/>
              </a:spcBef>
              <a:spcAft>
                <a:spcPct val="0"/>
              </a:spcAft>
              <a:buFont typeface="Arial" panose="020B0604020202020204" pitchFamily="34" charset="0"/>
              <a:buChar char="•"/>
            </a:pPr>
            <a:r>
              <a:rPr lang="en-US" sz="1400" dirty="0">
                <a:solidFill>
                  <a:prstClr val="black"/>
                </a:solidFill>
                <a:latin typeface="Arial Nova" panose="020B0504020202020204" pitchFamily="34" charset="0"/>
                <a:cs typeface="Arial" pitchFamily="34" charset="0"/>
              </a:rPr>
              <a:t>Emails: </a:t>
            </a:r>
            <a:r>
              <a:rPr lang="en-US" sz="1400" u="sng" dirty="0">
                <a:solidFill>
                  <a:srgbClr val="0070C0"/>
                </a:solidFill>
                <a:latin typeface="Arial Nova" panose="020B0504020202020204" pitchFamily="34" charset="0"/>
                <a:cs typeface="Arial" pitchFamily="34" charset="0"/>
                <a:hlinkClick r:id="rId3"/>
              </a:rPr>
              <a:t>jpgo@ucdavis.edu</a:t>
            </a:r>
            <a:r>
              <a:rPr lang="en-US" sz="1400" dirty="0">
                <a:latin typeface="Arial Nova" panose="020B0504020202020204" pitchFamily="34" charset="0"/>
                <a:cs typeface="Arial" pitchFamily="34" charset="0"/>
              </a:rPr>
              <a:t>, </a:t>
            </a:r>
            <a:r>
              <a:rPr lang="en-US" sz="1400" u="sng" dirty="0">
                <a:solidFill>
                  <a:srgbClr val="0070C0"/>
                </a:solidFill>
                <a:latin typeface="Arial Nova" panose="020B0504020202020204" pitchFamily="34" charset="0"/>
                <a:cs typeface="Arial" pitchFamily="34" charset="0"/>
              </a:rPr>
              <a:t>jerome.baron@sva.se</a:t>
            </a:r>
          </a:p>
          <a:p>
            <a:pPr marL="285750" indent="-285750" algn="ctr" fontAlgn="base">
              <a:spcBef>
                <a:spcPct val="0"/>
              </a:spcBef>
              <a:spcAft>
                <a:spcPct val="0"/>
              </a:spcAft>
              <a:buFont typeface="Arial" panose="020B0604020202020204" pitchFamily="34" charset="0"/>
              <a:buChar char="•"/>
            </a:pPr>
            <a:endParaRPr lang="en-US" sz="1400" dirty="0">
              <a:solidFill>
                <a:prstClr val="black"/>
              </a:solidFill>
              <a:latin typeface="Arial Nova" panose="020B0504020202020204" pitchFamily="34" charset="0"/>
              <a:cs typeface="Arial" pitchFamily="34" charset="0"/>
            </a:endParaRPr>
          </a:p>
        </p:txBody>
      </p:sp>
      <p:sp>
        <p:nvSpPr>
          <p:cNvPr id="2" name="Rectangle 1"/>
          <p:cNvSpPr/>
          <p:nvPr/>
        </p:nvSpPr>
        <p:spPr>
          <a:xfrm>
            <a:off x="4171462" y="5166823"/>
            <a:ext cx="3949223" cy="646331"/>
          </a:xfrm>
          <a:prstGeom prst="rect">
            <a:avLst/>
          </a:prstGeom>
        </p:spPr>
        <p:txBody>
          <a:bodyPr wrap="none">
            <a:spAutoFit/>
          </a:bodyPr>
          <a:lstStyle/>
          <a:p>
            <a:pPr algn="ctr"/>
            <a:r>
              <a:rPr lang="en-US" b="1" dirty="0">
                <a:solidFill>
                  <a:prstClr val="black"/>
                </a:solidFill>
                <a:latin typeface="Arial Nova" panose="020B0504020202020204" pitchFamily="34" charset="0"/>
              </a:rPr>
              <a:t>https://jpablo91.github.io</a:t>
            </a:r>
          </a:p>
          <a:p>
            <a:pPr algn="ctr"/>
            <a:r>
              <a:rPr lang="en-US" b="1" dirty="0">
                <a:solidFill>
                  <a:prstClr val="black"/>
                </a:solidFill>
                <a:latin typeface="Arial Nova" panose="020B0504020202020204" pitchFamily="34" charset="0"/>
              </a:rPr>
              <a:t>https://cadms.vetmed.ucdavis.edu/</a:t>
            </a:r>
          </a:p>
        </p:txBody>
      </p:sp>
      <p:pic>
        <p:nvPicPr>
          <p:cNvPr id="17" name="Picture 16" descr="http://www.ars.usda.gov/gfra/images/logos/CADMS.gif"/>
          <p:cNvPicPr>
            <a:picLocks noChangeAspect="1" noChangeArrowheads="1"/>
          </p:cNvPicPr>
          <p:nvPr/>
        </p:nvPicPr>
        <p:blipFill>
          <a:blip r:embed="rId4" cstate="print"/>
          <a:srcRect r="5863"/>
          <a:stretch>
            <a:fillRect/>
          </a:stretch>
        </p:blipFill>
        <p:spPr bwMode="auto">
          <a:xfrm>
            <a:off x="4284065" y="6043224"/>
            <a:ext cx="2012856" cy="619339"/>
          </a:xfrm>
          <a:prstGeom prst="rect">
            <a:avLst/>
          </a:prstGeom>
          <a:noFill/>
          <a:ln w="9525">
            <a:noFill/>
            <a:miter lim="800000"/>
            <a:headEnd/>
            <a:tailEnd/>
          </a:ln>
        </p:spPr>
      </p:pic>
      <p:pic>
        <p:nvPicPr>
          <p:cNvPr id="4" name="Picture 3">
            <a:extLst>
              <a:ext uri="{FF2B5EF4-FFF2-40B4-BE49-F238E27FC236}">
                <a16:creationId xmlns:a16="http://schemas.microsoft.com/office/drawing/2014/main" id="{1E24A13B-8EC4-42D1-B1AC-A4497AE10285}"/>
              </a:ext>
            </a:extLst>
          </p:cNvPr>
          <p:cNvPicPr>
            <a:picLocks noChangeAspect="1"/>
          </p:cNvPicPr>
          <p:nvPr/>
        </p:nvPicPr>
        <p:blipFill>
          <a:blip r:embed="rId5" cstate="hqprint">
            <a:duotone>
              <a:schemeClr val="accent1">
                <a:shade val="45000"/>
                <a:satMod val="135000"/>
              </a:schemeClr>
              <a:prstClr val="white"/>
            </a:duotone>
            <a:extLst>
              <a:ext uri="{BEBA8EAE-BF5A-486C-A8C5-ECC9F3942E4B}">
                <a14:imgProps xmlns:a14="http://schemas.microsoft.com/office/drawing/2010/main">
                  <a14:imgLayer r:embed="rId6">
                    <a14:imgEffect>
                      <a14:colorTemperature colorTemp="4700"/>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327949" y="-140038"/>
            <a:ext cx="2393772" cy="1795329"/>
          </a:xfrm>
          <a:prstGeom prst="rect">
            <a:avLst/>
          </a:prstGeom>
          <a:noFill/>
        </p:spPr>
      </p:pic>
      <p:pic>
        <p:nvPicPr>
          <p:cNvPr id="9" name="Picture 8" descr="A picture containing text&#10;&#10;Description automatically generated">
            <a:extLst>
              <a:ext uri="{FF2B5EF4-FFF2-40B4-BE49-F238E27FC236}">
                <a16:creationId xmlns:a16="http://schemas.microsoft.com/office/drawing/2014/main" id="{898CE40B-0841-1242-A2B8-DA9934C3351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71975" y="6043224"/>
            <a:ext cx="3657600" cy="723900"/>
          </a:xfrm>
          <a:prstGeom prst="rect">
            <a:avLst/>
          </a:prstGeom>
        </p:spPr>
      </p:pic>
      <p:pic>
        <p:nvPicPr>
          <p:cNvPr id="11" name="Bildobjekt 10">
            <a:extLst>
              <a:ext uri="{FF2B5EF4-FFF2-40B4-BE49-F238E27FC236}">
                <a16:creationId xmlns:a16="http://schemas.microsoft.com/office/drawing/2014/main" id="{8A29F1D0-8AFD-49C5-9013-50CF7770DD11}"/>
              </a:ext>
            </a:extLst>
          </p:cNvPr>
          <p:cNvPicPr>
            <a:picLocks noChangeAspect="1"/>
          </p:cNvPicPr>
          <p:nvPr/>
        </p:nvPicPr>
        <p:blipFill rotWithShape="1">
          <a:blip r:embed="rId8">
            <a:extLst>
              <a:ext uri="{28A0092B-C50C-407E-A947-70E740481C1C}">
                <a14:useLocalDpi xmlns:a14="http://schemas.microsoft.com/office/drawing/2010/main" val="0"/>
              </a:ext>
            </a:extLst>
          </a:blip>
          <a:srcRect r="1630"/>
          <a:stretch/>
        </p:blipFill>
        <p:spPr>
          <a:xfrm>
            <a:off x="8504040" y="5986968"/>
            <a:ext cx="3654710" cy="836412"/>
          </a:xfrm>
          <a:prstGeom prst="rect">
            <a:avLst/>
          </a:prstGeom>
        </p:spPr>
      </p:pic>
    </p:spTree>
    <p:extLst>
      <p:ext uri="{BB962C8B-B14F-4D97-AF65-F5344CB8AC3E}">
        <p14:creationId xmlns:p14="http://schemas.microsoft.com/office/powerpoint/2010/main" val="792076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23013"/>
            <a:ext cx="10515600" cy="5564746"/>
          </a:xfrm>
        </p:spPr>
        <p:txBody>
          <a:bodyPr>
            <a:normAutofit/>
          </a:bodyPr>
          <a:lstStyle/>
          <a:p>
            <a:r>
              <a:rPr lang="en-US" dirty="0">
                <a:solidFill>
                  <a:schemeClr val="bg1">
                    <a:lumMod val="75000"/>
                  </a:schemeClr>
                </a:solidFill>
              </a:rPr>
              <a:t>Surveillance, Prevention and Control</a:t>
            </a:r>
          </a:p>
          <a:p>
            <a:pPr lvl="1"/>
            <a:r>
              <a:rPr lang="en-US" dirty="0">
                <a:solidFill>
                  <a:schemeClr val="bg1">
                    <a:lumMod val="75000"/>
                  </a:schemeClr>
                </a:solidFill>
              </a:rPr>
              <a:t>Identify </a:t>
            </a:r>
            <a:r>
              <a:rPr lang="en-US" b="1" dirty="0">
                <a:solidFill>
                  <a:schemeClr val="bg1">
                    <a:lumMod val="75000"/>
                  </a:schemeClr>
                </a:solidFill>
              </a:rPr>
              <a:t>strategic</a:t>
            </a:r>
            <a:r>
              <a:rPr lang="en-US" dirty="0">
                <a:solidFill>
                  <a:schemeClr val="bg1">
                    <a:lumMod val="75000"/>
                  </a:schemeClr>
                </a:solidFill>
              </a:rPr>
              <a:t> nodes for</a:t>
            </a:r>
            <a:r>
              <a:rPr lang="en-US" b="1" dirty="0">
                <a:solidFill>
                  <a:schemeClr val="bg1">
                    <a:lumMod val="75000"/>
                  </a:schemeClr>
                </a:solidFill>
              </a:rPr>
              <a:t> risk-based targeted </a:t>
            </a:r>
            <a:r>
              <a:rPr lang="en-US" dirty="0">
                <a:solidFill>
                  <a:schemeClr val="bg1">
                    <a:lumMod val="75000"/>
                  </a:schemeClr>
                </a:solidFill>
              </a:rPr>
              <a:t>intervention</a:t>
            </a:r>
          </a:p>
          <a:p>
            <a:pPr lvl="2"/>
            <a:r>
              <a:rPr lang="en-US" b="1" dirty="0">
                <a:solidFill>
                  <a:schemeClr val="bg1">
                    <a:lumMod val="75000"/>
                  </a:schemeClr>
                </a:solidFill>
              </a:rPr>
              <a:t>Surveillance</a:t>
            </a:r>
            <a:r>
              <a:rPr lang="en-US" dirty="0">
                <a:solidFill>
                  <a:schemeClr val="bg1">
                    <a:lumMod val="75000"/>
                  </a:schemeClr>
                </a:solidFill>
              </a:rPr>
              <a:t>: Diagnostic testing, road checks</a:t>
            </a:r>
          </a:p>
          <a:p>
            <a:pPr lvl="2"/>
            <a:r>
              <a:rPr lang="en-US" b="1" dirty="0">
                <a:solidFill>
                  <a:schemeClr val="bg1">
                    <a:lumMod val="75000"/>
                  </a:schemeClr>
                </a:solidFill>
              </a:rPr>
              <a:t>Prevention</a:t>
            </a:r>
            <a:r>
              <a:rPr lang="en-US" dirty="0">
                <a:solidFill>
                  <a:schemeClr val="bg1">
                    <a:lumMod val="75000"/>
                  </a:schemeClr>
                </a:solidFill>
              </a:rPr>
              <a:t>: Targeted vaccination, education and information campaigns</a:t>
            </a:r>
          </a:p>
          <a:p>
            <a:pPr lvl="2"/>
            <a:r>
              <a:rPr lang="en-US" b="1" dirty="0">
                <a:solidFill>
                  <a:schemeClr val="bg1">
                    <a:lumMod val="75000"/>
                  </a:schemeClr>
                </a:solidFill>
              </a:rPr>
              <a:t>Control</a:t>
            </a:r>
            <a:r>
              <a:rPr lang="en-US" dirty="0">
                <a:solidFill>
                  <a:schemeClr val="bg1">
                    <a:lumMod val="75000"/>
                  </a:schemeClr>
                </a:solidFill>
              </a:rPr>
              <a:t>: Vaccination, treatment, culling campaigns, movement restrictions</a:t>
            </a:r>
          </a:p>
          <a:p>
            <a:pPr lvl="1"/>
            <a:r>
              <a:rPr lang="en-US" dirty="0">
                <a:solidFill>
                  <a:schemeClr val="bg1">
                    <a:lumMod val="75000"/>
                  </a:schemeClr>
                </a:solidFill>
              </a:rPr>
              <a:t>Modelling of disease </a:t>
            </a:r>
            <a:r>
              <a:rPr lang="en-US" b="1" dirty="0">
                <a:solidFill>
                  <a:schemeClr val="bg1">
                    <a:lumMod val="75000"/>
                  </a:schemeClr>
                </a:solidFill>
              </a:rPr>
              <a:t>introduction</a:t>
            </a:r>
            <a:r>
              <a:rPr lang="en-US" dirty="0">
                <a:solidFill>
                  <a:schemeClr val="bg1">
                    <a:lumMod val="75000"/>
                  </a:schemeClr>
                </a:solidFill>
              </a:rPr>
              <a:t> and </a:t>
            </a:r>
            <a:r>
              <a:rPr lang="en-US" b="1" dirty="0">
                <a:solidFill>
                  <a:schemeClr val="bg1">
                    <a:lumMod val="75000"/>
                  </a:schemeClr>
                </a:solidFill>
              </a:rPr>
              <a:t>spread</a:t>
            </a:r>
          </a:p>
          <a:p>
            <a:r>
              <a:rPr lang="en-US" b="1" dirty="0">
                <a:solidFill>
                  <a:schemeClr val="accent1">
                    <a:lumMod val="75000"/>
                  </a:schemeClr>
                </a:solidFill>
              </a:rPr>
              <a:t>Risk Factor</a:t>
            </a:r>
            <a:r>
              <a:rPr lang="en-US" dirty="0">
                <a:solidFill>
                  <a:schemeClr val="accent1">
                    <a:lumMod val="75000"/>
                  </a:schemeClr>
                </a:solidFill>
              </a:rPr>
              <a:t> </a:t>
            </a:r>
            <a:r>
              <a:rPr lang="en-US" dirty="0"/>
              <a:t>Analysis</a:t>
            </a:r>
          </a:p>
        </p:txBody>
      </p:sp>
      <p:sp>
        <p:nvSpPr>
          <p:cNvPr id="4" name="Text Box 7"/>
          <p:cNvSpPr txBox="1">
            <a:spLocks noChangeArrowheads="1"/>
          </p:cNvSpPr>
          <p:nvPr/>
        </p:nvSpPr>
        <p:spPr bwMode="auto">
          <a:xfrm>
            <a:off x="95794" y="63500"/>
            <a:ext cx="12009120" cy="584776"/>
          </a:xfrm>
          <a:prstGeom prst="rect">
            <a:avLst/>
          </a:prstGeom>
          <a:solidFill>
            <a:srgbClr val="000053"/>
          </a:solidFill>
          <a:ln w="9525">
            <a:solidFill>
              <a:schemeClr val="tx1"/>
            </a:solidFill>
            <a:miter lim="800000"/>
            <a:headEnd/>
            <a:tailEnd/>
          </a:ln>
        </p:spPr>
        <p:txBody>
          <a:bodyPr wrap="square">
            <a:spAutoFit/>
          </a:bodyPr>
          <a:lstStyle/>
          <a:p>
            <a:pPr algn="ctr"/>
            <a:r>
              <a:rPr lang="es-ES" sz="3200" dirty="0">
                <a:solidFill>
                  <a:srgbClr val="FFFFFF"/>
                </a:solidFill>
                <a:latin typeface="Arial" charset="0"/>
                <a:ea typeface="ＭＳ Ｐゴシック" pitchFamily="34" charset="-128"/>
                <a:cs typeface="Arial" charset="0"/>
              </a:rPr>
              <a:t>Uses of Networks in </a:t>
            </a:r>
            <a:r>
              <a:rPr lang="es-ES" sz="3200" dirty="0" err="1">
                <a:solidFill>
                  <a:srgbClr val="FFFFFF"/>
                </a:solidFill>
                <a:latin typeface="Arial" charset="0"/>
                <a:ea typeface="ＭＳ Ｐゴシック" pitchFamily="34" charset="-128"/>
                <a:cs typeface="Arial" charset="0"/>
              </a:rPr>
              <a:t>Preventative</a:t>
            </a:r>
            <a:r>
              <a:rPr lang="es-ES" sz="3200" dirty="0">
                <a:solidFill>
                  <a:srgbClr val="FFFFFF"/>
                </a:solidFill>
                <a:latin typeface="Arial" charset="0"/>
                <a:ea typeface="ＭＳ Ｐゴシック" pitchFamily="34" charset="-128"/>
                <a:cs typeface="Arial" charset="0"/>
              </a:rPr>
              <a:t> </a:t>
            </a:r>
            <a:r>
              <a:rPr lang="es-ES" sz="3200" dirty="0" err="1">
                <a:solidFill>
                  <a:srgbClr val="FFFFFF"/>
                </a:solidFill>
                <a:latin typeface="Arial" charset="0"/>
                <a:ea typeface="ＭＳ Ｐゴシック" pitchFamily="34" charset="-128"/>
                <a:cs typeface="Arial" charset="0"/>
              </a:rPr>
              <a:t>Veterinary</a:t>
            </a:r>
            <a:r>
              <a:rPr lang="es-ES" sz="3200" dirty="0">
                <a:solidFill>
                  <a:srgbClr val="FFFFFF"/>
                </a:solidFill>
                <a:latin typeface="Arial" charset="0"/>
                <a:ea typeface="ＭＳ Ｐゴシック" pitchFamily="34" charset="-128"/>
                <a:cs typeface="Arial" charset="0"/>
              </a:rPr>
              <a:t> Medicine</a:t>
            </a:r>
          </a:p>
        </p:txBody>
      </p:sp>
      <p:sp>
        <p:nvSpPr>
          <p:cNvPr id="8"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ES" dirty="0" err="1">
                <a:solidFill>
                  <a:srgbClr val="FFFFFF"/>
                </a:solidFill>
                <a:ea typeface="ＭＳ Ｐゴシック" pitchFamily="34" charset="-128"/>
                <a:cs typeface="Arial" charset="0"/>
              </a:rPr>
              <a:t>Applications</a:t>
            </a:r>
            <a:r>
              <a:rPr lang="es-ES" dirty="0">
                <a:solidFill>
                  <a:srgbClr val="FFFFFF"/>
                </a:solidFill>
                <a:ea typeface="ＭＳ Ｐゴシック" pitchFamily="34" charset="-128"/>
                <a:cs typeface="Arial" charset="0"/>
              </a:rPr>
              <a:t> in </a:t>
            </a:r>
            <a:r>
              <a:rPr lang="es-ES" dirty="0" err="1">
                <a:solidFill>
                  <a:srgbClr val="FFFFFF"/>
                </a:solidFill>
                <a:ea typeface="ＭＳ Ｐゴシック" pitchFamily="34" charset="-128"/>
                <a:cs typeface="Arial" charset="0"/>
              </a:rPr>
              <a:t>Preventative</a:t>
            </a:r>
            <a:r>
              <a:rPr lang="es-ES" dirty="0">
                <a:solidFill>
                  <a:srgbClr val="FFFFFF"/>
                </a:solidFill>
                <a:ea typeface="ＭＳ Ｐゴシック" pitchFamily="34" charset="-128"/>
                <a:cs typeface="Arial" charset="0"/>
              </a:rPr>
              <a:t> </a:t>
            </a:r>
            <a:r>
              <a:rPr lang="es-ES" dirty="0" err="1">
                <a:solidFill>
                  <a:srgbClr val="FFFFFF"/>
                </a:solidFill>
                <a:ea typeface="ＭＳ Ｐゴシック" pitchFamily="34" charset="-128"/>
                <a:cs typeface="Arial" charset="0"/>
              </a:rPr>
              <a:t>Veterinary</a:t>
            </a:r>
            <a:r>
              <a:rPr lang="es-ES" dirty="0">
                <a:solidFill>
                  <a:srgbClr val="FFFFFF"/>
                </a:solidFill>
                <a:ea typeface="ＭＳ Ｐゴシック" pitchFamily="34" charset="-128"/>
                <a:cs typeface="Arial" charset="0"/>
              </a:rPr>
              <a:t> Medicine</a:t>
            </a:r>
          </a:p>
        </p:txBody>
      </p:sp>
    </p:spTree>
    <p:extLst>
      <p:ext uri="{BB962C8B-B14F-4D97-AF65-F5344CB8AC3E}">
        <p14:creationId xmlns:p14="http://schemas.microsoft.com/office/powerpoint/2010/main" val="26299469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23013"/>
            <a:ext cx="10515600" cy="5564746"/>
          </a:xfrm>
        </p:spPr>
        <p:txBody>
          <a:bodyPr>
            <a:normAutofit/>
          </a:bodyPr>
          <a:lstStyle/>
          <a:p>
            <a:r>
              <a:rPr lang="en-US" dirty="0">
                <a:solidFill>
                  <a:schemeClr val="bg1">
                    <a:lumMod val="75000"/>
                  </a:schemeClr>
                </a:solidFill>
              </a:rPr>
              <a:t>Surveillance, Prevention and Control</a:t>
            </a:r>
          </a:p>
          <a:p>
            <a:pPr lvl="1"/>
            <a:r>
              <a:rPr lang="en-US" dirty="0">
                <a:solidFill>
                  <a:schemeClr val="bg1">
                    <a:lumMod val="75000"/>
                  </a:schemeClr>
                </a:solidFill>
              </a:rPr>
              <a:t>Identify </a:t>
            </a:r>
            <a:r>
              <a:rPr lang="en-US" b="1" dirty="0">
                <a:solidFill>
                  <a:schemeClr val="bg1">
                    <a:lumMod val="75000"/>
                  </a:schemeClr>
                </a:solidFill>
              </a:rPr>
              <a:t>strategic</a:t>
            </a:r>
            <a:r>
              <a:rPr lang="en-US" dirty="0">
                <a:solidFill>
                  <a:schemeClr val="bg1">
                    <a:lumMod val="75000"/>
                  </a:schemeClr>
                </a:solidFill>
              </a:rPr>
              <a:t> nodes for </a:t>
            </a:r>
            <a:r>
              <a:rPr lang="en-US" b="1" dirty="0">
                <a:solidFill>
                  <a:schemeClr val="bg1">
                    <a:lumMod val="75000"/>
                  </a:schemeClr>
                </a:solidFill>
              </a:rPr>
              <a:t>risk-based targeted </a:t>
            </a:r>
            <a:r>
              <a:rPr lang="en-US" dirty="0">
                <a:solidFill>
                  <a:schemeClr val="bg1">
                    <a:lumMod val="75000"/>
                  </a:schemeClr>
                </a:solidFill>
              </a:rPr>
              <a:t>intervention</a:t>
            </a:r>
          </a:p>
          <a:p>
            <a:pPr lvl="2"/>
            <a:r>
              <a:rPr lang="en-US" b="1" dirty="0">
                <a:solidFill>
                  <a:schemeClr val="bg1">
                    <a:lumMod val="75000"/>
                  </a:schemeClr>
                </a:solidFill>
              </a:rPr>
              <a:t>Surveillance</a:t>
            </a:r>
            <a:r>
              <a:rPr lang="en-US" dirty="0">
                <a:solidFill>
                  <a:schemeClr val="bg1">
                    <a:lumMod val="75000"/>
                  </a:schemeClr>
                </a:solidFill>
              </a:rPr>
              <a:t>: Diagnostic testing, road checks</a:t>
            </a:r>
          </a:p>
          <a:p>
            <a:pPr lvl="2"/>
            <a:r>
              <a:rPr lang="en-US" b="1" dirty="0">
                <a:solidFill>
                  <a:schemeClr val="bg1">
                    <a:lumMod val="75000"/>
                  </a:schemeClr>
                </a:solidFill>
              </a:rPr>
              <a:t>Prevention</a:t>
            </a:r>
            <a:r>
              <a:rPr lang="en-US" dirty="0">
                <a:solidFill>
                  <a:schemeClr val="bg1">
                    <a:lumMod val="75000"/>
                  </a:schemeClr>
                </a:solidFill>
              </a:rPr>
              <a:t>: Targeted vaccination, education and information campaigns</a:t>
            </a:r>
          </a:p>
          <a:p>
            <a:pPr lvl="2"/>
            <a:r>
              <a:rPr lang="en-US" b="1" dirty="0">
                <a:solidFill>
                  <a:schemeClr val="bg1">
                    <a:lumMod val="75000"/>
                  </a:schemeClr>
                </a:solidFill>
              </a:rPr>
              <a:t>Control</a:t>
            </a:r>
            <a:r>
              <a:rPr lang="en-US" dirty="0">
                <a:solidFill>
                  <a:schemeClr val="bg1">
                    <a:lumMod val="75000"/>
                  </a:schemeClr>
                </a:solidFill>
              </a:rPr>
              <a:t>: Vaccination, treatment, culling campaigns, movement restrictions</a:t>
            </a:r>
          </a:p>
          <a:p>
            <a:pPr lvl="1"/>
            <a:r>
              <a:rPr lang="en-US" dirty="0">
                <a:solidFill>
                  <a:schemeClr val="bg1">
                    <a:lumMod val="75000"/>
                  </a:schemeClr>
                </a:solidFill>
              </a:rPr>
              <a:t>Modelling of disease </a:t>
            </a:r>
            <a:r>
              <a:rPr lang="en-US" b="1" dirty="0">
                <a:solidFill>
                  <a:schemeClr val="bg1">
                    <a:lumMod val="75000"/>
                  </a:schemeClr>
                </a:solidFill>
              </a:rPr>
              <a:t>introduction</a:t>
            </a:r>
            <a:r>
              <a:rPr lang="en-US" dirty="0">
                <a:solidFill>
                  <a:schemeClr val="bg1">
                    <a:lumMod val="75000"/>
                  </a:schemeClr>
                </a:solidFill>
              </a:rPr>
              <a:t> and </a:t>
            </a:r>
            <a:r>
              <a:rPr lang="en-US" b="1" dirty="0">
                <a:solidFill>
                  <a:schemeClr val="bg1">
                    <a:lumMod val="75000"/>
                  </a:schemeClr>
                </a:solidFill>
              </a:rPr>
              <a:t>spread</a:t>
            </a:r>
          </a:p>
          <a:p>
            <a:r>
              <a:rPr lang="en-US" b="1" dirty="0">
                <a:solidFill>
                  <a:schemeClr val="bg1">
                    <a:lumMod val="75000"/>
                  </a:schemeClr>
                </a:solidFill>
              </a:rPr>
              <a:t>Risk Factor</a:t>
            </a:r>
            <a:r>
              <a:rPr lang="en-US" dirty="0">
                <a:solidFill>
                  <a:schemeClr val="bg1">
                    <a:lumMod val="75000"/>
                  </a:schemeClr>
                </a:solidFill>
              </a:rPr>
              <a:t> Analysis</a:t>
            </a:r>
          </a:p>
          <a:p>
            <a:r>
              <a:rPr lang="en-US" b="1" dirty="0">
                <a:solidFill>
                  <a:schemeClr val="accent1">
                    <a:lumMod val="75000"/>
                  </a:schemeClr>
                </a:solidFill>
              </a:rPr>
              <a:t>Outbreak</a:t>
            </a:r>
            <a:r>
              <a:rPr lang="en-US" dirty="0"/>
              <a:t> investigation</a:t>
            </a:r>
          </a:p>
          <a:p>
            <a:pPr lvl="1"/>
            <a:r>
              <a:rPr lang="en-US" dirty="0"/>
              <a:t>Traceability of the outbreak’s origin and contact tracing</a:t>
            </a:r>
          </a:p>
        </p:txBody>
      </p:sp>
      <p:sp>
        <p:nvSpPr>
          <p:cNvPr id="4" name="Text Box 7"/>
          <p:cNvSpPr txBox="1">
            <a:spLocks noChangeArrowheads="1"/>
          </p:cNvSpPr>
          <p:nvPr/>
        </p:nvSpPr>
        <p:spPr bwMode="auto">
          <a:xfrm>
            <a:off x="95794" y="63500"/>
            <a:ext cx="12009120" cy="584776"/>
          </a:xfrm>
          <a:prstGeom prst="rect">
            <a:avLst/>
          </a:prstGeom>
          <a:solidFill>
            <a:srgbClr val="000053"/>
          </a:solidFill>
          <a:ln w="9525">
            <a:solidFill>
              <a:schemeClr val="tx1"/>
            </a:solidFill>
            <a:miter lim="800000"/>
            <a:headEnd/>
            <a:tailEnd/>
          </a:ln>
        </p:spPr>
        <p:txBody>
          <a:bodyPr wrap="square">
            <a:spAutoFit/>
          </a:bodyPr>
          <a:lstStyle/>
          <a:p>
            <a:pPr algn="ctr"/>
            <a:r>
              <a:rPr lang="es-ES" sz="3200" dirty="0">
                <a:solidFill>
                  <a:srgbClr val="FFFFFF"/>
                </a:solidFill>
                <a:latin typeface="Arial" charset="0"/>
                <a:ea typeface="ＭＳ Ｐゴシック" pitchFamily="34" charset="-128"/>
                <a:cs typeface="Arial" charset="0"/>
              </a:rPr>
              <a:t>Uses of Networks in </a:t>
            </a:r>
            <a:r>
              <a:rPr lang="es-ES" sz="3200" dirty="0" err="1">
                <a:solidFill>
                  <a:srgbClr val="FFFFFF"/>
                </a:solidFill>
                <a:latin typeface="Arial" charset="0"/>
                <a:ea typeface="ＭＳ Ｐゴシック" pitchFamily="34" charset="-128"/>
                <a:cs typeface="Arial" charset="0"/>
              </a:rPr>
              <a:t>Preventative</a:t>
            </a:r>
            <a:r>
              <a:rPr lang="es-ES" sz="3200" dirty="0">
                <a:solidFill>
                  <a:srgbClr val="FFFFFF"/>
                </a:solidFill>
                <a:latin typeface="Arial" charset="0"/>
                <a:ea typeface="ＭＳ Ｐゴシック" pitchFamily="34" charset="-128"/>
                <a:cs typeface="Arial" charset="0"/>
              </a:rPr>
              <a:t> </a:t>
            </a:r>
            <a:r>
              <a:rPr lang="es-ES" sz="3200" dirty="0" err="1">
                <a:solidFill>
                  <a:srgbClr val="FFFFFF"/>
                </a:solidFill>
                <a:latin typeface="Arial" charset="0"/>
                <a:ea typeface="ＭＳ Ｐゴシック" pitchFamily="34" charset="-128"/>
                <a:cs typeface="Arial" charset="0"/>
              </a:rPr>
              <a:t>Veterinary</a:t>
            </a:r>
            <a:r>
              <a:rPr lang="es-ES" sz="3200" dirty="0">
                <a:solidFill>
                  <a:srgbClr val="FFFFFF"/>
                </a:solidFill>
                <a:latin typeface="Arial" charset="0"/>
                <a:ea typeface="ＭＳ Ｐゴシック" pitchFamily="34" charset="-128"/>
                <a:cs typeface="Arial" charset="0"/>
              </a:rPr>
              <a:t> Medicine</a:t>
            </a:r>
          </a:p>
        </p:txBody>
      </p:sp>
      <p:sp>
        <p:nvSpPr>
          <p:cNvPr id="8"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ES" dirty="0" err="1">
                <a:solidFill>
                  <a:srgbClr val="FFFFFF"/>
                </a:solidFill>
                <a:ea typeface="ＭＳ Ｐゴシック" pitchFamily="34" charset="-128"/>
                <a:cs typeface="Arial" charset="0"/>
              </a:rPr>
              <a:t>Applications</a:t>
            </a:r>
            <a:r>
              <a:rPr lang="es-ES" dirty="0">
                <a:solidFill>
                  <a:srgbClr val="FFFFFF"/>
                </a:solidFill>
                <a:ea typeface="ＭＳ Ｐゴシック" pitchFamily="34" charset="-128"/>
                <a:cs typeface="Arial" charset="0"/>
              </a:rPr>
              <a:t> in </a:t>
            </a:r>
            <a:r>
              <a:rPr lang="es-ES" dirty="0" err="1">
                <a:solidFill>
                  <a:srgbClr val="FFFFFF"/>
                </a:solidFill>
                <a:ea typeface="ＭＳ Ｐゴシック" pitchFamily="34" charset="-128"/>
                <a:cs typeface="Arial" charset="0"/>
              </a:rPr>
              <a:t>Preventative</a:t>
            </a:r>
            <a:r>
              <a:rPr lang="es-ES" dirty="0">
                <a:solidFill>
                  <a:srgbClr val="FFFFFF"/>
                </a:solidFill>
                <a:ea typeface="ＭＳ Ｐゴシック" pitchFamily="34" charset="-128"/>
                <a:cs typeface="Arial" charset="0"/>
              </a:rPr>
              <a:t> </a:t>
            </a:r>
            <a:r>
              <a:rPr lang="es-ES" dirty="0" err="1">
                <a:solidFill>
                  <a:srgbClr val="FFFFFF"/>
                </a:solidFill>
                <a:ea typeface="ＭＳ Ｐゴシック" pitchFamily="34" charset="-128"/>
                <a:cs typeface="Arial" charset="0"/>
              </a:rPr>
              <a:t>Veterinary</a:t>
            </a:r>
            <a:r>
              <a:rPr lang="es-ES" dirty="0">
                <a:solidFill>
                  <a:srgbClr val="FFFFFF"/>
                </a:solidFill>
                <a:ea typeface="ＭＳ Ｐゴシック" pitchFamily="34" charset="-128"/>
                <a:cs typeface="Arial" charset="0"/>
              </a:rPr>
              <a:t> Medicine</a:t>
            </a:r>
          </a:p>
        </p:txBody>
      </p:sp>
      <p:grpSp>
        <p:nvGrpSpPr>
          <p:cNvPr id="5" name="Group 4"/>
          <p:cNvGrpSpPr/>
          <p:nvPr/>
        </p:nvGrpSpPr>
        <p:grpSpPr>
          <a:xfrm>
            <a:off x="5826466" y="5788680"/>
            <a:ext cx="710360" cy="631012"/>
            <a:chOff x="6703081" y="4760925"/>
            <a:chExt cx="604562" cy="483650"/>
          </a:xfrm>
          <a:solidFill>
            <a:srgbClr val="FFC000"/>
          </a:solidFill>
        </p:grpSpPr>
        <p:sp>
          <p:nvSpPr>
            <p:cNvPr id="6" name="Flowchart: Extract 5"/>
            <p:cNvSpPr/>
            <p:nvPr/>
          </p:nvSpPr>
          <p:spPr>
            <a:xfrm>
              <a:off x="7065818" y="4764703"/>
              <a:ext cx="83127" cy="105799"/>
            </a:xfrm>
            <a:prstGeom prst="flowChartExtract">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Extract 6"/>
            <p:cNvSpPr/>
            <p:nvPr/>
          </p:nvSpPr>
          <p:spPr>
            <a:xfrm>
              <a:off x="7148945" y="4760925"/>
              <a:ext cx="83127" cy="105799"/>
            </a:xfrm>
            <a:prstGeom prst="flowChartExtract">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arallelogram 8"/>
            <p:cNvSpPr/>
            <p:nvPr/>
          </p:nvSpPr>
          <p:spPr>
            <a:xfrm flipH="1">
              <a:off x="7050705" y="5092175"/>
              <a:ext cx="90683" cy="152400"/>
            </a:xfrm>
            <a:prstGeom prst="parallelogra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6703081" y="4927180"/>
              <a:ext cx="483650" cy="204040"/>
            </a:xfrm>
            <a:prstGeom prst="ellipse">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7058261" y="4813825"/>
              <a:ext cx="181369" cy="181368"/>
            </a:xfrm>
            <a:prstGeom prst="ellipse">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11"/>
            <p:cNvSpPr/>
            <p:nvPr/>
          </p:nvSpPr>
          <p:spPr>
            <a:xfrm>
              <a:off x="6771094" y="5120596"/>
              <a:ext cx="75570" cy="123979"/>
            </a:xfrm>
            <a:prstGeom prst="parallelogra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lowchart: Direct Access Storage 12"/>
            <p:cNvSpPr/>
            <p:nvPr/>
          </p:nvSpPr>
          <p:spPr>
            <a:xfrm>
              <a:off x="7182952" y="4874281"/>
              <a:ext cx="124691" cy="105797"/>
            </a:xfrm>
            <a:prstGeom prst="flowChartMagneticDru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4" name="Curved Connector 13"/>
          <p:cNvCxnSpPr>
            <a:stCxn id="20" idx="0"/>
            <a:endCxn id="10" idx="0"/>
          </p:cNvCxnSpPr>
          <p:nvPr/>
        </p:nvCxnSpPr>
        <p:spPr>
          <a:xfrm>
            <a:off x="4821847" y="5172835"/>
            <a:ext cx="1288763" cy="832756"/>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 name="Right Arrow 1"/>
          <p:cNvSpPr/>
          <p:nvPr/>
        </p:nvSpPr>
        <p:spPr>
          <a:xfrm flipH="1">
            <a:off x="4235390" y="6494688"/>
            <a:ext cx="1759786" cy="13643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Curved Connector 16"/>
          <p:cNvCxnSpPr>
            <a:stCxn id="10" idx="0"/>
            <a:endCxn id="23" idx="2"/>
          </p:cNvCxnSpPr>
          <p:nvPr/>
        </p:nvCxnSpPr>
        <p:spPr>
          <a:xfrm rot="5400000" flipH="1" flipV="1">
            <a:off x="6818395" y="4125664"/>
            <a:ext cx="1172142" cy="2587713"/>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Cloud 19"/>
          <p:cNvSpPr/>
          <p:nvPr/>
        </p:nvSpPr>
        <p:spPr>
          <a:xfrm>
            <a:off x="4051673" y="4942345"/>
            <a:ext cx="770816" cy="460979"/>
          </a:xfrm>
          <a:prstGeom prst="cloud">
            <a:avLst/>
          </a:prstGeom>
          <a:solidFill>
            <a:schemeClr val="accent4">
              <a:lumMod val="60000"/>
              <a:lumOff val="4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p>
        </p:txBody>
      </p:sp>
      <p:sp>
        <p:nvSpPr>
          <p:cNvPr id="21" name="Cloud 20"/>
          <p:cNvSpPr/>
          <p:nvPr/>
        </p:nvSpPr>
        <p:spPr>
          <a:xfrm>
            <a:off x="7822780" y="5777385"/>
            <a:ext cx="770816" cy="460979"/>
          </a:xfrm>
          <a:prstGeom prst="cloud">
            <a:avLst/>
          </a:prstGeom>
          <a:solidFill>
            <a:schemeClr val="accent4">
              <a:lumMod val="60000"/>
              <a:lumOff val="4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p>
        </p:txBody>
      </p:sp>
      <p:sp>
        <p:nvSpPr>
          <p:cNvPr id="22" name="Cloud 21"/>
          <p:cNvSpPr/>
          <p:nvPr/>
        </p:nvSpPr>
        <p:spPr>
          <a:xfrm>
            <a:off x="8488869" y="5246829"/>
            <a:ext cx="770816" cy="460979"/>
          </a:xfrm>
          <a:prstGeom prst="cloud">
            <a:avLst/>
          </a:prstGeom>
          <a:solidFill>
            <a:schemeClr val="accent4">
              <a:lumMod val="60000"/>
              <a:lumOff val="4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p>
        </p:txBody>
      </p:sp>
      <p:sp>
        <p:nvSpPr>
          <p:cNvPr id="23" name="Cloud 22"/>
          <p:cNvSpPr/>
          <p:nvPr/>
        </p:nvSpPr>
        <p:spPr>
          <a:xfrm>
            <a:off x="8695932" y="4602959"/>
            <a:ext cx="770816" cy="460979"/>
          </a:xfrm>
          <a:prstGeom prst="cloud">
            <a:avLst/>
          </a:prstGeom>
          <a:solidFill>
            <a:schemeClr val="accent4">
              <a:lumMod val="60000"/>
              <a:lumOff val="4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p>
        </p:txBody>
      </p:sp>
      <p:cxnSp>
        <p:nvCxnSpPr>
          <p:cNvPr id="26" name="Curved Connector 25"/>
          <p:cNvCxnSpPr>
            <a:stCxn id="10" idx="0"/>
            <a:endCxn id="22" idx="3"/>
          </p:cNvCxnSpPr>
          <p:nvPr/>
        </p:nvCxnSpPr>
        <p:spPr>
          <a:xfrm rot="5400000" flipH="1" flipV="1">
            <a:off x="7126241" y="4257556"/>
            <a:ext cx="732405" cy="2763667"/>
          </a:xfrm>
          <a:prstGeom prst="curvedConnector3">
            <a:avLst>
              <a:gd name="adj1" fmla="val 119334"/>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urved Connector 26"/>
          <p:cNvCxnSpPr>
            <a:stCxn id="10" idx="0"/>
            <a:endCxn id="21" idx="3"/>
          </p:cNvCxnSpPr>
          <p:nvPr/>
        </p:nvCxnSpPr>
        <p:spPr>
          <a:xfrm rot="5400000" flipH="1" flipV="1">
            <a:off x="7058475" y="4855878"/>
            <a:ext cx="201849" cy="2097578"/>
          </a:xfrm>
          <a:prstGeom prst="curvedConnector3">
            <a:avLst>
              <a:gd name="adj1" fmla="val 39853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2" name="Right Arrow 41"/>
          <p:cNvSpPr/>
          <p:nvPr/>
        </p:nvSpPr>
        <p:spPr>
          <a:xfrm>
            <a:off x="6341476" y="6494688"/>
            <a:ext cx="2248279" cy="13643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098778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23013"/>
            <a:ext cx="10515600" cy="5564746"/>
          </a:xfrm>
        </p:spPr>
        <p:txBody>
          <a:bodyPr>
            <a:normAutofit/>
          </a:bodyPr>
          <a:lstStyle/>
          <a:p>
            <a:r>
              <a:rPr lang="en-US" dirty="0">
                <a:solidFill>
                  <a:schemeClr val="bg1">
                    <a:lumMod val="75000"/>
                  </a:schemeClr>
                </a:solidFill>
              </a:rPr>
              <a:t>Surveillance, Prevention and Control</a:t>
            </a:r>
          </a:p>
          <a:p>
            <a:pPr lvl="1"/>
            <a:r>
              <a:rPr lang="en-US" dirty="0">
                <a:solidFill>
                  <a:schemeClr val="bg1">
                    <a:lumMod val="75000"/>
                  </a:schemeClr>
                </a:solidFill>
              </a:rPr>
              <a:t>Identify </a:t>
            </a:r>
            <a:r>
              <a:rPr lang="en-US" b="1" dirty="0">
                <a:solidFill>
                  <a:schemeClr val="bg1">
                    <a:lumMod val="75000"/>
                  </a:schemeClr>
                </a:solidFill>
              </a:rPr>
              <a:t>strategic</a:t>
            </a:r>
            <a:r>
              <a:rPr lang="en-US" dirty="0">
                <a:solidFill>
                  <a:schemeClr val="bg1">
                    <a:lumMod val="75000"/>
                  </a:schemeClr>
                </a:solidFill>
              </a:rPr>
              <a:t> nodes for </a:t>
            </a:r>
            <a:r>
              <a:rPr lang="en-US" b="1" dirty="0">
                <a:solidFill>
                  <a:schemeClr val="bg1">
                    <a:lumMod val="75000"/>
                  </a:schemeClr>
                </a:solidFill>
              </a:rPr>
              <a:t>risk-based targeted </a:t>
            </a:r>
            <a:r>
              <a:rPr lang="en-US" dirty="0">
                <a:solidFill>
                  <a:schemeClr val="bg1">
                    <a:lumMod val="75000"/>
                  </a:schemeClr>
                </a:solidFill>
              </a:rPr>
              <a:t>intervention</a:t>
            </a:r>
          </a:p>
          <a:p>
            <a:pPr lvl="2"/>
            <a:r>
              <a:rPr lang="en-US" b="1" dirty="0">
                <a:solidFill>
                  <a:schemeClr val="bg1">
                    <a:lumMod val="75000"/>
                  </a:schemeClr>
                </a:solidFill>
              </a:rPr>
              <a:t>Surveillance</a:t>
            </a:r>
            <a:r>
              <a:rPr lang="en-US" dirty="0">
                <a:solidFill>
                  <a:schemeClr val="bg1">
                    <a:lumMod val="75000"/>
                  </a:schemeClr>
                </a:solidFill>
              </a:rPr>
              <a:t>: Diagnostic testing, road checks</a:t>
            </a:r>
          </a:p>
          <a:p>
            <a:pPr lvl="2"/>
            <a:r>
              <a:rPr lang="en-US" b="1" dirty="0">
                <a:solidFill>
                  <a:schemeClr val="bg1">
                    <a:lumMod val="75000"/>
                  </a:schemeClr>
                </a:solidFill>
              </a:rPr>
              <a:t>Prevention</a:t>
            </a:r>
            <a:r>
              <a:rPr lang="en-US" dirty="0">
                <a:solidFill>
                  <a:schemeClr val="bg1">
                    <a:lumMod val="75000"/>
                  </a:schemeClr>
                </a:solidFill>
              </a:rPr>
              <a:t>: Targeted vaccination, education and information campaigns</a:t>
            </a:r>
          </a:p>
          <a:p>
            <a:pPr lvl="2"/>
            <a:r>
              <a:rPr lang="en-US" b="1" dirty="0">
                <a:solidFill>
                  <a:schemeClr val="bg1">
                    <a:lumMod val="75000"/>
                  </a:schemeClr>
                </a:solidFill>
              </a:rPr>
              <a:t>Control</a:t>
            </a:r>
            <a:r>
              <a:rPr lang="en-US" dirty="0">
                <a:solidFill>
                  <a:schemeClr val="bg1">
                    <a:lumMod val="75000"/>
                  </a:schemeClr>
                </a:solidFill>
              </a:rPr>
              <a:t>: Vaccination, treatment, culling campaigns, movement restrictions</a:t>
            </a:r>
          </a:p>
          <a:p>
            <a:pPr lvl="1"/>
            <a:r>
              <a:rPr lang="en-US" dirty="0">
                <a:solidFill>
                  <a:schemeClr val="bg1">
                    <a:lumMod val="75000"/>
                  </a:schemeClr>
                </a:solidFill>
              </a:rPr>
              <a:t>Modelling of disease </a:t>
            </a:r>
            <a:r>
              <a:rPr lang="en-US" b="1" dirty="0">
                <a:solidFill>
                  <a:schemeClr val="bg1">
                    <a:lumMod val="75000"/>
                  </a:schemeClr>
                </a:solidFill>
              </a:rPr>
              <a:t>introduction</a:t>
            </a:r>
            <a:r>
              <a:rPr lang="en-US" dirty="0">
                <a:solidFill>
                  <a:schemeClr val="bg1">
                    <a:lumMod val="75000"/>
                  </a:schemeClr>
                </a:solidFill>
              </a:rPr>
              <a:t> and </a:t>
            </a:r>
            <a:r>
              <a:rPr lang="en-US" b="1" dirty="0">
                <a:solidFill>
                  <a:schemeClr val="bg1">
                    <a:lumMod val="75000"/>
                  </a:schemeClr>
                </a:solidFill>
              </a:rPr>
              <a:t>spread</a:t>
            </a:r>
          </a:p>
          <a:p>
            <a:r>
              <a:rPr lang="en-US" b="1" dirty="0">
                <a:solidFill>
                  <a:schemeClr val="bg1">
                    <a:lumMod val="75000"/>
                  </a:schemeClr>
                </a:solidFill>
              </a:rPr>
              <a:t>Risk Factor</a:t>
            </a:r>
            <a:r>
              <a:rPr lang="en-US" dirty="0">
                <a:solidFill>
                  <a:schemeClr val="bg1">
                    <a:lumMod val="75000"/>
                  </a:schemeClr>
                </a:solidFill>
              </a:rPr>
              <a:t> Analysis</a:t>
            </a:r>
          </a:p>
          <a:p>
            <a:r>
              <a:rPr lang="en-US" b="1" dirty="0">
                <a:solidFill>
                  <a:schemeClr val="bg1">
                    <a:lumMod val="75000"/>
                  </a:schemeClr>
                </a:solidFill>
              </a:rPr>
              <a:t>Outbreak</a:t>
            </a:r>
            <a:r>
              <a:rPr lang="en-US" dirty="0">
                <a:solidFill>
                  <a:schemeClr val="bg1">
                    <a:lumMod val="75000"/>
                  </a:schemeClr>
                </a:solidFill>
              </a:rPr>
              <a:t> investigation</a:t>
            </a:r>
          </a:p>
          <a:p>
            <a:pPr lvl="1"/>
            <a:r>
              <a:rPr lang="en-US" dirty="0">
                <a:solidFill>
                  <a:schemeClr val="bg1">
                    <a:lumMod val="75000"/>
                  </a:schemeClr>
                </a:solidFill>
              </a:rPr>
              <a:t>Traceability of the outbreak’s origin</a:t>
            </a:r>
          </a:p>
          <a:p>
            <a:r>
              <a:rPr lang="en-US" dirty="0"/>
              <a:t>Other uses in the animal world</a:t>
            </a:r>
          </a:p>
          <a:p>
            <a:pPr lvl="1"/>
            <a:r>
              <a:rPr lang="en-US" dirty="0"/>
              <a:t>Behavioral studies in social animals: i.e. contact patterns in a herd of cattle, primate behavioral studies</a:t>
            </a:r>
          </a:p>
        </p:txBody>
      </p:sp>
      <p:sp>
        <p:nvSpPr>
          <p:cNvPr id="4" name="Text Box 7"/>
          <p:cNvSpPr txBox="1">
            <a:spLocks noChangeArrowheads="1"/>
          </p:cNvSpPr>
          <p:nvPr/>
        </p:nvSpPr>
        <p:spPr bwMode="auto">
          <a:xfrm>
            <a:off x="95794" y="63500"/>
            <a:ext cx="12009120" cy="584776"/>
          </a:xfrm>
          <a:prstGeom prst="rect">
            <a:avLst/>
          </a:prstGeom>
          <a:solidFill>
            <a:srgbClr val="000053"/>
          </a:solidFill>
          <a:ln w="9525">
            <a:solidFill>
              <a:schemeClr val="tx1"/>
            </a:solidFill>
            <a:miter lim="800000"/>
            <a:headEnd/>
            <a:tailEnd/>
          </a:ln>
        </p:spPr>
        <p:txBody>
          <a:bodyPr wrap="square">
            <a:spAutoFit/>
          </a:bodyPr>
          <a:lstStyle/>
          <a:p>
            <a:pPr algn="ctr"/>
            <a:r>
              <a:rPr lang="es-ES" sz="3200" dirty="0">
                <a:solidFill>
                  <a:srgbClr val="FFFFFF"/>
                </a:solidFill>
                <a:latin typeface="Arial" charset="0"/>
                <a:ea typeface="ＭＳ Ｐゴシック" pitchFamily="34" charset="-128"/>
                <a:cs typeface="Arial" charset="0"/>
              </a:rPr>
              <a:t>Uses of Networks in </a:t>
            </a:r>
            <a:r>
              <a:rPr lang="es-ES" sz="3200" dirty="0" err="1">
                <a:solidFill>
                  <a:srgbClr val="FFFFFF"/>
                </a:solidFill>
                <a:latin typeface="Arial" charset="0"/>
                <a:ea typeface="ＭＳ Ｐゴシック" pitchFamily="34" charset="-128"/>
                <a:cs typeface="Arial" charset="0"/>
              </a:rPr>
              <a:t>Preventative</a:t>
            </a:r>
            <a:r>
              <a:rPr lang="es-ES" sz="3200" dirty="0">
                <a:solidFill>
                  <a:srgbClr val="FFFFFF"/>
                </a:solidFill>
                <a:latin typeface="Arial" charset="0"/>
                <a:ea typeface="ＭＳ Ｐゴシック" pitchFamily="34" charset="-128"/>
                <a:cs typeface="Arial" charset="0"/>
              </a:rPr>
              <a:t> </a:t>
            </a:r>
            <a:r>
              <a:rPr lang="es-ES" sz="3200" dirty="0" err="1">
                <a:solidFill>
                  <a:srgbClr val="FFFFFF"/>
                </a:solidFill>
                <a:latin typeface="Arial" charset="0"/>
                <a:ea typeface="ＭＳ Ｐゴシック" pitchFamily="34" charset="-128"/>
                <a:cs typeface="Arial" charset="0"/>
              </a:rPr>
              <a:t>Veterinary</a:t>
            </a:r>
            <a:r>
              <a:rPr lang="es-ES" sz="3200" dirty="0">
                <a:solidFill>
                  <a:srgbClr val="FFFFFF"/>
                </a:solidFill>
                <a:latin typeface="Arial" charset="0"/>
                <a:ea typeface="ＭＳ Ｐゴシック" pitchFamily="34" charset="-128"/>
                <a:cs typeface="Arial" charset="0"/>
              </a:rPr>
              <a:t> Medicine</a:t>
            </a:r>
          </a:p>
        </p:txBody>
      </p:sp>
      <p:sp>
        <p:nvSpPr>
          <p:cNvPr id="8"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ES" dirty="0" err="1">
                <a:solidFill>
                  <a:srgbClr val="FFFFFF"/>
                </a:solidFill>
                <a:ea typeface="ＭＳ Ｐゴシック" pitchFamily="34" charset="-128"/>
                <a:cs typeface="Arial" charset="0"/>
              </a:rPr>
              <a:t>Applications</a:t>
            </a:r>
            <a:r>
              <a:rPr lang="es-ES" dirty="0">
                <a:solidFill>
                  <a:srgbClr val="FFFFFF"/>
                </a:solidFill>
                <a:ea typeface="ＭＳ Ｐゴシック" pitchFamily="34" charset="-128"/>
                <a:cs typeface="Arial" charset="0"/>
              </a:rPr>
              <a:t> in </a:t>
            </a:r>
            <a:r>
              <a:rPr lang="es-ES" dirty="0" err="1">
                <a:solidFill>
                  <a:srgbClr val="FFFFFF"/>
                </a:solidFill>
                <a:ea typeface="ＭＳ Ｐゴシック" pitchFamily="34" charset="-128"/>
                <a:cs typeface="Arial" charset="0"/>
              </a:rPr>
              <a:t>Preventative</a:t>
            </a:r>
            <a:r>
              <a:rPr lang="es-ES" dirty="0">
                <a:solidFill>
                  <a:srgbClr val="FFFFFF"/>
                </a:solidFill>
                <a:ea typeface="ＭＳ Ｐゴシック" pitchFamily="34" charset="-128"/>
                <a:cs typeface="Arial" charset="0"/>
              </a:rPr>
              <a:t> </a:t>
            </a:r>
            <a:r>
              <a:rPr lang="es-ES" dirty="0" err="1">
                <a:solidFill>
                  <a:srgbClr val="FFFFFF"/>
                </a:solidFill>
                <a:ea typeface="ＭＳ Ｐゴシック" pitchFamily="34" charset="-128"/>
                <a:cs typeface="Arial" charset="0"/>
              </a:rPr>
              <a:t>Veterinary</a:t>
            </a:r>
            <a:r>
              <a:rPr lang="es-ES" dirty="0">
                <a:solidFill>
                  <a:srgbClr val="FFFFFF"/>
                </a:solidFill>
                <a:ea typeface="ＭＳ Ｐゴシック" pitchFamily="34" charset="-128"/>
                <a:cs typeface="Arial" charset="0"/>
              </a:rPr>
              <a:t> Medicine</a:t>
            </a:r>
          </a:p>
        </p:txBody>
      </p:sp>
      <p:pic>
        <p:nvPicPr>
          <p:cNvPr id="5" name="Picture 4" descr="Baby gorilla hangs onto an adult female gorilla's back by grasping her arm hair in his hands and back hair with his fe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76933" y="1720016"/>
            <a:ext cx="4733652" cy="301232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9559636" y="4732340"/>
            <a:ext cx="1450949" cy="261610"/>
          </a:xfrm>
          <a:prstGeom prst="rect">
            <a:avLst/>
          </a:prstGeom>
          <a:noFill/>
        </p:spPr>
        <p:txBody>
          <a:bodyPr wrap="square" rtlCol="0">
            <a:spAutoFit/>
          </a:bodyPr>
          <a:lstStyle/>
          <a:p>
            <a:r>
              <a:rPr lang="en-US" sz="1100" i="1" dirty="0"/>
              <a:t>Source: San Diego Zoo</a:t>
            </a:r>
          </a:p>
        </p:txBody>
      </p:sp>
    </p:spTree>
    <p:extLst>
      <p:ext uri="{BB962C8B-B14F-4D97-AF65-F5344CB8AC3E}">
        <p14:creationId xmlns:p14="http://schemas.microsoft.com/office/powerpoint/2010/main" val="3909202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23013"/>
            <a:ext cx="10515600" cy="5564746"/>
          </a:xfrm>
        </p:spPr>
        <p:txBody>
          <a:bodyPr>
            <a:normAutofit/>
          </a:bodyPr>
          <a:lstStyle/>
          <a:p>
            <a:r>
              <a:rPr lang="en-US" dirty="0"/>
              <a:t>Surveillance, Prevention and Control</a:t>
            </a:r>
          </a:p>
          <a:p>
            <a:pPr lvl="1"/>
            <a:r>
              <a:rPr lang="en-US" dirty="0"/>
              <a:t>Identify </a:t>
            </a:r>
            <a:r>
              <a:rPr lang="en-US" b="1" dirty="0">
                <a:solidFill>
                  <a:schemeClr val="accent1">
                    <a:lumMod val="75000"/>
                  </a:schemeClr>
                </a:solidFill>
              </a:rPr>
              <a:t>strategic</a:t>
            </a:r>
            <a:r>
              <a:rPr lang="en-US" dirty="0"/>
              <a:t> nodes for </a:t>
            </a:r>
            <a:r>
              <a:rPr lang="en-US" b="1" dirty="0">
                <a:solidFill>
                  <a:schemeClr val="accent1">
                    <a:lumMod val="75000"/>
                  </a:schemeClr>
                </a:solidFill>
              </a:rPr>
              <a:t>risk-based targeted </a:t>
            </a:r>
            <a:r>
              <a:rPr lang="en-US" dirty="0"/>
              <a:t>intervention</a:t>
            </a:r>
          </a:p>
          <a:p>
            <a:pPr lvl="2"/>
            <a:r>
              <a:rPr lang="en-US" b="1" dirty="0">
                <a:solidFill>
                  <a:schemeClr val="accent1">
                    <a:lumMod val="75000"/>
                  </a:schemeClr>
                </a:solidFill>
              </a:rPr>
              <a:t>Surveillance</a:t>
            </a:r>
            <a:r>
              <a:rPr lang="en-US" dirty="0"/>
              <a:t>: Diagnostic testing, road checks</a:t>
            </a:r>
          </a:p>
          <a:p>
            <a:pPr lvl="2"/>
            <a:r>
              <a:rPr lang="en-US" b="1" dirty="0">
                <a:solidFill>
                  <a:schemeClr val="accent1">
                    <a:lumMod val="75000"/>
                  </a:schemeClr>
                </a:solidFill>
              </a:rPr>
              <a:t>Prevention</a:t>
            </a:r>
            <a:r>
              <a:rPr lang="en-US" dirty="0"/>
              <a:t>: Targeted vaccination, education and information campaigns</a:t>
            </a:r>
          </a:p>
          <a:p>
            <a:pPr lvl="2"/>
            <a:r>
              <a:rPr lang="en-US" b="1" dirty="0">
                <a:solidFill>
                  <a:schemeClr val="accent1">
                    <a:lumMod val="75000"/>
                  </a:schemeClr>
                </a:solidFill>
              </a:rPr>
              <a:t>Control</a:t>
            </a:r>
            <a:r>
              <a:rPr lang="en-US" dirty="0"/>
              <a:t>: Vaccination, treatment, culling campaigns, movement restrictions</a:t>
            </a:r>
          </a:p>
          <a:p>
            <a:pPr lvl="1"/>
            <a:r>
              <a:rPr lang="en-US" dirty="0"/>
              <a:t>Modelling of disease </a:t>
            </a:r>
            <a:r>
              <a:rPr lang="en-US" b="1" dirty="0">
                <a:solidFill>
                  <a:schemeClr val="accent1">
                    <a:lumMod val="75000"/>
                  </a:schemeClr>
                </a:solidFill>
              </a:rPr>
              <a:t>introduction</a:t>
            </a:r>
            <a:r>
              <a:rPr lang="en-US" dirty="0"/>
              <a:t> and </a:t>
            </a:r>
            <a:r>
              <a:rPr lang="en-US" b="1" dirty="0">
                <a:solidFill>
                  <a:schemeClr val="accent1">
                    <a:lumMod val="75000"/>
                  </a:schemeClr>
                </a:solidFill>
              </a:rPr>
              <a:t>spread</a:t>
            </a:r>
          </a:p>
          <a:p>
            <a:r>
              <a:rPr lang="en-US" b="1" dirty="0">
                <a:solidFill>
                  <a:schemeClr val="accent1">
                    <a:lumMod val="75000"/>
                  </a:schemeClr>
                </a:solidFill>
              </a:rPr>
              <a:t>Risk Factor</a:t>
            </a:r>
            <a:r>
              <a:rPr lang="en-US" dirty="0">
                <a:solidFill>
                  <a:schemeClr val="accent1">
                    <a:lumMod val="75000"/>
                  </a:schemeClr>
                </a:solidFill>
              </a:rPr>
              <a:t> </a:t>
            </a:r>
            <a:r>
              <a:rPr lang="en-US" dirty="0"/>
              <a:t>Analysis</a:t>
            </a:r>
          </a:p>
          <a:p>
            <a:r>
              <a:rPr lang="en-US" b="1" dirty="0">
                <a:solidFill>
                  <a:schemeClr val="accent1">
                    <a:lumMod val="75000"/>
                  </a:schemeClr>
                </a:solidFill>
              </a:rPr>
              <a:t>Outbreak</a:t>
            </a:r>
            <a:r>
              <a:rPr lang="en-US" dirty="0"/>
              <a:t> investigation</a:t>
            </a:r>
          </a:p>
          <a:p>
            <a:pPr lvl="1"/>
            <a:r>
              <a:rPr lang="en-US" dirty="0"/>
              <a:t>Traceability of the outbreak’s origin</a:t>
            </a:r>
          </a:p>
          <a:p>
            <a:r>
              <a:rPr lang="en-US" dirty="0"/>
              <a:t>Other uses in the animal world</a:t>
            </a:r>
          </a:p>
          <a:p>
            <a:pPr lvl="1"/>
            <a:r>
              <a:rPr lang="en-US" dirty="0"/>
              <a:t>Behavioral studies in social animals: i.e. contact patterns in a herd of cattle, primate behavioral studies</a:t>
            </a:r>
          </a:p>
        </p:txBody>
      </p:sp>
      <p:sp>
        <p:nvSpPr>
          <p:cNvPr id="4" name="Text Box 7"/>
          <p:cNvSpPr txBox="1">
            <a:spLocks noChangeArrowheads="1"/>
          </p:cNvSpPr>
          <p:nvPr/>
        </p:nvSpPr>
        <p:spPr bwMode="auto">
          <a:xfrm>
            <a:off x="95794" y="63500"/>
            <a:ext cx="12009120" cy="584776"/>
          </a:xfrm>
          <a:prstGeom prst="rect">
            <a:avLst/>
          </a:prstGeom>
          <a:solidFill>
            <a:srgbClr val="000053"/>
          </a:solidFill>
          <a:ln w="9525">
            <a:solidFill>
              <a:schemeClr val="tx1"/>
            </a:solidFill>
            <a:miter lim="800000"/>
            <a:headEnd/>
            <a:tailEnd/>
          </a:ln>
        </p:spPr>
        <p:txBody>
          <a:bodyPr wrap="square">
            <a:spAutoFit/>
          </a:bodyPr>
          <a:lstStyle/>
          <a:p>
            <a:pPr algn="ctr"/>
            <a:r>
              <a:rPr lang="es-ES" sz="3200" dirty="0">
                <a:solidFill>
                  <a:srgbClr val="FFFFFF"/>
                </a:solidFill>
                <a:latin typeface="Arial" charset="0"/>
                <a:ea typeface="ＭＳ Ｐゴシック" pitchFamily="34" charset="-128"/>
                <a:cs typeface="Arial" charset="0"/>
              </a:rPr>
              <a:t>Uses of Networks in </a:t>
            </a:r>
            <a:r>
              <a:rPr lang="es-ES" sz="3200" dirty="0" err="1">
                <a:solidFill>
                  <a:srgbClr val="FFFFFF"/>
                </a:solidFill>
                <a:latin typeface="Arial" charset="0"/>
                <a:ea typeface="ＭＳ Ｐゴシック" pitchFamily="34" charset="-128"/>
                <a:cs typeface="Arial" charset="0"/>
              </a:rPr>
              <a:t>Preventative</a:t>
            </a:r>
            <a:r>
              <a:rPr lang="es-ES" sz="3200" dirty="0">
                <a:solidFill>
                  <a:srgbClr val="FFFFFF"/>
                </a:solidFill>
                <a:latin typeface="Arial" charset="0"/>
                <a:ea typeface="ＭＳ Ｐゴシック" pitchFamily="34" charset="-128"/>
                <a:cs typeface="Arial" charset="0"/>
              </a:rPr>
              <a:t> </a:t>
            </a:r>
            <a:r>
              <a:rPr lang="es-ES" sz="3200" dirty="0" err="1">
                <a:solidFill>
                  <a:srgbClr val="FFFFFF"/>
                </a:solidFill>
                <a:latin typeface="Arial" charset="0"/>
                <a:ea typeface="ＭＳ Ｐゴシック" pitchFamily="34" charset="-128"/>
                <a:cs typeface="Arial" charset="0"/>
              </a:rPr>
              <a:t>Veterinary</a:t>
            </a:r>
            <a:r>
              <a:rPr lang="es-ES" sz="3200" dirty="0">
                <a:solidFill>
                  <a:srgbClr val="FFFFFF"/>
                </a:solidFill>
                <a:latin typeface="Arial" charset="0"/>
                <a:ea typeface="ＭＳ Ｐゴシック" pitchFamily="34" charset="-128"/>
                <a:cs typeface="Arial" charset="0"/>
              </a:rPr>
              <a:t> Medicine</a:t>
            </a:r>
          </a:p>
        </p:txBody>
      </p:sp>
      <p:sp>
        <p:nvSpPr>
          <p:cNvPr id="8"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ES" dirty="0" err="1">
                <a:solidFill>
                  <a:srgbClr val="FFFFFF"/>
                </a:solidFill>
                <a:ea typeface="ＭＳ Ｐゴシック" pitchFamily="34" charset="-128"/>
                <a:cs typeface="Arial" charset="0"/>
              </a:rPr>
              <a:t>Applications</a:t>
            </a:r>
            <a:r>
              <a:rPr lang="es-ES" dirty="0">
                <a:solidFill>
                  <a:srgbClr val="FFFFFF"/>
                </a:solidFill>
                <a:ea typeface="ＭＳ Ｐゴシック" pitchFamily="34" charset="-128"/>
                <a:cs typeface="Arial" charset="0"/>
              </a:rPr>
              <a:t> in </a:t>
            </a:r>
            <a:r>
              <a:rPr lang="es-ES" dirty="0" err="1">
                <a:solidFill>
                  <a:srgbClr val="FFFFFF"/>
                </a:solidFill>
                <a:ea typeface="ＭＳ Ｐゴシック" pitchFamily="34" charset="-128"/>
                <a:cs typeface="Arial" charset="0"/>
              </a:rPr>
              <a:t>Preventative</a:t>
            </a:r>
            <a:r>
              <a:rPr lang="es-ES" dirty="0">
                <a:solidFill>
                  <a:srgbClr val="FFFFFF"/>
                </a:solidFill>
                <a:ea typeface="ＭＳ Ｐゴシック" pitchFamily="34" charset="-128"/>
                <a:cs typeface="Arial" charset="0"/>
              </a:rPr>
              <a:t> </a:t>
            </a:r>
            <a:r>
              <a:rPr lang="es-ES" dirty="0" err="1">
                <a:solidFill>
                  <a:srgbClr val="FFFFFF"/>
                </a:solidFill>
                <a:ea typeface="ＭＳ Ｐゴシック" pitchFamily="34" charset="-128"/>
                <a:cs typeface="Arial" charset="0"/>
              </a:rPr>
              <a:t>Veterinary</a:t>
            </a:r>
            <a:r>
              <a:rPr lang="es-ES" dirty="0">
                <a:solidFill>
                  <a:srgbClr val="FFFFFF"/>
                </a:solidFill>
                <a:ea typeface="ＭＳ Ｐゴシック" pitchFamily="34" charset="-128"/>
                <a:cs typeface="Arial" charset="0"/>
              </a:rPr>
              <a:t> Medicine</a:t>
            </a:r>
          </a:p>
        </p:txBody>
      </p:sp>
    </p:spTree>
    <p:extLst>
      <p:ext uri="{BB962C8B-B14F-4D97-AF65-F5344CB8AC3E}">
        <p14:creationId xmlns:p14="http://schemas.microsoft.com/office/powerpoint/2010/main" val="13306625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Graph</a:t>
            </a:r>
            <a:r>
              <a:rPr lang="es-MX" dirty="0"/>
              <a:t> </a:t>
            </a:r>
            <a:r>
              <a:rPr lang="es-MX" dirty="0" err="1"/>
              <a:t>theory</a:t>
            </a:r>
            <a:endParaRPr lang="en-US" i="1" dirty="0"/>
          </a:p>
        </p:txBody>
      </p:sp>
      <p:sp>
        <p:nvSpPr>
          <p:cNvPr id="2" name="Slide Number Placeholder 1">
            <a:extLst>
              <a:ext uri="{FF2B5EF4-FFF2-40B4-BE49-F238E27FC236}">
                <a16:creationId xmlns:a16="http://schemas.microsoft.com/office/drawing/2014/main" id="{2EB50DD3-AB4C-472F-87CB-AA56E355C093}"/>
              </a:ext>
            </a:extLst>
          </p:cNvPr>
          <p:cNvSpPr>
            <a:spLocks noGrp="1"/>
          </p:cNvSpPr>
          <p:nvPr>
            <p:ph type="sldNum" sz="quarter" idx="12"/>
          </p:nvPr>
        </p:nvSpPr>
        <p:spPr/>
        <p:txBody>
          <a:bodyPr/>
          <a:lstStyle/>
          <a:p>
            <a:fld id="{03C50632-69A4-4CE9-BD5E-CBE041F059D6}" type="slidenum">
              <a:rPr lang="en-US" smtClean="0"/>
              <a:t>14</a:t>
            </a:fld>
            <a:endParaRPr lang="en-US"/>
          </a:p>
        </p:txBody>
      </p:sp>
      <mc:AlternateContent xmlns:mc="http://schemas.openxmlformats.org/markup-compatibility/2006" xmlns:a14="http://schemas.microsoft.com/office/drawing/2010/main">
        <mc:Choice Requires="a14">
          <p:sp>
            <p:nvSpPr>
              <p:cNvPr id="3" name="Rectangle 2">
                <a:extLst>
                  <a:ext uri="{FF2B5EF4-FFF2-40B4-BE49-F238E27FC236}">
                    <a16:creationId xmlns:a16="http://schemas.microsoft.com/office/drawing/2014/main" id="{A1A50940-7714-4708-98EE-8910EA23C840}"/>
                  </a:ext>
                </a:extLst>
              </p:cNvPr>
              <p:cNvSpPr/>
              <p:nvPr/>
            </p:nvSpPr>
            <p:spPr>
              <a:xfrm>
                <a:off x="7858285" y="4119580"/>
                <a:ext cx="3094373" cy="83099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4800" i="1">
                          <a:latin typeface="Cambria Math" panose="02040503050406030204" pitchFamily="18" charset="0"/>
                        </a:rPr>
                        <m:t>𝐺</m:t>
                      </m:r>
                      <m:r>
                        <a:rPr lang="en-US" sz="4800">
                          <a:latin typeface="Cambria Math" panose="02040503050406030204" pitchFamily="18" charset="0"/>
                        </a:rPr>
                        <m:t>=</m:t>
                      </m:r>
                      <m:d>
                        <m:dPr>
                          <m:ctrlPr>
                            <a:rPr lang="en-US" sz="4800" i="1">
                              <a:latin typeface="Cambria Math" panose="02040503050406030204" pitchFamily="18" charset="0"/>
                            </a:rPr>
                          </m:ctrlPr>
                        </m:dPr>
                        <m:e>
                          <m:r>
                            <a:rPr lang="en-US" sz="4800" i="1">
                              <a:latin typeface="Cambria Math" panose="02040503050406030204" pitchFamily="18" charset="0"/>
                            </a:rPr>
                            <m:t>𝑉</m:t>
                          </m:r>
                          <m:r>
                            <a:rPr lang="en-US" sz="4800">
                              <a:latin typeface="Cambria Math" panose="02040503050406030204" pitchFamily="18" charset="0"/>
                            </a:rPr>
                            <m:t>,</m:t>
                          </m:r>
                          <m:r>
                            <a:rPr lang="en-US" sz="4800" i="1">
                              <a:latin typeface="Cambria Math" panose="02040503050406030204" pitchFamily="18" charset="0"/>
                            </a:rPr>
                            <m:t>𝐸</m:t>
                          </m:r>
                        </m:e>
                      </m:d>
                    </m:oMath>
                  </m:oMathPara>
                </a14:m>
                <a:endParaRPr lang="en-US" sz="4800" dirty="0"/>
              </a:p>
            </p:txBody>
          </p:sp>
        </mc:Choice>
        <mc:Fallback xmlns="">
          <p:sp>
            <p:nvSpPr>
              <p:cNvPr id="3" name="Rectangle 2">
                <a:extLst>
                  <a:ext uri="{FF2B5EF4-FFF2-40B4-BE49-F238E27FC236}">
                    <a16:creationId xmlns:a16="http://schemas.microsoft.com/office/drawing/2014/main" id="{A1A50940-7714-4708-98EE-8910EA23C840}"/>
                  </a:ext>
                </a:extLst>
              </p:cNvPr>
              <p:cNvSpPr>
                <a:spLocks noRot="1" noChangeAspect="1" noMove="1" noResize="1" noEditPoints="1" noAdjustHandles="1" noChangeArrowheads="1" noChangeShapeType="1" noTextEdit="1"/>
              </p:cNvSpPr>
              <p:nvPr/>
            </p:nvSpPr>
            <p:spPr>
              <a:xfrm>
                <a:off x="7858285" y="4119580"/>
                <a:ext cx="3094373" cy="830997"/>
              </a:xfrm>
              <a:prstGeom prst="rect">
                <a:avLst/>
              </a:prstGeom>
              <a:blipFill>
                <a:blip r:embed="rId3"/>
                <a:stretch>
                  <a:fillRect/>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9C8EF3E6-6CE6-47B2-904B-F1C9BD3DA11A}"/>
              </a:ext>
            </a:extLst>
          </p:cNvPr>
          <p:cNvSpPr txBox="1"/>
          <p:nvPr/>
        </p:nvSpPr>
        <p:spPr>
          <a:xfrm>
            <a:off x="8610600" y="4846320"/>
            <a:ext cx="1975605" cy="1569660"/>
          </a:xfrm>
          <a:prstGeom prst="rect">
            <a:avLst/>
          </a:prstGeom>
          <a:noFill/>
        </p:spPr>
        <p:txBody>
          <a:bodyPr wrap="none" rtlCol="0">
            <a:spAutoFit/>
          </a:bodyPr>
          <a:lstStyle/>
          <a:p>
            <a:r>
              <a:rPr lang="en-US" sz="3200" dirty="0"/>
              <a:t>Where:</a:t>
            </a:r>
          </a:p>
          <a:p>
            <a:r>
              <a:rPr lang="en-US" sz="3200" i="1" dirty="0"/>
              <a:t>V </a:t>
            </a:r>
            <a:r>
              <a:rPr lang="en-US" sz="3200" dirty="0"/>
              <a:t>= V</a:t>
            </a:r>
            <a:r>
              <a:rPr lang="es-MX" sz="3200" dirty="0"/>
              <a:t>e</a:t>
            </a:r>
            <a:r>
              <a:rPr lang="en-US" sz="3200" dirty="0" err="1"/>
              <a:t>rtice</a:t>
            </a:r>
            <a:endParaRPr lang="en-US" sz="3200" dirty="0"/>
          </a:p>
          <a:p>
            <a:r>
              <a:rPr lang="en-US" sz="3200" i="1" dirty="0"/>
              <a:t>E</a:t>
            </a:r>
            <a:r>
              <a:rPr lang="en-US" sz="3200" dirty="0"/>
              <a:t> = Edge</a:t>
            </a:r>
          </a:p>
        </p:txBody>
      </p:sp>
      <p:sp>
        <p:nvSpPr>
          <p:cNvPr id="6" name="TextBox 5">
            <a:extLst>
              <a:ext uri="{FF2B5EF4-FFF2-40B4-BE49-F238E27FC236}">
                <a16:creationId xmlns:a16="http://schemas.microsoft.com/office/drawing/2014/main" id="{BC057D7C-B620-4AF1-857B-168EE784F472}"/>
              </a:ext>
            </a:extLst>
          </p:cNvPr>
          <p:cNvSpPr txBox="1"/>
          <p:nvPr/>
        </p:nvSpPr>
        <p:spPr>
          <a:xfrm>
            <a:off x="822960" y="2152751"/>
            <a:ext cx="7476662" cy="584775"/>
          </a:xfrm>
          <a:prstGeom prst="rect">
            <a:avLst/>
          </a:prstGeom>
          <a:noFill/>
        </p:spPr>
        <p:txBody>
          <a:bodyPr wrap="none" rtlCol="0">
            <a:spAutoFit/>
          </a:bodyPr>
          <a:lstStyle/>
          <a:p>
            <a:r>
              <a:rPr lang="es-MX" sz="3200" i="1" dirty="0">
                <a:solidFill>
                  <a:schemeClr val="bg1">
                    <a:lumMod val="50000"/>
                  </a:schemeClr>
                </a:solidFill>
              </a:rPr>
              <a:t>“</a:t>
            </a:r>
            <a:r>
              <a:rPr lang="es-MX" sz="3200" i="1" dirty="0" err="1">
                <a:solidFill>
                  <a:schemeClr val="bg1">
                    <a:lumMod val="50000"/>
                  </a:schemeClr>
                </a:solidFill>
              </a:rPr>
              <a:t>Mathematical</a:t>
            </a:r>
            <a:r>
              <a:rPr lang="es-MX" sz="3200" i="1" dirty="0">
                <a:solidFill>
                  <a:schemeClr val="bg1">
                    <a:lumMod val="50000"/>
                  </a:schemeClr>
                </a:solidFill>
              </a:rPr>
              <a:t> </a:t>
            </a:r>
            <a:r>
              <a:rPr lang="es-MX" sz="3200" i="1" dirty="0" err="1">
                <a:solidFill>
                  <a:schemeClr val="bg1">
                    <a:lumMod val="50000"/>
                  </a:schemeClr>
                </a:solidFill>
              </a:rPr>
              <a:t>repesentation</a:t>
            </a:r>
            <a:r>
              <a:rPr lang="es-MX" sz="3200" i="1" dirty="0">
                <a:solidFill>
                  <a:schemeClr val="bg1">
                    <a:lumMod val="50000"/>
                  </a:schemeClr>
                </a:solidFill>
              </a:rPr>
              <a:t> of a </a:t>
            </a:r>
            <a:r>
              <a:rPr lang="es-MX" sz="3200" i="1" dirty="0" err="1">
                <a:solidFill>
                  <a:schemeClr val="bg1">
                    <a:lumMod val="50000"/>
                  </a:schemeClr>
                </a:solidFill>
              </a:rPr>
              <a:t>network</a:t>
            </a:r>
            <a:r>
              <a:rPr lang="en-US" sz="3200" i="1" dirty="0">
                <a:solidFill>
                  <a:schemeClr val="bg1">
                    <a:lumMod val="50000"/>
                  </a:schemeClr>
                </a:solidFill>
              </a:rPr>
              <a:t>”</a:t>
            </a:r>
          </a:p>
        </p:txBody>
      </p:sp>
      <p:sp>
        <p:nvSpPr>
          <p:cNvPr id="7" name="TextBox 6">
            <a:extLst>
              <a:ext uri="{FF2B5EF4-FFF2-40B4-BE49-F238E27FC236}">
                <a16:creationId xmlns:a16="http://schemas.microsoft.com/office/drawing/2014/main" id="{C3CC771E-9DD2-46C9-8262-46903ED1AC45}"/>
              </a:ext>
            </a:extLst>
          </p:cNvPr>
          <p:cNvSpPr txBox="1"/>
          <p:nvPr/>
        </p:nvSpPr>
        <p:spPr>
          <a:xfrm>
            <a:off x="90793" y="1445759"/>
            <a:ext cx="7314823" cy="461665"/>
          </a:xfrm>
          <a:prstGeom prst="rect">
            <a:avLst/>
          </a:prstGeom>
          <a:noFill/>
        </p:spPr>
        <p:txBody>
          <a:bodyPr wrap="none" rtlCol="0">
            <a:spAutoFit/>
          </a:bodyPr>
          <a:lstStyle/>
          <a:p>
            <a:r>
              <a:rPr lang="en-US" sz="2400" dirty="0">
                <a:latin typeface="Arial Nova" panose="020B0504020202020204" pitchFamily="34" charset="0"/>
              </a:rPr>
              <a:t>What is a graph? (</a:t>
            </a:r>
            <a:r>
              <a:rPr lang="es-MX" sz="2400" dirty="0">
                <a:latin typeface="Arial Nova" panose="020B0504020202020204" pitchFamily="34" charset="0"/>
              </a:rPr>
              <a:t>in </a:t>
            </a:r>
            <a:r>
              <a:rPr lang="es-MX" sz="2400" dirty="0" err="1">
                <a:latin typeface="Arial Nova" panose="020B0504020202020204" pitchFamily="34" charset="0"/>
              </a:rPr>
              <a:t>the</a:t>
            </a:r>
            <a:r>
              <a:rPr lang="es-MX" sz="2400" dirty="0">
                <a:latin typeface="Arial Nova" panose="020B0504020202020204" pitchFamily="34" charset="0"/>
              </a:rPr>
              <a:t> </a:t>
            </a:r>
            <a:r>
              <a:rPr lang="es-MX" sz="2400" dirty="0" err="1">
                <a:latin typeface="Arial Nova" panose="020B0504020202020204" pitchFamily="34" charset="0"/>
              </a:rPr>
              <a:t>context</a:t>
            </a:r>
            <a:r>
              <a:rPr lang="es-MX" sz="2400" dirty="0">
                <a:latin typeface="Arial Nova" panose="020B0504020202020204" pitchFamily="34" charset="0"/>
              </a:rPr>
              <a:t> of </a:t>
            </a:r>
            <a:r>
              <a:rPr lang="es-MX" sz="2400" dirty="0" err="1">
                <a:latin typeface="Arial Nova" panose="020B0504020202020204" pitchFamily="34" charset="0"/>
              </a:rPr>
              <a:t>network</a:t>
            </a:r>
            <a:r>
              <a:rPr lang="es-MX" sz="2400" dirty="0">
                <a:latin typeface="Arial Nova" panose="020B0504020202020204" pitchFamily="34" charset="0"/>
              </a:rPr>
              <a:t> </a:t>
            </a:r>
            <a:r>
              <a:rPr lang="es-MX" sz="2400" dirty="0" err="1">
                <a:latin typeface="Arial Nova" panose="020B0504020202020204" pitchFamily="34" charset="0"/>
              </a:rPr>
              <a:t>analysis</a:t>
            </a:r>
            <a:r>
              <a:rPr lang="en-US" sz="2400" dirty="0">
                <a:latin typeface="Arial Nova" panose="020B0504020202020204" pitchFamily="34" charset="0"/>
              </a:rPr>
              <a:t>)</a:t>
            </a:r>
          </a:p>
        </p:txBody>
      </p:sp>
      <p:pic>
        <p:nvPicPr>
          <p:cNvPr id="10" name="Picture 9" descr="A close up of a map&#10;&#10;Description automatically generated">
            <a:extLst>
              <a:ext uri="{FF2B5EF4-FFF2-40B4-BE49-F238E27FC236}">
                <a16:creationId xmlns:a16="http://schemas.microsoft.com/office/drawing/2014/main" id="{CD4ACD7E-7918-44A1-9C1A-1F0872AF2B64}"/>
              </a:ext>
            </a:extLst>
          </p:cNvPr>
          <p:cNvPicPr>
            <a:picLocks noChangeAspect="1"/>
          </p:cNvPicPr>
          <p:nvPr/>
        </p:nvPicPr>
        <p:blipFill>
          <a:blip r:embed="rId4"/>
          <a:stretch>
            <a:fillRect/>
          </a:stretch>
        </p:blipFill>
        <p:spPr>
          <a:xfrm>
            <a:off x="1738225" y="3389763"/>
            <a:ext cx="3381722" cy="2638794"/>
          </a:xfrm>
          <a:prstGeom prst="rect">
            <a:avLst/>
          </a:prstGeom>
          <a:ln>
            <a:solidFill>
              <a:schemeClr val="tx1"/>
            </a:solidFill>
          </a:ln>
        </p:spPr>
      </p:pic>
      <p:sp>
        <p:nvSpPr>
          <p:cNvPr id="8" name="Arrow: Right 7">
            <a:extLst>
              <a:ext uri="{FF2B5EF4-FFF2-40B4-BE49-F238E27FC236}">
                <a16:creationId xmlns:a16="http://schemas.microsoft.com/office/drawing/2014/main" id="{F1FECE36-4629-4C9F-AA95-1F57C2E47309}"/>
              </a:ext>
            </a:extLst>
          </p:cNvPr>
          <p:cNvSpPr/>
          <p:nvPr/>
        </p:nvSpPr>
        <p:spPr>
          <a:xfrm>
            <a:off x="5303173" y="4495800"/>
            <a:ext cx="2371885" cy="426720"/>
          </a:xfrm>
          <a:prstGeom prst="rightArrow">
            <a:avLst>
              <a:gd name="adj1" fmla="val 50000"/>
              <a:gd name="adj2" fmla="val 110714"/>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340813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a:t>I.B - </a:t>
            </a:r>
            <a:r>
              <a:rPr lang="es-MX" dirty="0" err="1"/>
              <a:t>Elements</a:t>
            </a:r>
            <a:r>
              <a:rPr lang="es-MX" dirty="0"/>
              <a:t> of a </a:t>
            </a:r>
            <a:r>
              <a:rPr lang="es-MX" dirty="0" err="1"/>
              <a:t>network</a:t>
            </a:r>
            <a:endParaRPr lang="es-MX"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a:xfrm>
            <a:off x="8610600" y="6356350"/>
            <a:ext cx="2743200" cy="365125"/>
          </a:xfrm>
        </p:spPr>
        <p:txBody>
          <a:bodyPr/>
          <a:lstStyle/>
          <a:p>
            <a:fld id="{03C50632-69A4-4CE9-BD5E-CBE041F059D6}" type="slidenum">
              <a:rPr lang="en-US" smtClean="0"/>
              <a:t>15</a:t>
            </a:fld>
            <a:endParaRPr lang="en-US" dirty="0"/>
          </a:p>
        </p:txBody>
      </p:sp>
      <p:sp>
        <p:nvSpPr>
          <p:cNvPr id="2" name="TextBox 1">
            <a:extLst>
              <a:ext uri="{FF2B5EF4-FFF2-40B4-BE49-F238E27FC236}">
                <a16:creationId xmlns:a16="http://schemas.microsoft.com/office/drawing/2014/main" id="{8FB07CA5-71D0-42A8-9660-A027588ED00A}"/>
              </a:ext>
            </a:extLst>
          </p:cNvPr>
          <p:cNvSpPr txBox="1"/>
          <p:nvPr/>
        </p:nvSpPr>
        <p:spPr>
          <a:xfrm>
            <a:off x="1219200" y="1478280"/>
            <a:ext cx="3221075" cy="646331"/>
          </a:xfrm>
          <a:prstGeom prst="rect">
            <a:avLst/>
          </a:prstGeom>
          <a:noFill/>
        </p:spPr>
        <p:txBody>
          <a:bodyPr wrap="none" rtlCol="0">
            <a:spAutoFit/>
          </a:bodyPr>
          <a:lstStyle/>
          <a:p>
            <a:r>
              <a:rPr lang="es-MX" sz="3600" dirty="0" err="1"/>
              <a:t>Nodes</a:t>
            </a:r>
            <a:r>
              <a:rPr lang="es-MX" sz="3600" dirty="0"/>
              <a:t> (</a:t>
            </a:r>
            <a:r>
              <a:rPr lang="es-MX" sz="3600" dirty="0" err="1"/>
              <a:t>vertices</a:t>
            </a:r>
            <a:r>
              <a:rPr lang="es-MX" sz="3600" dirty="0"/>
              <a:t>)</a:t>
            </a:r>
            <a:endParaRPr lang="en-US" sz="3600" dirty="0"/>
          </a:p>
        </p:txBody>
      </p:sp>
      <p:sp>
        <p:nvSpPr>
          <p:cNvPr id="4" name="Oval 3">
            <a:extLst>
              <a:ext uri="{FF2B5EF4-FFF2-40B4-BE49-F238E27FC236}">
                <a16:creationId xmlns:a16="http://schemas.microsoft.com/office/drawing/2014/main" id="{02E22320-F05D-407B-86F2-93E566DF20AE}"/>
              </a:ext>
            </a:extLst>
          </p:cNvPr>
          <p:cNvSpPr/>
          <p:nvPr/>
        </p:nvSpPr>
        <p:spPr>
          <a:xfrm>
            <a:off x="3326941" y="447157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0597E62F-5F48-409A-AFAE-61AACD766F8C}"/>
              </a:ext>
            </a:extLst>
          </p:cNvPr>
          <p:cNvSpPr/>
          <p:nvPr/>
        </p:nvSpPr>
        <p:spPr>
          <a:xfrm>
            <a:off x="4313731" y="330571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1FFBEDAB-BCB2-4384-9ED7-8AF85B9E2805}"/>
              </a:ext>
            </a:extLst>
          </p:cNvPr>
          <p:cNvSpPr/>
          <p:nvPr/>
        </p:nvSpPr>
        <p:spPr>
          <a:xfrm>
            <a:off x="4454701" y="506730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4482975D-F1B2-4647-A8B6-D45201612CB8}"/>
              </a:ext>
            </a:extLst>
          </p:cNvPr>
          <p:cNvSpPr/>
          <p:nvPr/>
        </p:nvSpPr>
        <p:spPr>
          <a:xfrm>
            <a:off x="5426251" y="415915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714F26DF-14E7-4DD1-B034-1B5926E93493}"/>
              </a:ext>
            </a:extLst>
          </p:cNvPr>
          <p:cNvSpPr/>
          <p:nvPr/>
        </p:nvSpPr>
        <p:spPr>
          <a:xfrm>
            <a:off x="3102151" y="321046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0C5BF042-8610-45AA-94DE-88E450D2951F}"/>
              </a:ext>
            </a:extLst>
          </p:cNvPr>
          <p:cNvSpPr/>
          <p:nvPr/>
        </p:nvSpPr>
        <p:spPr>
          <a:xfrm>
            <a:off x="1761031" y="3515811"/>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32F6215F-D20C-4DC8-A879-9C6290D6A0AD}"/>
              </a:ext>
            </a:extLst>
          </p:cNvPr>
          <p:cNvSpPr/>
          <p:nvPr/>
        </p:nvSpPr>
        <p:spPr>
          <a:xfrm>
            <a:off x="1917241" y="491109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263478C-6072-4872-B3D8-A0AEC081AA43}"/>
              </a:ext>
            </a:extLst>
          </p:cNvPr>
          <p:cNvSpPr txBox="1"/>
          <p:nvPr/>
        </p:nvSpPr>
        <p:spPr>
          <a:xfrm>
            <a:off x="7391401" y="2819533"/>
            <a:ext cx="4465320" cy="830997"/>
          </a:xfrm>
          <a:prstGeom prst="rect">
            <a:avLst/>
          </a:prstGeom>
          <a:noFill/>
        </p:spPr>
        <p:txBody>
          <a:bodyPr wrap="square" rtlCol="0">
            <a:spAutoFit/>
          </a:bodyPr>
          <a:lstStyle/>
          <a:p>
            <a:r>
              <a:rPr lang="es-MX" sz="2400" dirty="0" err="1"/>
              <a:t>Agents</a:t>
            </a:r>
            <a:r>
              <a:rPr lang="es-MX" sz="2400" dirty="0"/>
              <a:t> </a:t>
            </a:r>
            <a:r>
              <a:rPr lang="es-MX" sz="2400" dirty="0" err="1"/>
              <a:t>or</a:t>
            </a:r>
            <a:r>
              <a:rPr lang="es-MX" sz="2400" dirty="0"/>
              <a:t> </a:t>
            </a:r>
            <a:r>
              <a:rPr lang="es-MX" sz="2400" dirty="0" err="1"/>
              <a:t>individuals</a:t>
            </a:r>
            <a:r>
              <a:rPr lang="es-MX" sz="2400" dirty="0"/>
              <a:t> </a:t>
            </a:r>
            <a:r>
              <a:rPr lang="es-MX" sz="2400" dirty="0" err="1"/>
              <a:t>forming</a:t>
            </a:r>
            <a:r>
              <a:rPr lang="es-MX" sz="2400" dirty="0"/>
              <a:t> a </a:t>
            </a:r>
            <a:r>
              <a:rPr lang="es-MX" sz="2400" dirty="0" err="1"/>
              <a:t>network</a:t>
            </a:r>
            <a:endParaRPr lang="en-US" sz="2400" dirty="0"/>
          </a:p>
        </p:txBody>
      </p:sp>
      <p:sp>
        <p:nvSpPr>
          <p:cNvPr id="13" name="TextBox 12">
            <a:extLst>
              <a:ext uri="{FF2B5EF4-FFF2-40B4-BE49-F238E27FC236}">
                <a16:creationId xmlns:a16="http://schemas.microsoft.com/office/drawing/2014/main" id="{2CB3FC57-0F49-4BD6-AE04-FF3DFB0E4C24}"/>
              </a:ext>
            </a:extLst>
          </p:cNvPr>
          <p:cNvSpPr txBox="1"/>
          <p:nvPr/>
        </p:nvSpPr>
        <p:spPr>
          <a:xfrm>
            <a:off x="7829651" y="4004069"/>
            <a:ext cx="2946640" cy="584775"/>
          </a:xfrm>
          <a:prstGeom prst="rect">
            <a:avLst/>
          </a:prstGeom>
          <a:noFill/>
        </p:spPr>
        <p:txBody>
          <a:bodyPr wrap="none" rtlCol="0">
            <a:spAutoFit/>
          </a:bodyPr>
          <a:lstStyle/>
          <a:p>
            <a:r>
              <a:rPr lang="es-MX" sz="3200" i="1" dirty="0"/>
              <a:t>V = {1, 2, 3, … , i}</a:t>
            </a:r>
            <a:endParaRPr lang="en-US" sz="3200" i="1" dirty="0"/>
          </a:p>
        </p:txBody>
      </p:sp>
    </p:spTree>
    <p:extLst>
      <p:ext uri="{BB962C8B-B14F-4D97-AF65-F5344CB8AC3E}">
        <p14:creationId xmlns:p14="http://schemas.microsoft.com/office/powerpoint/2010/main" val="22754513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a:t>I.B - </a:t>
            </a:r>
            <a:r>
              <a:rPr lang="es-MX" dirty="0" err="1"/>
              <a:t>Elements</a:t>
            </a:r>
            <a:r>
              <a:rPr lang="es-MX" dirty="0"/>
              <a:t> of a </a:t>
            </a:r>
            <a:r>
              <a:rPr lang="es-MX" dirty="0" err="1"/>
              <a:t>network</a:t>
            </a:r>
            <a:endParaRPr lang="es-MX"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a:xfrm>
            <a:off x="8610600" y="6356350"/>
            <a:ext cx="2743200" cy="365125"/>
          </a:xfrm>
        </p:spPr>
        <p:txBody>
          <a:bodyPr/>
          <a:lstStyle/>
          <a:p>
            <a:fld id="{03C50632-69A4-4CE9-BD5E-CBE041F059D6}" type="slidenum">
              <a:rPr lang="en-US" smtClean="0"/>
              <a:t>16</a:t>
            </a:fld>
            <a:endParaRPr lang="en-US" dirty="0"/>
          </a:p>
        </p:txBody>
      </p:sp>
      <p:sp>
        <p:nvSpPr>
          <p:cNvPr id="2" name="TextBox 1">
            <a:extLst>
              <a:ext uri="{FF2B5EF4-FFF2-40B4-BE49-F238E27FC236}">
                <a16:creationId xmlns:a16="http://schemas.microsoft.com/office/drawing/2014/main" id="{8FB07CA5-71D0-42A8-9660-A027588ED00A}"/>
              </a:ext>
            </a:extLst>
          </p:cNvPr>
          <p:cNvSpPr txBox="1"/>
          <p:nvPr/>
        </p:nvSpPr>
        <p:spPr>
          <a:xfrm>
            <a:off x="1219200" y="1478280"/>
            <a:ext cx="3221075" cy="646331"/>
          </a:xfrm>
          <a:prstGeom prst="rect">
            <a:avLst/>
          </a:prstGeom>
          <a:noFill/>
        </p:spPr>
        <p:txBody>
          <a:bodyPr wrap="none" rtlCol="0">
            <a:spAutoFit/>
          </a:bodyPr>
          <a:lstStyle/>
          <a:p>
            <a:r>
              <a:rPr lang="es-MX" sz="3600" dirty="0" err="1"/>
              <a:t>Nodes</a:t>
            </a:r>
            <a:r>
              <a:rPr lang="es-MX" sz="3600" dirty="0"/>
              <a:t> (</a:t>
            </a:r>
            <a:r>
              <a:rPr lang="es-MX" sz="3600" dirty="0" err="1"/>
              <a:t>vertices</a:t>
            </a:r>
            <a:r>
              <a:rPr lang="es-MX" sz="3600" dirty="0"/>
              <a:t>)</a:t>
            </a:r>
            <a:endParaRPr lang="en-US" sz="3600" dirty="0"/>
          </a:p>
        </p:txBody>
      </p:sp>
      <p:sp>
        <p:nvSpPr>
          <p:cNvPr id="6" name="Oval 5">
            <a:extLst>
              <a:ext uri="{FF2B5EF4-FFF2-40B4-BE49-F238E27FC236}">
                <a16:creationId xmlns:a16="http://schemas.microsoft.com/office/drawing/2014/main" id="{0597E62F-5F48-409A-AFAE-61AACD766F8C}"/>
              </a:ext>
            </a:extLst>
          </p:cNvPr>
          <p:cNvSpPr/>
          <p:nvPr/>
        </p:nvSpPr>
        <p:spPr>
          <a:xfrm>
            <a:off x="4313731" y="330571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1FFBEDAB-BCB2-4384-9ED7-8AF85B9E2805}"/>
              </a:ext>
            </a:extLst>
          </p:cNvPr>
          <p:cNvSpPr/>
          <p:nvPr/>
        </p:nvSpPr>
        <p:spPr>
          <a:xfrm>
            <a:off x="4454701" y="506730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4482975D-F1B2-4647-A8B6-D45201612CB8}"/>
              </a:ext>
            </a:extLst>
          </p:cNvPr>
          <p:cNvSpPr/>
          <p:nvPr/>
        </p:nvSpPr>
        <p:spPr>
          <a:xfrm>
            <a:off x="5426251" y="415915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714F26DF-14E7-4DD1-B034-1B5926E93493}"/>
              </a:ext>
            </a:extLst>
          </p:cNvPr>
          <p:cNvSpPr/>
          <p:nvPr/>
        </p:nvSpPr>
        <p:spPr>
          <a:xfrm>
            <a:off x="3102151" y="321046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0C5BF042-8610-45AA-94DE-88E450D2951F}"/>
              </a:ext>
            </a:extLst>
          </p:cNvPr>
          <p:cNvSpPr/>
          <p:nvPr/>
        </p:nvSpPr>
        <p:spPr>
          <a:xfrm>
            <a:off x="1761031" y="3515811"/>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263478C-6072-4872-B3D8-A0AEC081AA43}"/>
              </a:ext>
            </a:extLst>
          </p:cNvPr>
          <p:cNvSpPr txBox="1"/>
          <p:nvPr/>
        </p:nvSpPr>
        <p:spPr>
          <a:xfrm>
            <a:off x="7391401" y="2819533"/>
            <a:ext cx="4465320" cy="1200329"/>
          </a:xfrm>
          <a:prstGeom prst="rect">
            <a:avLst/>
          </a:prstGeom>
          <a:noFill/>
        </p:spPr>
        <p:txBody>
          <a:bodyPr wrap="square" rtlCol="0">
            <a:spAutoFit/>
          </a:bodyPr>
          <a:lstStyle/>
          <a:p>
            <a:r>
              <a:rPr lang="es-MX" sz="2400" dirty="0" err="1"/>
              <a:t>Agents</a:t>
            </a:r>
            <a:r>
              <a:rPr lang="es-MX" sz="2400" dirty="0"/>
              <a:t> </a:t>
            </a:r>
            <a:r>
              <a:rPr lang="es-MX" sz="2400" dirty="0" err="1"/>
              <a:t>or</a:t>
            </a:r>
            <a:r>
              <a:rPr lang="es-MX" sz="2400" dirty="0"/>
              <a:t> </a:t>
            </a:r>
            <a:r>
              <a:rPr lang="es-MX" sz="2400" dirty="0" err="1"/>
              <a:t>individuals</a:t>
            </a:r>
            <a:r>
              <a:rPr lang="es-MX" sz="2400" dirty="0"/>
              <a:t> </a:t>
            </a:r>
            <a:r>
              <a:rPr lang="es-MX" sz="2400" dirty="0" err="1"/>
              <a:t>forming</a:t>
            </a:r>
            <a:r>
              <a:rPr lang="es-MX" sz="2400" dirty="0"/>
              <a:t> a </a:t>
            </a:r>
            <a:r>
              <a:rPr lang="es-MX" sz="2400" dirty="0" err="1"/>
              <a:t>network</a:t>
            </a:r>
            <a:r>
              <a:rPr lang="es-MX" sz="2400" dirty="0"/>
              <a:t>:</a:t>
            </a:r>
          </a:p>
          <a:p>
            <a:r>
              <a:rPr lang="es-MX" sz="2400" b="1" dirty="0" err="1"/>
              <a:t>farms</a:t>
            </a:r>
            <a:r>
              <a:rPr lang="es-MX" sz="2400" b="1" dirty="0"/>
              <a:t>, </a:t>
            </a:r>
            <a:r>
              <a:rPr lang="es-MX" sz="2400" b="1" dirty="0" err="1"/>
              <a:t>animals</a:t>
            </a:r>
            <a:r>
              <a:rPr lang="es-MX" sz="2400" b="1" dirty="0"/>
              <a:t>, </a:t>
            </a:r>
            <a:r>
              <a:rPr lang="es-MX" sz="2400" b="1" dirty="0" err="1"/>
              <a:t>humans</a:t>
            </a:r>
            <a:r>
              <a:rPr lang="es-MX" sz="2400" b="1" dirty="0"/>
              <a:t>, </a:t>
            </a:r>
            <a:r>
              <a:rPr lang="es-MX" sz="2400" b="1" dirty="0" err="1"/>
              <a:t>markets</a:t>
            </a:r>
            <a:endParaRPr lang="en-US" sz="2400" dirty="0"/>
          </a:p>
        </p:txBody>
      </p:sp>
      <p:sp>
        <p:nvSpPr>
          <p:cNvPr id="13" name="TextBox 12">
            <a:extLst>
              <a:ext uri="{FF2B5EF4-FFF2-40B4-BE49-F238E27FC236}">
                <a16:creationId xmlns:a16="http://schemas.microsoft.com/office/drawing/2014/main" id="{2CB3FC57-0F49-4BD6-AE04-FF3DFB0E4C24}"/>
              </a:ext>
            </a:extLst>
          </p:cNvPr>
          <p:cNvSpPr txBox="1"/>
          <p:nvPr/>
        </p:nvSpPr>
        <p:spPr>
          <a:xfrm>
            <a:off x="7829651" y="4004069"/>
            <a:ext cx="2946640" cy="584775"/>
          </a:xfrm>
          <a:prstGeom prst="rect">
            <a:avLst/>
          </a:prstGeom>
          <a:noFill/>
        </p:spPr>
        <p:txBody>
          <a:bodyPr wrap="none" rtlCol="0">
            <a:spAutoFit/>
          </a:bodyPr>
          <a:lstStyle/>
          <a:p>
            <a:r>
              <a:rPr lang="es-MX" sz="3200" i="1" dirty="0"/>
              <a:t>V = {1, 2, 3, … , i}</a:t>
            </a:r>
            <a:endParaRPr lang="en-US" sz="3200" i="1" dirty="0"/>
          </a:p>
        </p:txBody>
      </p:sp>
      <p:pic>
        <p:nvPicPr>
          <p:cNvPr id="14" name="Picture 13"/>
          <p:cNvPicPr>
            <a:picLocks noChangeAspect="1"/>
          </p:cNvPicPr>
          <p:nvPr/>
        </p:nvPicPr>
        <p:blipFill rotWithShape="1">
          <a:blip r:embed="rId3">
            <a:extLst>
              <a:ext uri="{28A0092B-C50C-407E-A947-70E740481C1C}">
                <a14:useLocalDpi xmlns:a14="http://schemas.microsoft.com/office/drawing/2010/main" val="0"/>
              </a:ext>
            </a:extLst>
          </a:blip>
          <a:srcRect l="8424" t="32852" r="77500" b="16165"/>
          <a:stretch/>
        </p:blipFill>
        <p:spPr>
          <a:xfrm>
            <a:off x="1521877" y="3207471"/>
            <a:ext cx="772265" cy="946945"/>
          </a:xfrm>
          <a:prstGeom prst="rect">
            <a:avLst/>
          </a:prstGeom>
        </p:spPr>
      </p:pic>
      <p:pic>
        <p:nvPicPr>
          <p:cNvPr id="15" name="Picture 14"/>
          <p:cNvPicPr>
            <a:picLocks noChangeAspect="1"/>
          </p:cNvPicPr>
          <p:nvPr/>
        </p:nvPicPr>
        <p:blipFill rotWithShape="1">
          <a:blip r:embed="rId3">
            <a:extLst>
              <a:ext uri="{28A0092B-C50C-407E-A947-70E740481C1C}">
                <a14:useLocalDpi xmlns:a14="http://schemas.microsoft.com/office/drawing/2010/main" val="0"/>
              </a:ext>
            </a:extLst>
          </a:blip>
          <a:srcRect l="27226" t="21623" r="58596" b="36194"/>
          <a:stretch/>
        </p:blipFill>
        <p:spPr>
          <a:xfrm>
            <a:off x="2915005" y="3027949"/>
            <a:ext cx="777862" cy="783496"/>
          </a:xfrm>
          <a:prstGeom prst="rect">
            <a:avLst/>
          </a:prstGeom>
        </p:spPr>
      </p:pic>
      <p:pic>
        <p:nvPicPr>
          <p:cNvPr id="16" name="Picture 15"/>
          <p:cNvPicPr>
            <a:picLocks noChangeAspect="1"/>
          </p:cNvPicPr>
          <p:nvPr/>
        </p:nvPicPr>
        <p:blipFill rotWithShape="1">
          <a:blip r:embed="rId3">
            <a:extLst>
              <a:ext uri="{28A0092B-C50C-407E-A947-70E740481C1C}">
                <a14:useLocalDpi xmlns:a14="http://schemas.microsoft.com/office/drawing/2010/main" val="0"/>
              </a:ext>
            </a:extLst>
          </a:blip>
          <a:srcRect l="49050" r="34000" b="60788"/>
          <a:stretch/>
        </p:blipFill>
        <p:spPr>
          <a:xfrm>
            <a:off x="3975302" y="3055540"/>
            <a:ext cx="929945" cy="728314"/>
          </a:xfrm>
          <a:prstGeom prst="rect">
            <a:avLst/>
          </a:prstGeom>
        </p:spPr>
      </p:pic>
      <p:pic>
        <p:nvPicPr>
          <p:cNvPr id="17" name="Picture 16"/>
          <p:cNvPicPr>
            <a:picLocks noChangeAspect="1"/>
          </p:cNvPicPr>
          <p:nvPr/>
        </p:nvPicPr>
        <p:blipFill rotWithShape="1">
          <a:blip r:embed="rId3">
            <a:extLst>
              <a:ext uri="{28A0092B-C50C-407E-A947-70E740481C1C}">
                <a14:useLocalDpi xmlns:a14="http://schemas.microsoft.com/office/drawing/2010/main" val="0"/>
              </a:ext>
            </a:extLst>
          </a:blip>
          <a:srcRect l="79200" t="17501" r="5500" b="40849"/>
          <a:stretch/>
        </p:blipFill>
        <p:spPr>
          <a:xfrm>
            <a:off x="5153257" y="3909657"/>
            <a:ext cx="839419" cy="773597"/>
          </a:xfrm>
          <a:prstGeom prst="rect">
            <a:avLst/>
          </a:prstGeom>
        </p:spPr>
      </p:pic>
      <p:pic>
        <p:nvPicPr>
          <p:cNvPr id="18" name="Picture 17"/>
          <p:cNvPicPr>
            <a:picLocks noChangeAspect="1"/>
          </p:cNvPicPr>
          <p:nvPr/>
        </p:nvPicPr>
        <p:blipFill rotWithShape="1">
          <a:blip r:embed="rId3">
            <a:extLst>
              <a:ext uri="{28A0092B-C50C-407E-A947-70E740481C1C}">
                <a14:useLocalDpi xmlns:a14="http://schemas.microsoft.com/office/drawing/2010/main" val="0"/>
              </a:ext>
            </a:extLst>
          </a:blip>
          <a:srcRect l="71700" t="44972" r="4150" b="2745"/>
          <a:stretch/>
        </p:blipFill>
        <p:spPr>
          <a:xfrm>
            <a:off x="3948428" y="4894174"/>
            <a:ext cx="1324966" cy="971092"/>
          </a:xfrm>
          <a:prstGeom prst="rect">
            <a:avLst/>
          </a:prstGeom>
        </p:spPr>
      </p:pic>
    </p:spTree>
    <p:extLst>
      <p:ext uri="{BB962C8B-B14F-4D97-AF65-F5344CB8AC3E}">
        <p14:creationId xmlns:p14="http://schemas.microsoft.com/office/powerpoint/2010/main" val="4768598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a:t>I.B - </a:t>
            </a:r>
            <a:r>
              <a:rPr lang="es-MX" dirty="0" err="1"/>
              <a:t>Elements</a:t>
            </a:r>
            <a:r>
              <a:rPr lang="es-MX" dirty="0"/>
              <a:t> of a </a:t>
            </a:r>
            <a:r>
              <a:rPr lang="es-MX" dirty="0" err="1"/>
              <a:t>network</a:t>
            </a:r>
            <a:endParaRPr lang="es-MX"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a:xfrm>
            <a:off x="8610600" y="6356350"/>
            <a:ext cx="2743200" cy="365125"/>
          </a:xfrm>
        </p:spPr>
        <p:txBody>
          <a:bodyPr/>
          <a:lstStyle/>
          <a:p>
            <a:fld id="{03C50632-69A4-4CE9-BD5E-CBE041F059D6}" type="slidenum">
              <a:rPr lang="en-US" smtClean="0"/>
              <a:t>17</a:t>
            </a:fld>
            <a:endParaRPr lang="en-US" dirty="0"/>
          </a:p>
        </p:txBody>
      </p:sp>
      <p:sp>
        <p:nvSpPr>
          <p:cNvPr id="2" name="TextBox 1">
            <a:extLst>
              <a:ext uri="{FF2B5EF4-FFF2-40B4-BE49-F238E27FC236}">
                <a16:creationId xmlns:a16="http://schemas.microsoft.com/office/drawing/2014/main" id="{8FB07CA5-71D0-42A8-9660-A027588ED00A}"/>
              </a:ext>
            </a:extLst>
          </p:cNvPr>
          <p:cNvSpPr txBox="1"/>
          <p:nvPr/>
        </p:nvSpPr>
        <p:spPr>
          <a:xfrm>
            <a:off x="1219200" y="1478280"/>
            <a:ext cx="4226029" cy="646331"/>
          </a:xfrm>
          <a:prstGeom prst="rect">
            <a:avLst/>
          </a:prstGeom>
          <a:noFill/>
        </p:spPr>
        <p:txBody>
          <a:bodyPr wrap="none" rtlCol="0">
            <a:spAutoFit/>
          </a:bodyPr>
          <a:lstStyle/>
          <a:p>
            <a:r>
              <a:rPr lang="es-MX" sz="3600" dirty="0" err="1"/>
              <a:t>Edges</a:t>
            </a:r>
            <a:r>
              <a:rPr lang="es-MX" sz="3600" dirty="0"/>
              <a:t> </a:t>
            </a:r>
            <a:r>
              <a:rPr lang="en-US" sz="2800" dirty="0"/>
              <a:t>(</a:t>
            </a:r>
            <a:r>
              <a:rPr lang="es-MX" sz="3600" dirty="0"/>
              <a:t>links, contacts</a:t>
            </a:r>
            <a:r>
              <a:rPr lang="es-MX" sz="2800" dirty="0"/>
              <a:t>)</a:t>
            </a:r>
            <a:endParaRPr lang="en-US" sz="3600" dirty="0"/>
          </a:p>
        </p:txBody>
      </p:sp>
      <p:sp>
        <p:nvSpPr>
          <p:cNvPr id="4" name="Oval 3">
            <a:extLst>
              <a:ext uri="{FF2B5EF4-FFF2-40B4-BE49-F238E27FC236}">
                <a16:creationId xmlns:a16="http://schemas.microsoft.com/office/drawing/2014/main" id="{02E22320-F05D-407B-86F2-93E566DF20AE}"/>
              </a:ext>
            </a:extLst>
          </p:cNvPr>
          <p:cNvSpPr/>
          <p:nvPr/>
        </p:nvSpPr>
        <p:spPr>
          <a:xfrm>
            <a:off x="1970812" y="4328907"/>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0597E62F-5F48-409A-AFAE-61AACD766F8C}"/>
              </a:ext>
            </a:extLst>
          </p:cNvPr>
          <p:cNvSpPr/>
          <p:nvPr/>
        </p:nvSpPr>
        <p:spPr>
          <a:xfrm rot="18948701">
            <a:off x="2587395" y="4863691"/>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1FFBEDAB-BCB2-4384-9ED7-8AF85B9E2805}"/>
              </a:ext>
            </a:extLst>
          </p:cNvPr>
          <p:cNvSpPr/>
          <p:nvPr/>
        </p:nvSpPr>
        <p:spPr>
          <a:xfrm rot="19847007">
            <a:off x="3835793" y="4698281"/>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4482975D-F1B2-4647-A8B6-D45201612CB8}"/>
              </a:ext>
            </a:extLst>
          </p:cNvPr>
          <p:cNvSpPr/>
          <p:nvPr/>
        </p:nvSpPr>
        <p:spPr>
          <a:xfrm rot="20828378">
            <a:off x="4363004" y="3924903"/>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714F26DF-14E7-4DD1-B034-1B5926E93493}"/>
              </a:ext>
            </a:extLst>
          </p:cNvPr>
          <p:cNvSpPr/>
          <p:nvPr/>
        </p:nvSpPr>
        <p:spPr>
          <a:xfrm rot="2043249">
            <a:off x="2088644" y="3458373"/>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0C5BF042-8610-45AA-94DE-88E450D2951F}"/>
              </a:ext>
            </a:extLst>
          </p:cNvPr>
          <p:cNvSpPr/>
          <p:nvPr/>
        </p:nvSpPr>
        <p:spPr>
          <a:xfrm rot="21031883">
            <a:off x="778791" y="334206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32F6215F-D20C-4DC8-A879-9C6290D6A0AD}"/>
              </a:ext>
            </a:extLst>
          </p:cNvPr>
          <p:cNvSpPr/>
          <p:nvPr/>
        </p:nvSpPr>
        <p:spPr>
          <a:xfrm>
            <a:off x="935001" y="4737339"/>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263478C-6072-4872-B3D8-A0AEC081AA43}"/>
              </a:ext>
            </a:extLst>
          </p:cNvPr>
          <p:cNvSpPr txBox="1"/>
          <p:nvPr/>
        </p:nvSpPr>
        <p:spPr>
          <a:xfrm>
            <a:off x="7391401" y="2564970"/>
            <a:ext cx="4465320" cy="830997"/>
          </a:xfrm>
          <a:prstGeom prst="rect">
            <a:avLst/>
          </a:prstGeom>
          <a:noFill/>
        </p:spPr>
        <p:txBody>
          <a:bodyPr wrap="square" rtlCol="0">
            <a:spAutoFit/>
          </a:bodyPr>
          <a:lstStyle/>
          <a:p>
            <a:r>
              <a:rPr lang="es-MX" sz="2400" dirty="0" err="1"/>
              <a:t>Connection</a:t>
            </a:r>
            <a:r>
              <a:rPr lang="es-MX" sz="2400" dirty="0"/>
              <a:t> </a:t>
            </a:r>
            <a:r>
              <a:rPr lang="es-MX" sz="2400" dirty="0" err="1"/>
              <a:t>between</a:t>
            </a:r>
            <a:r>
              <a:rPr lang="es-MX" sz="2400" dirty="0"/>
              <a:t> a </a:t>
            </a:r>
            <a:r>
              <a:rPr lang="es-MX" sz="2400" dirty="0" err="1"/>
              <a:t>pair</a:t>
            </a:r>
            <a:r>
              <a:rPr lang="es-MX" sz="2400" dirty="0"/>
              <a:t> of </a:t>
            </a:r>
            <a:r>
              <a:rPr lang="es-MX" sz="2400" dirty="0" err="1"/>
              <a:t>nodes</a:t>
            </a:r>
            <a:r>
              <a:rPr lang="es-MX" sz="2400" dirty="0"/>
              <a:t> (</a:t>
            </a:r>
            <a:r>
              <a:rPr lang="en-US" sz="2400" dirty="0"/>
              <a:t>dyad</a:t>
            </a:r>
            <a:r>
              <a:rPr lang="es-MX" sz="2400" dirty="0"/>
              <a:t>)</a:t>
            </a:r>
          </a:p>
        </p:txBody>
      </p:sp>
      <p:sp>
        <p:nvSpPr>
          <p:cNvPr id="13" name="TextBox 12">
            <a:extLst>
              <a:ext uri="{FF2B5EF4-FFF2-40B4-BE49-F238E27FC236}">
                <a16:creationId xmlns:a16="http://schemas.microsoft.com/office/drawing/2014/main" id="{2CB3FC57-0F49-4BD6-AE04-FF3DFB0E4C24}"/>
              </a:ext>
            </a:extLst>
          </p:cNvPr>
          <p:cNvSpPr txBox="1"/>
          <p:nvPr/>
        </p:nvSpPr>
        <p:spPr>
          <a:xfrm>
            <a:off x="6991708" y="4214233"/>
            <a:ext cx="4362092" cy="584775"/>
          </a:xfrm>
          <a:prstGeom prst="rect">
            <a:avLst/>
          </a:prstGeom>
          <a:noFill/>
        </p:spPr>
        <p:txBody>
          <a:bodyPr wrap="none" rtlCol="0">
            <a:spAutoFit/>
          </a:bodyPr>
          <a:lstStyle/>
          <a:p>
            <a:r>
              <a:rPr lang="es-MX" sz="3200" i="1" dirty="0"/>
              <a:t>E = {(1, 2), (1, 3), … , (i, j)}</a:t>
            </a:r>
            <a:endParaRPr lang="en-US" sz="3200" i="1" dirty="0"/>
          </a:p>
        </p:txBody>
      </p:sp>
      <p:cxnSp>
        <p:nvCxnSpPr>
          <p:cNvPr id="15" name="Straight Arrow Connector 14">
            <a:extLst>
              <a:ext uri="{FF2B5EF4-FFF2-40B4-BE49-F238E27FC236}">
                <a16:creationId xmlns:a16="http://schemas.microsoft.com/office/drawing/2014/main" id="{7766E91D-F956-43A4-BD12-FB29FC078753}"/>
              </a:ext>
            </a:extLst>
          </p:cNvPr>
          <p:cNvCxnSpPr>
            <a:cxnSpLocks/>
            <a:stCxn id="11" idx="6"/>
            <a:endCxn id="10" idx="3"/>
          </p:cNvCxnSpPr>
          <p:nvPr/>
        </p:nvCxnSpPr>
        <p:spPr>
          <a:xfrm>
            <a:off x="1089083" y="3472572"/>
            <a:ext cx="1002403" cy="171672"/>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8DDE7582-9CF2-4AF5-94E7-F727C8D5BCC3}"/>
              </a:ext>
            </a:extLst>
          </p:cNvPr>
          <p:cNvCxnSpPr>
            <a:cxnSpLocks/>
            <a:stCxn id="11" idx="4"/>
            <a:endCxn id="12" idx="0"/>
          </p:cNvCxnSpPr>
          <p:nvPr/>
        </p:nvCxnSpPr>
        <p:spPr>
          <a:xfrm>
            <a:off x="960699" y="3652352"/>
            <a:ext cx="130512" cy="1084987"/>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34E02F75-2F5E-4355-8586-5A7B970920AB}"/>
              </a:ext>
            </a:extLst>
          </p:cNvPr>
          <p:cNvCxnSpPr>
            <a:cxnSpLocks/>
            <a:stCxn id="10" idx="5"/>
            <a:endCxn id="4" idx="0"/>
          </p:cNvCxnSpPr>
          <p:nvPr/>
        </p:nvCxnSpPr>
        <p:spPr>
          <a:xfrm flipH="1">
            <a:off x="2127022" y="3767951"/>
            <a:ext cx="147493" cy="560956"/>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212A1089-AED7-488A-88C7-2251EF661FEE}"/>
              </a:ext>
            </a:extLst>
          </p:cNvPr>
          <p:cNvSpPr/>
          <p:nvPr/>
        </p:nvSpPr>
        <p:spPr>
          <a:xfrm rot="18848667">
            <a:off x="2774598" y="4038636"/>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FB451611-8C03-4D70-8119-55DE554485E6}"/>
              </a:ext>
            </a:extLst>
          </p:cNvPr>
          <p:cNvCxnSpPr>
            <a:cxnSpLocks/>
            <a:stCxn id="10" idx="6"/>
            <a:endCxn id="27" idx="0"/>
          </p:cNvCxnSpPr>
          <p:nvPr/>
        </p:nvCxnSpPr>
        <p:spPr>
          <a:xfrm>
            <a:off x="2374275" y="3702057"/>
            <a:ext cx="444439" cy="383993"/>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A8EBDB90-B0AD-4C4D-BCA7-8B034EC2414E}"/>
              </a:ext>
            </a:extLst>
          </p:cNvPr>
          <p:cNvSpPr/>
          <p:nvPr/>
        </p:nvSpPr>
        <p:spPr>
          <a:xfrm rot="15721364">
            <a:off x="3254293" y="2821466"/>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Arrow Connector 33">
            <a:extLst>
              <a:ext uri="{FF2B5EF4-FFF2-40B4-BE49-F238E27FC236}">
                <a16:creationId xmlns:a16="http://schemas.microsoft.com/office/drawing/2014/main" id="{5726B2F4-81DD-4100-8FE0-CB6809B677E9}"/>
              </a:ext>
            </a:extLst>
          </p:cNvPr>
          <p:cNvCxnSpPr>
            <a:cxnSpLocks/>
            <a:stCxn id="10" idx="7"/>
            <a:endCxn id="33" idx="0"/>
          </p:cNvCxnSpPr>
          <p:nvPr/>
        </p:nvCxnSpPr>
        <p:spPr>
          <a:xfrm flipV="1">
            <a:off x="2398222" y="2999355"/>
            <a:ext cx="857583" cy="585567"/>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1FE398F3-8CDD-4624-916D-65ADF1211882}"/>
              </a:ext>
            </a:extLst>
          </p:cNvPr>
          <p:cNvCxnSpPr>
            <a:cxnSpLocks/>
            <a:stCxn id="4" idx="5"/>
            <a:endCxn id="6" idx="0"/>
          </p:cNvCxnSpPr>
          <p:nvPr/>
        </p:nvCxnSpPr>
        <p:spPr>
          <a:xfrm>
            <a:off x="2237479" y="4595574"/>
            <a:ext cx="397245" cy="312316"/>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CA939236-7AC0-4D91-B6D6-4AECD89361ED}"/>
              </a:ext>
            </a:extLst>
          </p:cNvPr>
          <p:cNvCxnSpPr>
            <a:cxnSpLocks/>
            <a:stCxn id="33" idx="3"/>
            <a:endCxn id="8" idx="1"/>
          </p:cNvCxnSpPr>
          <p:nvPr/>
        </p:nvCxnSpPr>
        <p:spPr>
          <a:xfrm>
            <a:off x="3535220" y="3071735"/>
            <a:ext cx="851723" cy="926277"/>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AB3FA9D1-781F-4184-8197-D41A27F8C080}"/>
              </a:ext>
            </a:extLst>
          </p:cNvPr>
          <p:cNvCxnSpPr>
            <a:cxnSpLocks/>
            <a:stCxn id="7" idx="6"/>
            <a:endCxn id="8" idx="3"/>
          </p:cNvCxnSpPr>
          <p:nvPr/>
        </p:nvCxnSpPr>
        <p:spPr>
          <a:xfrm flipV="1">
            <a:off x="4128340" y="4213384"/>
            <a:ext cx="307773" cy="564859"/>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2" name="Oval 71">
            <a:extLst>
              <a:ext uri="{FF2B5EF4-FFF2-40B4-BE49-F238E27FC236}">
                <a16:creationId xmlns:a16="http://schemas.microsoft.com/office/drawing/2014/main" id="{72B1F7B2-B2E6-420E-A215-7CE8CD919C17}"/>
              </a:ext>
            </a:extLst>
          </p:cNvPr>
          <p:cNvSpPr/>
          <p:nvPr/>
        </p:nvSpPr>
        <p:spPr>
          <a:xfrm rot="281712">
            <a:off x="4401277" y="3046468"/>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Arrow Connector 72">
            <a:extLst>
              <a:ext uri="{FF2B5EF4-FFF2-40B4-BE49-F238E27FC236}">
                <a16:creationId xmlns:a16="http://schemas.microsoft.com/office/drawing/2014/main" id="{FDCBED88-34A9-4045-9399-5A976DB40184}"/>
              </a:ext>
            </a:extLst>
          </p:cNvPr>
          <p:cNvCxnSpPr>
            <a:cxnSpLocks/>
            <a:stCxn id="72" idx="4"/>
            <a:endCxn id="8" idx="0"/>
          </p:cNvCxnSpPr>
          <p:nvPr/>
        </p:nvCxnSpPr>
        <p:spPr>
          <a:xfrm flipH="1">
            <a:off x="4484445" y="3358364"/>
            <a:ext cx="60255" cy="570457"/>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3" name="Oval 82">
            <a:extLst>
              <a:ext uri="{FF2B5EF4-FFF2-40B4-BE49-F238E27FC236}">
                <a16:creationId xmlns:a16="http://schemas.microsoft.com/office/drawing/2014/main" id="{17E38217-42F6-47B8-B760-31B9DF9588EE}"/>
              </a:ext>
            </a:extLst>
          </p:cNvPr>
          <p:cNvSpPr/>
          <p:nvPr/>
        </p:nvSpPr>
        <p:spPr>
          <a:xfrm rot="1467388">
            <a:off x="5081713" y="4412656"/>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4" name="Straight Arrow Connector 83">
            <a:extLst>
              <a:ext uri="{FF2B5EF4-FFF2-40B4-BE49-F238E27FC236}">
                <a16:creationId xmlns:a16="http://schemas.microsoft.com/office/drawing/2014/main" id="{CE8ACA15-E732-4FED-845B-1DBD4B3E7F8A}"/>
              </a:ext>
            </a:extLst>
          </p:cNvPr>
          <p:cNvCxnSpPr>
            <a:cxnSpLocks/>
            <a:stCxn id="8" idx="5"/>
            <a:endCxn id="83" idx="2"/>
          </p:cNvCxnSpPr>
          <p:nvPr/>
        </p:nvCxnSpPr>
        <p:spPr>
          <a:xfrm>
            <a:off x="4651485" y="4164214"/>
            <a:ext cx="444244" cy="339981"/>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9476EC0E-7477-43C4-8A6B-0ACDE02B8487}"/>
              </a:ext>
            </a:extLst>
          </p:cNvPr>
          <p:cNvSpPr txBox="1"/>
          <p:nvPr/>
        </p:nvSpPr>
        <p:spPr>
          <a:xfrm>
            <a:off x="6930189" y="4814937"/>
            <a:ext cx="4926532" cy="677108"/>
          </a:xfrm>
          <a:prstGeom prst="rect">
            <a:avLst/>
          </a:prstGeom>
          <a:noFill/>
        </p:spPr>
        <p:txBody>
          <a:bodyPr wrap="square" rtlCol="0">
            <a:spAutoFit/>
          </a:bodyPr>
          <a:lstStyle/>
          <a:p>
            <a:r>
              <a:rPr lang="es-MX" dirty="0"/>
              <a:t>In a </a:t>
            </a:r>
            <a:r>
              <a:rPr lang="es-MX" dirty="0" err="1"/>
              <a:t>network</a:t>
            </a:r>
            <a:r>
              <a:rPr lang="es-MX" dirty="0"/>
              <a:t>, </a:t>
            </a:r>
            <a:r>
              <a:rPr lang="es-MX" dirty="0" err="1"/>
              <a:t>connected</a:t>
            </a:r>
            <a:r>
              <a:rPr lang="es-MX" dirty="0"/>
              <a:t> </a:t>
            </a:r>
            <a:r>
              <a:rPr lang="es-MX" dirty="0" err="1"/>
              <a:t>nodes</a:t>
            </a:r>
            <a:r>
              <a:rPr lang="es-MX" dirty="0"/>
              <a:t> are </a:t>
            </a:r>
            <a:r>
              <a:rPr lang="es-MX" dirty="0" err="1"/>
              <a:t>considered</a:t>
            </a:r>
            <a:r>
              <a:rPr lang="es-MX" dirty="0"/>
              <a:t> as  </a:t>
            </a:r>
            <a:r>
              <a:rPr lang="es-MX" sz="2000" b="1" dirty="0" err="1">
                <a:solidFill>
                  <a:schemeClr val="accent1">
                    <a:lumMod val="50000"/>
                  </a:schemeClr>
                </a:solidFill>
              </a:rPr>
              <a:t>neighbours</a:t>
            </a:r>
            <a:r>
              <a:rPr lang="es-MX" sz="2000" b="1" dirty="0">
                <a:solidFill>
                  <a:schemeClr val="accent1">
                    <a:lumMod val="50000"/>
                  </a:schemeClr>
                </a:solidFill>
              </a:rPr>
              <a:t> </a:t>
            </a:r>
            <a:endParaRPr lang="es-MX" b="1" dirty="0">
              <a:solidFill>
                <a:schemeClr val="accent1">
                  <a:lumMod val="50000"/>
                </a:schemeClr>
              </a:solidFill>
            </a:endParaRPr>
          </a:p>
        </p:txBody>
      </p:sp>
      <p:sp>
        <p:nvSpPr>
          <p:cNvPr id="29" name="TextBox 28">
            <a:extLst>
              <a:ext uri="{FF2B5EF4-FFF2-40B4-BE49-F238E27FC236}">
                <a16:creationId xmlns:a16="http://schemas.microsoft.com/office/drawing/2014/main" id="{D6BEC37A-3649-4F2D-B12C-C01799913958}"/>
              </a:ext>
            </a:extLst>
          </p:cNvPr>
          <p:cNvSpPr txBox="1"/>
          <p:nvPr/>
        </p:nvSpPr>
        <p:spPr>
          <a:xfrm>
            <a:off x="6930189" y="5498912"/>
            <a:ext cx="4926532" cy="677108"/>
          </a:xfrm>
          <a:prstGeom prst="rect">
            <a:avLst/>
          </a:prstGeom>
          <a:noFill/>
        </p:spPr>
        <p:txBody>
          <a:bodyPr wrap="square" rtlCol="0">
            <a:spAutoFit/>
          </a:bodyPr>
          <a:lstStyle/>
          <a:p>
            <a:r>
              <a:rPr lang="es-MX" dirty="0" err="1"/>
              <a:t>Each</a:t>
            </a:r>
            <a:r>
              <a:rPr lang="es-MX" dirty="0"/>
              <a:t> of </a:t>
            </a:r>
            <a:r>
              <a:rPr lang="es-MX" dirty="0" err="1"/>
              <a:t>the</a:t>
            </a:r>
            <a:r>
              <a:rPr lang="es-MX" dirty="0"/>
              <a:t> </a:t>
            </a:r>
            <a:r>
              <a:rPr lang="es-MX" dirty="0" err="1"/>
              <a:t>connected</a:t>
            </a:r>
            <a:r>
              <a:rPr lang="es-MX" dirty="0"/>
              <a:t> </a:t>
            </a:r>
            <a:r>
              <a:rPr lang="es-MX" dirty="0" err="1"/>
              <a:t>nodes</a:t>
            </a:r>
            <a:r>
              <a:rPr lang="es-MX" dirty="0"/>
              <a:t> </a:t>
            </a:r>
            <a:r>
              <a:rPr lang="es-MX" dirty="0" err="1"/>
              <a:t>belongs</a:t>
            </a:r>
            <a:r>
              <a:rPr lang="es-MX" dirty="0"/>
              <a:t> to a </a:t>
            </a:r>
            <a:r>
              <a:rPr lang="es-MX" sz="2000" b="1" dirty="0" err="1">
                <a:solidFill>
                  <a:schemeClr val="accent1">
                    <a:lumMod val="50000"/>
                  </a:schemeClr>
                </a:solidFill>
              </a:rPr>
              <a:t>neighborhood</a:t>
            </a:r>
            <a:r>
              <a:rPr lang="es-MX" sz="2000" b="1" dirty="0">
                <a:solidFill>
                  <a:schemeClr val="accent1">
                    <a:lumMod val="50000"/>
                  </a:schemeClr>
                </a:solidFill>
              </a:rPr>
              <a:t> </a:t>
            </a:r>
            <a:endParaRPr lang="es-MX" b="1" dirty="0">
              <a:solidFill>
                <a:schemeClr val="accent1">
                  <a:lumMod val="50000"/>
                </a:schemeClr>
              </a:solidFill>
            </a:endParaRPr>
          </a:p>
        </p:txBody>
      </p:sp>
    </p:spTree>
    <p:extLst>
      <p:ext uri="{BB962C8B-B14F-4D97-AF65-F5344CB8AC3E}">
        <p14:creationId xmlns:p14="http://schemas.microsoft.com/office/powerpoint/2010/main" val="38910469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a:t>I.B - </a:t>
            </a:r>
            <a:r>
              <a:rPr lang="es-MX" dirty="0" err="1"/>
              <a:t>Elements</a:t>
            </a:r>
            <a:r>
              <a:rPr lang="es-MX" dirty="0"/>
              <a:t> of a </a:t>
            </a:r>
            <a:r>
              <a:rPr lang="es-MX" dirty="0" err="1"/>
              <a:t>network</a:t>
            </a:r>
            <a:endParaRPr lang="es-MX"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a:xfrm>
            <a:off x="8610600" y="6356350"/>
            <a:ext cx="2743200" cy="365125"/>
          </a:xfrm>
        </p:spPr>
        <p:txBody>
          <a:bodyPr/>
          <a:lstStyle/>
          <a:p>
            <a:fld id="{03C50632-69A4-4CE9-BD5E-CBE041F059D6}" type="slidenum">
              <a:rPr lang="en-US" smtClean="0"/>
              <a:t>18</a:t>
            </a:fld>
            <a:endParaRPr lang="en-US" dirty="0"/>
          </a:p>
        </p:txBody>
      </p:sp>
      <p:sp>
        <p:nvSpPr>
          <p:cNvPr id="2" name="TextBox 1">
            <a:extLst>
              <a:ext uri="{FF2B5EF4-FFF2-40B4-BE49-F238E27FC236}">
                <a16:creationId xmlns:a16="http://schemas.microsoft.com/office/drawing/2014/main" id="{8FB07CA5-71D0-42A8-9660-A027588ED00A}"/>
              </a:ext>
            </a:extLst>
          </p:cNvPr>
          <p:cNvSpPr txBox="1"/>
          <p:nvPr/>
        </p:nvSpPr>
        <p:spPr>
          <a:xfrm>
            <a:off x="1219200" y="1478280"/>
            <a:ext cx="4226029" cy="646331"/>
          </a:xfrm>
          <a:prstGeom prst="rect">
            <a:avLst/>
          </a:prstGeom>
          <a:noFill/>
        </p:spPr>
        <p:txBody>
          <a:bodyPr wrap="none" rtlCol="0">
            <a:spAutoFit/>
          </a:bodyPr>
          <a:lstStyle/>
          <a:p>
            <a:r>
              <a:rPr lang="es-MX" sz="3600" dirty="0" err="1"/>
              <a:t>Edges</a:t>
            </a:r>
            <a:r>
              <a:rPr lang="es-MX" sz="3600" dirty="0"/>
              <a:t> </a:t>
            </a:r>
            <a:r>
              <a:rPr lang="en-US" sz="2800" dirty="0"/>
              <a:t>(</a:t>
            </a:r>
            <a:r>
              <a:rPr lang="es-MX" sz="3600" dirty="0"/>
              <a:t>links, contacts</a:t>
            </a:r>
            <a:r>
              <a:rPr lang="es-MX" sz="2800" dirty="0"/>
              <a:t>)</a:t>
            </a:r>
            <a:endParaRPr lang="en-US" sz="3600" dirty="0"/>
          </a:p>
        </p:txBody>
      </p:sp>
      <p:sp>
        <p:nvSpPr>
          <p:cNvPr id="5" name="TextBox 4">
            <a:extLst>
              <a:ext uri="{FF2B5EF4-FFF2-40B4-BE49-F238E27FC236}">
                <a16:creationId xmlns:a16="http://schemas.microsoft.com/office/drawing/2014/main" id="{4263478C-6072-4872-B3D8-A0AEC081AA43}"/>
              </a:ext>
            </a:extLst>
          </p:cNvPr>
          <p:cNvSpPr txBox="1"/>
          <p:nvPr/>
        </p:nvSpPr>
        <p:spPr>
          <a:xfrm>
            <a:off x="7391401" y="2564970"/>
            <a:ext cx="4465320" cy="1569660"/>
          </a:xfrm>
          <a:prstGeom prst="rect">
            <a:avLst/>
          </a:prstGeom>
          <a:noFill/>
        </p:spPr>
        <p:txBody>
          <a:bodyPr wrap="square" rtlCol="0">
            <a:spAutoFit/>
          </a:bodyPr>
          <a:lstStyle/>
          <a:p>
            <a:r>
              <a:rPr lang="es-MX" sz="2400" dirty="0" err="1"/>
              <a:t>Connection</a:t>
            </a:r>
            <a:r>
              <a:rPr lang="es-MX" sz="2400" dirty="0"/>
              <a:t> </a:t>
            </a:r>
            <a:r>
              <a:rPr lang="es-MX" sz="2400" dirty="0" err="1"/>
              <a:t>between</a:t>
            </a:r>
            <a:r>
              <a:rPr lang="es-MX" sz="2400" dirty="0"/>
              <a:t> a </a:t>
            </a:r>
            <a:r>
              <a:rPr lang="es-MX" sz="2400" dirty="0" err="1"/>
              <a:t>pair</a:t>
            </a:r>
            <a:r>
              <a:rPr lang="es-MX" sz="2400" dirty="0"/>
              <a:t> of </a:t>
            </a:r>
            <a:r>
              <a:rPr lang="es-MX" sz="2400" dirty="0" err="1"/>
              <a:t>nodes</a:t>
            </a:r>
            <a:r>
              <a:rPr lang="es-MX" sz="2400" dirty="0"/>
              <a:t> (</a:t>
            </a:r>
            <a:r>
              <a:rPr lang="en-US" sz="2400" dirty="0"/>
              <a:t>dyad</a:t>
            </a:r>
            <a:r>
              <a:rPr lang="es-MX" sz="2400" dirty="0"/>
              <a:t>):</a:t>
            </a:r>
          </a:p>
          <a:p>
            <a:r>
              <a:rPr lang="es-MX" sz="2400" b="1" dirty="0"/>
              <a:t>Animal </a:t>
            </a:r>
            <a:r>
              <a:rPr lang="es-MX" sz="2400" b="1" dirty="0" err="1"/>
              <a:t>shipments</a:t>
            </a:r>
            <a:r>
              <a:rPr lang="es-MX" sz="2400" b="1" dirty="0"/>
              <a:t>, human </a:t>
            </a:r>
            <a:r>
              <a:rPr lang="es-MX" sz="2400" b="1" dirty="0" err="1"/>
              <a:t>movements</a:t>
            </a:r>
            <a:r>
              <a:rPr lang="es-MX" sz="2400" b="1" dirty="0"/>
              <a:t>, social </a:t>
            </a:r>
            <a:r>
              <a:rPr lang="es-MX" sz="2400" b="1" dirty="0" err="1"/>
              <a:t>contacts</a:t>
            </a:r>
            <a:endParaRPr lang="en-US" sz="2400" b="1" dirty="0"/>
          </a:p>
        </p:txBody>
      </p:sp>
      <p:sp>
        <p:nvSpPr>
          <p:cNvPr id="13" name="TextBox 12">
            <a:extLst>
              <a:ext uri="{FF2B5EF4-FFF2-40B4-BE49-F238E27FC236}">
                <a16:creationId xmlns:a16="http://schemas.microsoft.com/office/drawing/2014/main" id="{2CB3FC57-0F49-4BD6-AE04-FF3DFB0E4C24}"/>
              </a:ext>
            </a:extLst>
          </p:cNvPr>
          <p:cNvSpPr txBox="1"/>
          <p:nvPr/>
        </p:nvSpPr>
        <p:spPr>
          <a:xfrm>
            <a:off x="6991708" y="4214233"/>
            <a:ext cx="4362092" cy="584775"/>
          </a:xfrm>
          <a:prstGeom prst="rect">
            <a:avLst/>
          </a:prstGeom>
          <a:noFill/>
        </p:spPr>
        <p:txBody>
          <a:bodyPr wrap="none" rtlCol="0">
            <a:spAutoFit/>
          </a:bodyPr>
          <a:lstStyle/>
          <a:p>
            <a:r>
              <a:rPr lang="es-MX" sz="3200" i="1" dirty="0"/>
              <a:t>E = {(1, 2), (1, 3), … , (i, j)}</a:t>
            </a:r>
            <a:endParaRPr lang="en-US" sz="3200" i="1" dirty="0"/>
          </a:p>
        </p:txBody>
      </p:sp>
      <p:sp>
        <p:nvSpPr>
          <p:cNvPr id="14" name="TextBox 13">
            <a:extLst>
              <a:ext uri="{FF2B5EF4-FFF2-40B4-BE49-F238E27FC236}">
                <a16:creationId xmlns:a16="http://schemas.microsoft.com/office/drawing/2014/main" id="{9476EC0E-7477-43C4-8A6B-0ACDE02B8487}"/>
              </a:ext>
            </a:extLst>
          </p:cNvPr>
          <p:cNvSpPr txBox="1"/>
          <p:nvPr/>
        </p:nvSpPr>
        <p:spPr>
          <a:xfrm>
            <a:off x="6930189" y="4814937"/>
            <a:ext cx="4926532" cy="677108"/>
          </a:xfrm>
          <a:prstGeom prst="rect">
            <a:avLst/>
          </a:prstGeom>
          <a:noFill/>
        </p:spPr>
        <p:txBody>
          <a:bodyPr wrap="square" rtlCol="0">
            <a:spAutoFit/>
          </a:bodyPr>
          <a:lstStyle/>
          <a:p>
            <a:r>
              <a:rPr lang="es-MX" dirty="0"/>
              <a:t>In a </a:t>
            </a:r>
            <a:r>
              <a:rPr lang="es-MX" dirty="0" err="1"/>
              <a:t>network</a:t>
            </a:r>
            <a:r>
              <a:rPr lang="es-MX" dirty="0"/>
              <a:t>, </a:t>
            </a:r>
            <a:r>
              <a:rPr lang="es-MX" dirty="0" err="1"/>
              <a:t>connected</a:t>
            </a:r>
            <a:r>
              <a:rPr lang="es-MX" dirty="0"/>
              <a:t> </a:t>
            </a:r>
            <a:r>
              <a:rPr lang="es-MX" dirty="0" err="1"/>
              <a:t>nodes</a:t>
            </a:r>
            <a:r>
              <a:rPr lang="es-MX" dirty="0"/>
              <a:t> are </a:t>
            </a:r>
            <a:r>
              <a:rPr lang="es-MX" dirty="0" err="1"/>
              <a:t>considered</a:t>
            </a:r>
            <a:r>
              <a:rPr lang="es-MX" dirty="0"/>
              <a:t> as  </a:t>
            </a:r>
            <a:r>
              <a:rPr lang="es-MX" sz="2000" b="1" dirty="0" err="1">
                <a:solidFill>
                  <a:schemeClr val="accent1">
                    <a:lumMod val="50000"/>
                  </a:schemeClr>
                </a:solidFill>
              </a:rPr>
              <a:t>neighbours</a:t>
            </a:r>
            <a:r>
              <a:rPr lang="es-MX" sz="2000" b="1" dirty="0">
                <a:solidFill>
                  <a:schemeClr val="accent1">
                    <a:lumMod val="50000"/>
                  </a:schemeClr>
                </a:solidFill>
              </a:rPr>
              <a:t> </a:t>
            </a:r>
            <a:endParaRPr lang="es-MX" b="1" dirty="0">
              <a:solidFill>
                <a:schemeClr val="accent1">
                  <a:lumMod val="50000"/>
                </a:schemeClr>
              </a:solidFill>
            </a:endParaRPr>
          </a:p>
        </p:txBody>
      </p:sp>
      <p:sp>
        <p:nvSpPr>
          <p:cNvPr id="29" name="TextBox 28">
            <a:extLst>
              <a:ext uri="{FF2B5EF4-FFF2-40B4-BE49-F238E27FC236}">
                <a16:creationId xmlns:a16="http://schemas.microsoft.com/office/drawing/2014/main" id="{D6BEC37A-3649-4F2D-B12C-C01799913958}"/>
              </a:ext>
            </a:extLst>
          </p:cNvPr>
          <p:cNvSpPr txBox="1"/>
          <p:nvPr/>
        </p:nvSpPr>
        <p:spPr>
          <a:xfrm>
            <a:off x="6930189" y="5498912"/>
            <a:ext cx="4926532" cy="677108"/>
          </a:xfrm>
          <a:prstGeom prst="rect">
            <a:avLst/>
          </a:prstGeom>
          <a:noFill/>
        </p:spPr>
        <p:txBody>
          <a:bodyPr wrap="square" rtlCol="0">
            <a:spAutoFit/>
          </a:bodyPr>
          <a:lstStyle/>
          <a:p>
            <a:r>
              <a:rPr lang="es-MX" dirty="0" err="1"/>
              <a:t>Each</a:t>
            </a:r>
            <a:r>
              <a:rPr lang="es-MX" dirty="0"/>
              <a:t> of </a:t>
            </a:r>
            <a:r>
              <a:rPr lang="es-MX" dirty="0" err="1"/>
              <a:t>the</a:t>
            </a:r>
            <a:r>
              <a:rPr lang="es-MX" dirty="0"/>
              <a:t> </a:t>
            </a:r>
            <a:r>
              <a:rPr lang="es-MX" dirty="0" err="1"/>
              <a:t>connected</a:t>
            </a:r>
            <a:r>
              <a:rPr lang="es-MX" dirty="0"/>
              <a:t> </a:t>
            </a:r>
            <a:r>
              <a:rPr lang="es-MX" dirty="0" err="1"/>
              <a:t>nodes</a:t>
            </a:r>
            <a:r>
              <a:rPr lang="es-MX" dirty="0"/>
              <a:t> </a:t>
            </a:r>
            <a:r>
              <a:rPr lang="es-MX" dirty="0" err="1"/>
              <a:t>belongs</a:t>
            </a:r>
            <a:r>
              <a:rPr lang="es-MX" dirty="0"/>
              <a:t> to a </a:t>
            </a:r>
            <a:r>
              <a:rPr lang="es-MX" sz="2000" b="1" dirty="0" err="1">
                <a:solidFill>
                  <a:schemeClr val="accent1">
                    <a:lumMod val="50000"/>
                  </a:schemeClr>
                </a:solidFill>
              </a:rPr>
              <a:t>neighborhood</a:t>
            </a:r>
            <a:r>
              <a:rPr lang="es-MX" sz="2000" b="1" dirty="0">
                <a:solidFill>
                  <a:schemeClr val="accent1">
                    <a:lumMod val="50000"/>
                  </a:schemeClr>
                </a:solidFill>
              </a:rPr>
              <a:t> </a:t>
            </a:r>
            <a:endParaRPr lang="es-MX" b="1" dirty="0">
              <a:solidFill>
                <a:schemeClr val="accent1">
                  <a:lumMod val="50000"/>
                </a:schemeClr>
              </a:solidFill>
            </a:endParaRPr>
          </a:p>
        </p:txBody>
      </p:sp>
      <p:pic>
        <p:nvPicPr>
          <p:cNvPr id="30" name="Picture 29"/>
          <p:cNvPicPr>
            <a:picLocks noChangeAspect="1"/>
          </p:cNvPicPr>
          <p:nvPr/>
        </p:nvPicPr>
        <p:blipFill rotWithShape="1">
          <a:blip r:embed="rId3">
            <a:extLst>
              <a:ext uri="{28A0092B-C50C-407E-A947-70E740481C1C}">
                <a14:useLocalDpi xmlns:a14="http://schemas.microsoft.com/office/drawing/2010/main" val="0"/>
              </a:ext>
            </a:extLst>
          </a:blip>
          <a:srcRect l="8630"/>
          <a:stretch/>
        </p:blipFill>
        <p:spPr>
          <a:xfrm>
            <a:off x="192649" y="2658179"/>
            <a:ext cx="6460765" cy="2393825"/>
          </a:xfrm>
          <a:prstGeom prst="rect">
            <a:avLst/>
          </a:prstGeom>
        </p:spPr>
      </p:pic>
      <p:sp>
        <p:nvSpPr>
          <p:cNvPr id="36" name="Oval 35">
            <a:extLst>
              <a:ext uri="{FF2B5EF4-FFF2-40B4-BE49-F238E27FC236}">
                <a16:creationId xmlns:a16="http://schemas.microsoft.com/office/drawing/2014/main" id="{0597E62F-5F48-409A-AFAE-61AACD766F8C}"/>
              </a:ext>
            </a:extLst>
          </p:cNvPr>
          <p:cNvSpPr/>
          <p:nvPr/>
        </p:nvSpPr>
        <p:spPr>
          <a:xfrm>
            <a:off x="3430993" y="2870428"/>
            <a:ext cx="312420" cy="312420"/>
          </a:xfrm>
          <a:prstGeom prst="ellipse">
            <a:avLst/>
          </a:prstGeom>
          <a:solidFill>
            <a:schemeClr val="accent1">
              <a:lumMod val="60000"/>
              <a:lumOff val="40000"/>
            </a:schemeClr>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1FFBEDAB-BCB2-4384-9ED7-8AF85B9E2805}"/>
              </a:ext>
            </a:extLst>
          </p:cNvPr>
          <p:cNvSpPr/>
          <p:nvPr/>
        </p:nvSpPr>
        <p:spPr>
          <a:xfrm>
            <a:off x="5177794" y="4040251"/>
            <a:ext cx="312420" cy="312420"/>
          </a:xfrm>
          <a:prstGeom prst="ellipse">
            <a:avLst/>
          </a:prstGeom>
          <a:solidFill>
            <a:schemeClr val="accent1">
              <a:lumMod val="60000"/>
              <a:lumOff val="40000"/>
            </a:schemeClr>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4482975D-F1B2-4647-A8B6-D45201612CB8}"/>
              </a:ext>
            </a:extLst>
          </p:cNvPr>
          <p:cNvSpPr/>
          <p:nvPr/>
        </p:nvSpPr>
        <p:spPr>
          <a:xfrm>
            <a:off x="5488881" y="3271110"/>
            <a:ext cx="312420" cy="312420"/>
          </a:xfrm>
          <a:prstGeom prst="ellipse">
            <a:avLst/>
          </a:prstGeom>
          <a:solidFill>
            <a:schemeClr val="accent1">
              <a:lumMod val="60000"/>
              <a:lumOff val="40000"/>
            </a:schemeClr>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714F26DF-14E7-4DD1-B034-1B5926E93493}"/>
              </a:ext>
            </a:extLst>
          </p:cNvPr>
          <p:cNvSpPr/>
          <p:nvPr/>
        </p:nvSpPr>
        <p:spPr>
          <a:xfrm>
            <a:off x="1768523" y="3427320"/>
            <a:ext cx="312420" cy="312420"/>
          </a:xfrm>
          <a:prstGeom prst="ellipse">
            <a:avLst/>
          </a:prstGeom>
          <a:solidFill>
            <a:schemeClr val="accent1">
              <a:lumMod val="60000"/>
              <a:lumOff val="40000"/>
            </a:schemeClr>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0C5BF042-8610-45AA-94DE-88E450D2951F}"/>
              </a:ext>
            </a:extLst>
          </p:cNvPr>
          <p:cNvSpPr/>
          <p:nvPr/>
        </p:nvSpPr>
        <p:spPr>
          <a:xfrm>
            <a:off x="433272" y="3757279"/>
            <a:ext cx="312420" cy="312420"/>
          </a:xfrm>
          <a:prstGeom prst="ellipse">
            <a:avLst/>
          </a:prstGeom>
          <a:solidFill>
            <a:schemeClr val="accent1">
              <a:lumMod val="60000"/>
              <a:lumOff val="40000"/>
            </a:schemeClr>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 name="Straight Arrow Connector 42">
            <a:extLst>
              <a:ext uri="{FF2B5EF4-FFF2-40B4-BE49-F238E27FC236}">
                <a16:creationId xmlns:a16="http://schemas.microsoft.com/office/drawing/2014/main" id="{5726B2F4-81DD-4100-8FE0-CB6809B677E9}"/>
              </a:ext>
            </a:extLst>
          </p:cNvPr>
          <p:cNvCxnSpPr>
            <a:cxnSpLocks/>
            <a:stCxn id="41" idx="6"/>
            <a:endCxn id="39" idx="2"/>
          </p:cNvCxnSpPr>
          <p:nvPr/>
        </p:nvCxnSpPr>
        <p:spPr>
          <a:xfrm flipV="1">
            <a:off x="745692" y="3583530"/>
            <a:ext cx="1022831" cy="329959"/>
          </a:xfrm>
          <a:prstGeom prst="straightConnector1">
            <a:avLst/>
          </a:prstGeom>
          <a:ln w="28575">
            <a:solidFill>
              <a:srgbClr val="0070C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5726B2F4-81DD-4100-8FE0-CB6809B677E9}"/>
              </a:ext>
            </a:extLst>
          </p:cNvPr>
          <p:cNvCxnSpPr>
            <a:cxnSpLocks/>
            <a:stCxn id="39" idx="6"/>
            <a:endCxn id="36" idx="2"/>
          </p:cNvCxnSpPr>
          <p:nvPr/>
        </p:nvCxnSpPr>
        <p:spPr>
          <a:xfrm flipV="1">
            <a:off x="2080943" y="3026638"/>
            <a:ext cx="1350050" cy="556892"/>
          </a:xfrm>
          <a:prstGeom prst="straightConnector1">
            <a:avLst/>
          </a:prstGeom>
          <a:ln w="28575">
            <a:solidFill>
              <a:srgbClr val="0070C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5726B2F4-81DD-4100-8FE0-CB6809B677E9}"/>
              </a:ext>
            </a:extLst>
          </p:cNvPr>
          <p:cNvCxnSpPr>
            <a:cxnSpLocks/>
            <a:stCxn id="36" idx="6"/>
            <a:endCxn id="38" idx="2"/>
          </p:cNvCxnSpPr>
          <p:nvPr/>
        </p:nvCxnSpPr>
        <p:spPr>
          <a:xfrm>
            <a:off x="3743413" y="3026638"/>
            <a:ext cx="1745468" cy="400682"/>
          </a:xfrm>
          <a:prstGeom prst="straightConnector1">
            <a:avLst/>
          </a:prstGeom>
          <a:ln w="28575">
            <a:solidFill>
              <a:srgbClr val="0070C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5726B2F4-81DD-4100-8FE0-CB6809B677E9}"/>
              </a:ext>
            </a:extLst>
          </p:cNvPr>
          <p:cNvCxnSpPr>
            <a:cxnSpLocks/>
            <a:stCxn id="36" idx="5"/>
            <a:endCxn id="37" idx="1"/>
          </p:cNvCxnSpPr>
          <p:nvPr/>
        </p:nvCxnSpPr>
        <p:spPr>
          <a:xfrm>
            <a:off x="3697660" y="3137095"/>
            <a:ext cx="1525887" cy="948909"/>
          </a:xfrm>
          <a:prstGeom prst="straightConnector1">
            <a:avLst/>
          </a:prstGeom>
          <a:ln w="28575">
            <a:solidFill>
              <a:srgbClr val="0070C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5726B2F4-81DD-4100-8FE0-CB6809B677E9}"/>
              </a:ext>
            </a:extLst>
          </p:cNvPr>
          <p:cNvCxnSpPr>
            <a:cxnSpLocks/>
            <a:stCxn id="37" idx="7"/>
            <a:endCxn id="38" idx="4"/>
          </p:cNvCxnSpPr>
          <p:nvPr/>
        </p:nvCxnSpPr>
        <p:spPr>
          <a:xfrm flipV="1">
            <a:off x="5444461" y="3583530"/>
            <a:ext cx="200630" cy="502474"/>
          </a:xfrm>
          <a:prstGeom prst="straightConnector1">
            <a:avLst/>
          </a:prstGeom>
          <a:ln w="28575">
            <a:solidFill>
              <a:srgbClr val="0070C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32263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a:t>I.B - </a:t>
            </a:r>
            <a:r>
              <a:rPr lang="es-MX" dirty="0" err="1"/>
              <a:t>Elements</a:t>
            </a:r>
            <a:r>
              <a:rPr lang="es-MX" dirty="0"/>
              <a:t> of a </a:t>
            </a:r>
            <a:r>
              <a:rPr lang="es-MX" dirty="0" err="1"/>
              <a:t>network</a:t>
            </a:r>
            <a:endParaRPr lang="es-MX"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a:xfrm>
            <a:off x="8610600" y="6356350"/>
            <a:ext cx="2743200" cy="365125"/>
          </a:xfrm>
        </p:spPr>
        <p:txBody>
          <a:bodyPr/>
          <a:lstStyle/>
          <a:p>
            <a:fld id="{03C50632-69A4-4CE9-BD5E-CBE041F059D6}" type="slidenum">
              <a:rPr lang="en-US" smtClean="0"/>
              <a:t>19</a:t>
            </a:fld>
            <a:endParaRPr lang="en-US" dirty="0"/>
          </a:p>
        </p:txBody>
      </p:sp>
      <p:sp>
        <p:nvSpPr>
          <p:cNvPr id="2" name="TextBox 1">
            <a:extLst>
              <a:ext uri="{FF2B5EF4-FFF2-40B4-BE49-F238E27FC236}">
                <a16:creationId xmlns:a16="http://schemas.microsoft.com/office/drawing/2014/main" id="{8FB07CA5-71D0-42A8-9660-A027588ED00A}"/>
              </a:ext>
            </a:extLst>
          </p:cNvPr>
          <p:cNvSpPr txBox="1"/>
          <p:nvPr/>
        </p:nvSpPr>
        <p:spPr>
          <a:xfrm>
            <a:off x="1219200" y="1478280"/>
            <a:ext cx="6462731" cy="646331"/>
          </a:xfrm>
          <a:prstGeom prst="rect">
            <a:avLst/>
          </a:prstGeom>
          <a:noFill/>
        </p:spPr>
        <p:txBody>
          <a:bodyPr wrap="none" rtlCol="0">
            <a:spAutoFit/>
          </a:bodyPr>
          <a:lstStyle/>
          <a:p>
            <a:r>
              <a:rPr lang="es-MX" sz="3600" dirty="0"/>
              <a:t>Representation and Directionality</a:t>
            </a:r>
            <a:endParaRPr lang="en-US" sz="3600" dirty="0"/>
          </a:p>
        </p:txBody>
      </p:sp>
      <p:sp>
        <p:nvSpPr>
          <p:cNvPr id="13" name="TextBox 12">
            <a:extLst>
              <a:ext uri="{FF2B5EF4-FFF2-40B4-BE49-F238E27FC236}">
                <a16:creationId xmlns:a16="http://schemas.microsoft.com/office/drawing/2014/main" id="{2CB3FC57-0F49-4BD6-AE04-FF3DFB0E4C24}"/>
              </a:ext>
            </a:extLst>
          </p:cNvPr>
          <p:cNvSpPr txBox="1"/>
          <p:nvPr/>
        </p:nvSpPr>
        <p:spPr>
          <a:xfrm>
            <a:off x="5050170" y="2228069"/>
            <a:ext cx="7120860" cy="584775"/>
          </a:xfrm>
          <a:prstGeom prst="rect">
            <a:avLst/>
          </a:prstGeom>
          <a:noFill/>
        </p:spPr>
        <p:txBody>
          <a:bodyPr wrap="none" rtlCol="0">
            <a:spAutoFit/>
          </a:bodyPr>
          <a:lstStyle/>
          <a:p>
            <a:r>
              <a:rPr lang="es-MX" sz="3200" i="1" dirty="0"/>
              <a:t>E = {(1→2), (3→2), … , (i →j), ..., </a:t>
            </a:r>
            <a:r>
              <a:rPr lang="en-GB" sz="3200" i="1" dirty="0"/>
              <a:t>(11</a:t>
            </a:r>
            <a:r>
              <a:rPr lang="es-MX" sz="3200" i="1" dirty="0"/>
              <a:t> →</a:t>
            </a:r>
            <a:r>
              <a:rPr lang="en-GB" sz="3200" i="1" dirty="0"/>
              <a:t> 8)</a:t>
            </a:r>
            <a:r>
              <a:rPr lang="es-MX" sz="3200" i="1" dirty="0"/>
              <a:t>}</a:t>
            </a:r>
            <a:endParaRPr lang="en-US" sz="3200" i="1" dirty="0"/>
          </a:p>
        </p:txBody>
      </p:sp>
      <p:sp>
        <p:nvSpPr>
          <p:cNvPr id="29" name="Oval 28">
            <a:extLst>
              <a:ext uri="{FF2B5EF4-FFF2-40B4-BE49-F238E27FC236}">
                <a16:creationId xmlns:a16="http://schemas.microsoft.com/office/drawing/2014/main" id="{E948CCE7-FDFA-455D-A215-AC219BD8BFDA}"/>
              </a:ext>
            </a:extLst>
          </p:cNvPr>
          <p:cNvSpPr/>
          <p:nvPr/>
        </p:nvSpPr>
        <p:spPr>
          <a:xfrm>
            <a:off x="1847205" y="442097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4</a:t>
            </a:r>
          </a:p>
        </p:txBody>
      </p:sp>
      <p:sp>
        <p:nvSpPr>
          <p:cNvPr id="30" name="Oval 29">
            <a:extLst>
              <a:ext uri="{FF2B5EF4-FFF2-40B4-BE49-F238E27FC236}">
                <a16:creationId xmlns:a16="http://schemas.microsoft.com/office/drawing/2014/main" id="{8754A574-C0C1-47A9-BA76-82642AFE3CE8}"/>
              </a:ext>
            </a:extLst>
          </p:cNvPr>
          <p:cNvSpPr/>
          <p:nvPr/>
        </p:nvSpPr>
        <p:spPr>
          <a:xfrm rot="18948701">
            <a:off x="2463788" y="4955754"/>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5</a:t>
            </a:r>
          </a:p>
        </p:txBody>
      </p:sp>
      <p:sp>
        <p:nvSpPr>
          <p:cNvPr id="31" name="Oval 30">
            <a:extLst>
              <a:ext uri="{FF2B5EF4-FFF2-40B4-BE49-F238E27FC236}">
                <a16:creationId xmlns:a16="http://schemas.microsoft.com/office/drawing/2014/main" id="{D319E24A-193C-4038-91E3-C3610CB2567A}"/>
              </a:ext>
            </a:extLst>
          </p:cNvPr>
          <p:cNvSpPr/>
          <p:nvPr/>
        </p:nvSpPr>
        <p:spPr>
          <a:xfrm rot="18434259">
            <a:off x="3839751" y="4743169"/>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11</a:t>
            </a:r>
          </a:p>
        </p:txBody>
      </p:sp>
      <p:sp>
        <p:nvSpPr>
          <p:cNvPr id="32" name="Oval 31">
            <a:extLst>
              <a:ext uri="{FF2B5EF4-FFF2-40B4-BE49-F238E27FC236}">
                <a16:creationId xmlns:a16="http://schemas.microsoft.com/office/drawing/2014/main" id="{6ECD6BE0-BA8A-4225-ACAF-F3F3091639CF}"/>
              </a:ext>
            </a:extLst>
          </p:cNvPr>
          <p:cNvSpPr/>
          <p:nvPr/>
        </p:nvSpPr>
        <p:spPr>
          <a:xfrm rot="20828378">
            <a:off x="4239397" y="4016966"/>
            <a:ext cx="312420" cy="312420"/>
          </a:xfrm>
          <a:prstGeom prst="ellipse">
            <a:avLst/>
          </a:prstGeom>
          <a:solidFill>
            <a:schemeClr val="accent6">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8</a:t>
            </a:r>
          </a:p>
        </p:txBody>
      </p:sp>
      <p:sp>
        <p:nvSpPr>
          <p:cNvPr id="35" name="Oval 34">
            <a:extLst>
              <a:ext uri="{FF2B5EF4-FFF2-40B4-BE49-F238E27FC236}">
                <a16:creationId xmlns:a16="http://schemas.microsoft.com/office/drawing/2014/main" id="{6CE3F298-693A-4FCC-91C6-58A6A84D3CEC}"/>
              </a:ext>
            </a:extLst>
          </p:cNvPr>
          <p:cNvSpPr/>
          <p:nvPr/>
        </p:nvSpPr>
        <p:spPr>
          <a:xfrm rot="3181082">
            <a:off x="2064101" y="3555588"/>
            <a:ext cx="312420" cy="312420"/>
          </a:xfrm>
          <a:prstGeom prst="ellipse">
            <a:avLst/>
          </a:prstGeom>
          <a:solidFill>
            <a:schemeClr val="accent6">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3</a:t>
            </a:r>
          </a:p>
        </p:txBody>
      </p:sp>
      <p:sp>
        <p:nvSpPr>
          <p:cNvPr id="36" name="Oval 35">
            <a:extLst>
              <a:ext uri="{FF2B5EF4-FFF2-40B4-BE49-F238E27FC236}">
                <a16:creationId xmlns:a16="http://schemas.microsoft.com/office/drawing/2014/main" id="{A1D70AA9-9BA5-4C03-A9B9-E5F90F8EA4A5}"/>
              </a:ext>
            </a:extLst>
          </p:cNvPr>
          <p:cNvSpPr/>
          <p:nvPr/>
        </p:nvSpPr>
        <p:spPr>
          <a:xfrm rot="21031883">
            <a:off x="1011452" y="3399666"/>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2</a:t>
            </a:r>
          </a:p>
        </p:txBody>
      </p:sp>
      <p:sp>
        <p:nvSpPr>
          <p:cNvPr id="37" name="Oval 36">
            <a:extLst>
              <a:ext uri="{FF2B5EF4-FFF2-40B4-BE49-F238E27FC236}">
                <a16:creationId xmlns:a16="http://schemas.microsoft.com/office/drawing/2014/main" id="{AC79A9ED-1B24-4003-94F5-EDAC7E924E0F}"/>
              </a:ext>
            </a:extLst>
          </p:cNvPr>
          <p:cNvSpPr/>
          <p:nvPr/>
        </p:nvSpPr>
        <p:spPr>
          <a:xfrm>
            <a:off x="1046464" y="4173176"/>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1</a:t>
            </a:r>
          </a:p>
        </p:txBody>
      </p:sp>
      <p:cxnSp>
        <p:nvCxnSpPr>
          <p:cNvPr id="38" name="Straight Arrow Connector 37">
            <a:extLst>
              <a:ext uri="{FF2B5EF4-FFF2-40B4-BE49-F238E27FC236}">
                <a16:creationId xmlns:a16="http://schemas.microsoft.com/office/drawing/2014/main" id="{79AB776D-A686-46D4-96F9-A85706F2C8D5}"/>
              </a:ext>
            </a:extLst>
          </p:cNvPr>
          <p:cNvCxnSpPr>
            <a:cxnSpLocks/>
            <a:stCxn id="36" idx="6"/>
            <a:endCxn id="35" idx="3"/>
          </p:cNvCxnSpPr>
          <p:nvPr/>
        </p:nvCxnSpPr>
        <p:spPr>
          <a:xfrm>
            <a:off x="1321744" y="3530178"/>
            <a:ext cx="743884" cy="159831"/>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91432A27-6B93-4B92-9D2A-6BD10F29EC59}"/>
              </a:ext>
            </a:extLst>
          </p:cNvPr>
          <p:cNvCxnSpPr>
            <a:cxnSpLocks/>
            <a:stCxn id="36" idx="4"/>
            <a:endCxn id="37" idx="0"/>
          </p:cNvCxnSpPr>
          <p:nvPr/>
        </p:nvCxnSpPr>
        <p:spPr>
          <a:xfrm>
            <a:off x="1193360" y="3709958"/>
            <a:ext cx="9314" cy="463218"/>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5783F2F9-E758-4232-AEE7-3B81B91DFA8A}"/>
              </a:ext>
            </a:extLst>
          </p:cNvPr>
          <p:cNvCxnSpPr>
            <a:cxnSpLocks/>
            <a:stCxn id="35" idx="5"/>
            <a:endCxn id="29" idx="0"/>
          </p:cNvCxnSpPr>
          <p:nvPr/>
        </p:nvCxnSpPr>
        <p:spPr>
          <a:xfrm flipH="1">
            <a:off x="2003415" y="3866481"/>
            <a:ext cx="195107" cy="554489"/>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0A1A42FE-FA67-456A-9731-4B08BC45A0B1}"/>
              </a:ext>
            </a:extLst>
          </p:cNvPr>
          <p:cNvSpPr/>
          <p:nvPr/>
        </p:nvSpPr>
        <p:spPr>
          <a:xfrm rot="18848667">
            <a:off x="2650991" y="4130699"/>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6</a:t>
            </a:r>
          </a:p>
        </p:txBody>
      </p:sp>
      <p:cxnSp>
        <p:nvCxnSpPr>
          <p:cNvPr id="43" name="Straight Arrow Connector 42">
            <a:extLst>
              <a:ext uri="{FF2B5EF4-FFF2-40B4-BE49-F238E27FC236}">
                <a16:creationId xmlns:a16="http://schemas.microsoft.com/office/drawing/2014/main" id="{1AB66867-8F12-46BD-AD33-25D963EE6930}"/>
              </a:ext>
            </a:extLst>
          </p:cNvPr>
          <p:cNvCxnSpPr>
            <a:cxnSpLocks/>
            <a:stCxn id="35" idx="6"/>
            <a:endCxn id="42" idx="0"/>
          </p:cNvCxnSpPr>
          <p:nvPr/>
        </p:nvCxnSpPr>
        <p:spPr>
          <a:xfrm>
            <a:off x="2314281" y="3836582"/>
            <a:ext cx="380826" cy="341531"/>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0955B4E0-9E53-4D7A-BF1D-4206666FBB75}"/>
              </a:ext>
            </a:extLst>
          </p:cNvPr>
          <p:cNvSpPr/>
          <p:nvPr/>
        </p:nvSpPr>
        <p:spPr>
          <a:xfrm rot="15721364">
            <a:off x="3130686" y="2913529"/>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7</a:t>
            </a:r>
          </a:p>
        </p:txBody>
      </p:sp>
      <p:cxnSp>
        <p:nvCxnSpPr>
          <p:cNvPr id="46" name="Straight Arrow Connector 45">
            <a:extLst>
              <a:ext uri="{FF2B5EF4-FFF2-40B4-BE49-F238E27FC236}">
                <a16:creationId xmlns:a16="http://schemas.microsoft.com/office/drawing/2014/main" id="{C0FD3E39-89BE-44F3-BD51-106997D298BA}"/>
              </a:ext>
            </a:extLst>
          </p:cNvPr>
          <p:cNvCxnSpPr>
            <a:cxnSpLocks/>
            <a:stCxn id="35" idx="0"/>
            <a:endCxn id="45" idx="0"/>
          </p:cNvCxnSpPr>
          <p:nvPr/>
        </p:nvCxnSpPr>
        <p:spPr>
          <a:xfrm flipV="1">
            <a:off x="2345095" y="3091418"/>
            <a:ext cx="787103" cy="526410"/>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59A89DEA-DC7A-4ADC-94BA-632C879FE232}"/>
              </a:ext>
            </a:extLst>
          </p:cNvPr>
          <p:cNvCxnSpPr>
            <a:cxnSpLocks/>
            <a:stCxn id="29" idx="5"/>
            <a:endCxn id="30" idx="0"/>
          </p:cNvCxnSpPr>
          <p:nvPr/>
        </p:nvCxnSpPr>
        <p:spPr>
          <a:xfrm>
            <a:off x="2113872" y="4687637"/>
            <a:ext cx="397245" cy="312316"/>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18651C4-9379-4B84-80E9-BB8ED9FBA7FF}"/>
              </a:ext>
            </a:extLst>
          </p:cNvPr>
          <p:cNvCxnSpPr>
            <a:cxnSpLocks/>
            <a:stCxn id="45" idx="3"/>
            <a:endCxn id="32" idx="1"/>
          </p:cNvCxnSpPr>
          <p:nvPr/>
        </p:nvCxnSpPr>
        <p:spPr>
          <a:xfrm>
            <a:off x="3411613" y="3163798"/>
            <a:ext cx="851723" cy="926277"/>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D18F0698-FE8D-46D7-B906-4291FC6D220A}"/>
              </a:ext>
            </a:extLst>
          </p:cNvPr>
          <p:cNvCxnSpPr>
            <a:cxnSpLocks/>
            <a:stCxn id="31" idx="6"/>
            <a:endCxn id="32" idx="3"/>
          </p:cNvCxnSpPr>
          <p:nvPr/>
        </p:nvCxnSpPr>
        <p:spPr>
          <a:xfrm flipV="1">
            <a:off x="4090487" y="4305447"/>
            <a:ext cx="222019" cy="469568"/>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51" name="Oval 50">
            <a:extLst>
              <a:ext uri="{FF2B5EF4-FFF2-40B4-BE49-F238E27FC236}">
                <a16:creationId xmlns:a16="http://schemas.microsoft.com/office/drawing/2014/main" id="{CA9B80A7-C15D-47F3-B24B-9359FAB6852E}"/>
              </a:ext>
            </a:extLst>
          </p:cNvPr>
          <p:cNvSpPr/>
          <p:nvPr/>
        </p:nvSpPr>
        <p:spPr>
          <a:xfrm rot="281712">
            <a:off x="4277670" y="3138531"/>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9</a:t>
            </a:r>
          </a:p>
        </p:txBody>
      </p:sp>
      <p:cxnSp>
        <p:nvCxnSpPr>
          <p:cNvPr id="52" name="Straight Arrow Connector 51">
            <a:extLst>
              <a:ext uri="{FF2B5EF4-FFF2-40B4-BE49-F238E27FC236}">
                <a16:creationId xmlns:a16="http://schemas.microsoft.com/office/drawing/2014/main" id="{600D0D0C-87DF-4AF6-B333-A0D40DD5761F}"/>
              </a:ext>
            </a:extLst>
          </p:cNvPr>
          <p:cNvCxnSpPr>
            <a:cxnSpLocks/>
            <a:stCxn id="51" idx="4"/>
            <a:endCxn id="32" idx="0"/>
          </p:cNvCxnSpPr>
          <p:nvPr/>
        </p:nvCxnSpPr>
        <p:spPr>
          <a:xfrm flipH="1">
            <a:off x="4360838" y="3450427"/>
            <a:ext cx="60255" cy="570457"/>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6A57927F-57D5-4501-A9CC-D745F8C60715}"/>
              </a:ext>
            </a:extLst>
          </p:cNvPr>
          <p:cNvSpPr/>
          <p:nvPr/>
        </p:nvSpPr>
        <p:spPr>
          <a:xfrm rot="1467388">
            <a:off x="4907791" y="4503311"/>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10</a:t>
            </a:r>
          </a:p>
        </p:txBody>
      </p:sp>
      <p:cxnSp>
        <p:nvCxnSpPr>
          <p:cNvPr id="54" name="Straight Arrow Connector 53">
            <a:extLst>
              <a:ext uri="{FF2B5EF4-FFF2-40B4-BE49-F238E27FC236}">
                <a16:creationId xmlns:a16="http://schemas.microsoft.com/office/drawing/2014/main" id="{195039F4-2439-481D-B232-70CCA3281B28}"/>
              </a:ext>
            </a:extLst>
          </p:cNvPr>
          <p:cNvCxnSpPr>
            <a:cxnSpLocks/>
            <a:stCxn id="32" idx="5"/>
            <a:endCxn id="53" idx="2"/>
          </p:cNvCxnSpPr>
          <p:nvPr/>
        </p:nvCxnSpPr>
        <p:spPr>
          <a:xfrm>
            <a:off x="4527878" y="4256277"/>
            <a:ext cx="393929" cy="338573"/>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4" name="Tabell 4">
            <a:extLst>
              <a:ext uri="{FF2B5EF4-FFF2-40B4-BE49-F238E27FC236}">
                <a16:creationId xmlns:a16="http://schemas.microsoft.com/office/drawing/2014/main" id="{C3AF6D22-73B7-48B4-AE73-35CE6BAA30BF}"/>
              </a:ext>
            </a:extLst>
          </p:cNvPr>
          <p:cNvGraphicFramePr>
            <a:graphicFrameLocks noGrp="1"/>
          </p:cNvGraphicFramePr>
          <p:nvPr>
            <p:extLst>
              <p:ext uri="{D42A27DB-BD31-4B8C-83A1-F6EECF244321}">
                <p14:modId xmlns:p14="http://schemas.microsoft.com/office/powerpoint/2010/main" val="574734831"/>
              </p:ext>
            </p:extLst>
          </p:nvPr>
        </p:nvGraphicFramePr>
        <p:xfrm>
          <a:off x="6430401" y="3252259"/>
          <a:ext cx="3447320" cy="2966720"/>
        </p:xfrm>
        <a:graphic>
          <a:graphicData uri="http://schemas.openxmlformats.org/drawingml/2006/table">
            <a:tbl>
              <a:tblPr firstRow="1" bandRow="1">
                <a:tableStyleId>{5C22544A-7EE6-4342-B048-85BDC9FD1C3A}</a:tableStyleId>
              </a:tblPr>
              <a:tblGrid>
                <a:gridCol w="430915">
                  <a:extLst>
                    <a:ext uri="{9D8B030D-6E8A-4147-A177-3AD203B41FA5}">
                      <a16:colId xmlns:a16="http://schemas.microsoft.com/office/drawing/2014/main" val="1872353518"/>
                    </a:ext>
                  </a:extLst>
                </a:gridCol>
                <a:gridCol w="430915">
                  <a:extLst>
                    <a:ext uri="{9D8B030D-6E8A-4147-A177-3AD203B41FA5}">
                      <a16:colId xmlns:a16="http://schemas.microsoft.com/office/drawing/2014/main" val="2676477724"/>
                    </a:ext>
                  </a:extLst>
                </a:gridCol>
                <a:gridCol w="430915">
                  <a:extLst>
                    <a:ext uri="{9D8B030D-6E8A-4147-A177-3AD203B41FA5}">
                      <a16:colId xmlns:a16="http://schemas.microsoft.com/office/drawing/2014/main" val="2104778313"/>
                    </a:ext>
                  </a:extLst>
                </a:gridCol>
                <a:gridCol w="430915">
                  <a:extLst>
                    <a:ext uri="{9D8B030D-6E8A-4147-A177-3AD203B41FA5}">
                      <a16:colId xmlns:a16="http://schemas.microsoft.com/office/drawing/2014/main" val="2536028357"/>
                    </a:ext>
                  </a:extLst>
                </a:gridCol>
                <a:gridCol w="430915">
                  <a:extLst>
                    <a:ext uri="{9D8B030D-6E8A-4147-A177-3AD203B41FA5}">
                      <a16:colId xmlns:a16="http://schemas.microsoft.com/office/drawing/2014/main" val="673655700"/>
                    </a:ext>
                  </a:extLst>
                </a:gridCol>
                <a:gridCol w="430915">
                  <a:extLst>
                    <a:ext uri="{9D8B030D-6E8A-4147-A177-3AD203B41FA5}">
                      <a16:colId xmlns:a16="http://schemas.microsoft.com/office/drawing/2014/main" val="3723198458"/>
                    </a:ext>
                  </a:extLst>
                </a:gridCol>
                <a:gridCol w="430915">
                  <a:extLst>
                    <a:ext uri="{9D8B030D-6E8A-4147-A177-3AD203B41FA5}">
                      <a16:colId xmlns:a16="http://schemas.microsoft.com/office/drawing/2014/main" val="349951150"/>
                    </a:ext>
                  </a:extLst>
                </a:gridCol>
                <a:gridCol w="430915">
                  <a:extLst>
                    <a:ext uri="{9D8B030D-6E8A-4147-A177-3AD203B41FA5}">
                      <a16:colId xmlns:a16="http://schemas.microsoft.com/office/drawing/2014/main" val="1121579388"/>
                    </a:ext>
                  </a:extLst>
                </a:gridCol>
              </a:tblGrid>
              <a:tr h="370840">
                <a:tc>
                  <a:txBody>
                    <a:bodyPr/>
                    <a:lstStyle/>
                    <a:p>
                      <a:pPr algn="ctr"/>
                      <a:endParaRPr lang="sv-S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sv-S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sv-SE"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sv-SE"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sv-SE" dirty="0">
                          <a:solidFill>
                            <a:schemeClr val="tx1"/>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sv-SE" dirty="0">
                          <a:solidFill>
                            <a:schemeClr val="tx1"/>
                          </a:solidFill>
                        </a:rPr>
                        <a:t>J</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sv-SE" dirty="0">
                          <a:solidFill>
                            <a:schemeClr val="tx1"/>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sv-SE" dirty="0">
                          <a:solidFill>
                            <a:schemeClr val="tx1"/>
                          </a:solidFill>
                        </a:rPr>
                        <a:t>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1057878205"/>
                  </a:ext>
                </a:extLst>
              </a:tr>
              <a:tr h="370840">
                <a:tc>
                  <a:txBody>
                    <a:bodyPr/>
                    <a:lstStyle/>
                    <a:p>
                      <a:pPr algn="ctr"/>
                      <a:r>
                        <a:rPr lang="sv-SE" b="1"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sv-SE"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1</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94491139"/>
                  </a:ext>
                </a:extLst>
              </a:tr>
              <a:tr h="370840">
                <a:tc>
                  <a:txBody>
                    <a:bodyPr/>
                    <a:lstStyle/>
                    <a:p>
                      <a:pPr algn="ctr"/>
                      <a:r>
                        <a:rPr lang="sv-SE" b="1"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sv-SE"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25379385"/>
                  </a:ext>
                </a:extLst>
              </a:tr>
              <a:tr h="370840">
                <a:tc>
                  <a:txBody>
                    <a:bodyPr/>
                    <a:lstStyle/>
                    <a:p>
                      <a:pPr algn="ctr"/>
                      <a:r>
                        <a:rPr lang="sv-SE" b="1"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sv-SE"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1</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20804262"/>
                  </a:ext>
                </a:extLst>
              </a:tr>
              <a:tr h="370840">
                <a:tc>
                  <a:txBody>
                    <a:bodyPr/>
                    <a:lstStyle/>
                    <a:p>
                      <a:pPr algn="ctr"/>
                      <a:r>
                        <a:rPr lang="sv-SE" b="1" dirty="0">
                          <a:solidFill>
                            <a:schemeClr val="tx1"/>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sv-SE" dirty="0">
                          <a:solidFill>
                            <a:schemeClr val="tx1"/>
                          </a:solidFill>
                        </a:rPr>
                        <a:t>…</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47658593"/>
                  </a:ext>
                </a:extLst>
              </a:tr>
              <a:tr h="370840">
                <a:tc>
                  <a:txBody>
                    <a:bodyPr/>
                    <a:lstStyle/>
                    <a:p>
                      <a:pPr algn="ctr"/>
                      <a:r>
                        <a:rPr lang="sv-SE" b="1" dirty="0">
                          <a:solidFill>
                            <a:schemeClr val="tx1"/>
                          </a:solidFill>
                        </a:rPr>
                        <a:t>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sv-SE"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dirty="0">
                          <a:solidFill>
                            <a:schemeClr val="tx1"/>
                          </a:solidFill>
                        </a:rPr>
                        <a:t>…</a:t>
                      </a:r>
                      <a:endParaRPr lang="sv-SE"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1</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01268774"/>
                  </a:ext>
                </a:extLst>
              </a:tr>
              <a:tr h="370840">
                <a:tc>
                  <a:txBody>
                    <a:bodyPr/>
                    <a:lstStyle/>
                    <a:p>
                      <a:pPr algn="ctr"/>
                      <a:r>
                        <a:rPr lang="sv-SE" b="1" dirty="0">
                          <a:solidFill>
                            <a:schemeClr val="tx1"/>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sv-SE" dirty="0">
                          <a:solidFill>
                            <a:schemeClr val="tx1"/>
                          </a:solidFill>
                        </a:rPr>
                        <a:t>…</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80273282"/>
                  </a:ext>
                </a:extLst>
              </a:tr>
              <a:tr h="370840">
                <a:tc>
                  <a:txBody>
                    <a:bodyPr/>
                    <a:lstStyle/>
                    <a:p>
                      <a:pPr algn="ctr"/>
                      <a:r>
                        <a:rPr lang="sv-SE" b="1" dirty="0">
                          <a:solidFill>
                            <a:schemeClr val="tx1"/>
                          </a:solidFill>
                        </a:rPr>
                        <a:t>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sv-SE"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sv-SE" dirty="0">
                          <a:solidFill>
                            <a:schemeClr val="tx1"/>
                          </a:solidFill>
                        </a:rPr>
                        <a:t>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66071785"/>
                  </a:ext>
                </a:extLst>
              </a:tr>
            </a:tbl>
          </a:graphicData>
        </a:graphic>
      </p:graphicFrame>
    </p:spTree>
    <p:extLst>
      <p:ext uri="{BB962C8B-B14F-4D97-AF65-F5344CB8AC3E}">
        <p14:creationId xmlns:p14="http://schemas.microsoft.com/office/powerpoint/2010/main" val="25220310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Table</a:t>
            </a:r>
            <a:r>
              <a:rPr lang="es-MX" dirty="0"/>
              <a:t> of </a:t>
            </a:r>
            <a:r>
              <a:rPr lang="es-MX" dirty="0" err="1"/>
              <a:t>contents</a:t>
            </a:r>
            <a:endParaRPr lang="en-US"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2</a:t>
            </a:fld>
            <a:endParaRPr lang="en-US" dirty="0"/>
          </a:p>
        </p:txBody>
      </p:sp>
      <p:sp>
        <p:nvSpPr>
          <p:cNvPr id="4" name="TextBox 3">
            <a:extLst>
              <a:ext uri="{FF2B5EF4-FFF2-40B4-BE49-F238E27FC236}">
                <a16:creationId xmlns:a16="http://schemas.microsoft.com/office/drawing/2014/main" id="{396367A2-5688-4032-AE22-7E61E3437BDF}"/>
              </a:ext>
            </a:extLst>
          </p:cNvPr>
          <p:cNvSpPr txBox="1"/>
          <p:nvPr/>
        </p:nvSpPr>
        <p:spPr>
          <a:xfrm>
            <a:off x="738887" y="944712"/>
            <a:ext cx="10714225" cy="5878532"/>
          </a:xfrm>
          <a:prstGeom prst="rect">
            <a:avLst/>
          </a:prstGeom>
          <a:noFill/>
        </p:spPr>
        <p:txBody>
          <a:bodyPr wrap="square" rtlCol="0">
            <a:spAutoFit/>
          </a:bodyPr>
          <a:lstStyle/>
          <a:p>
            <a:pPr marL="1028700" indent="-1028700">
              <a:buFont typeface="+mj-lt"/>
              <a:buAutoNum type="romanUcPeriod"/>
            </a:pPr>
            <a:r>
              <a:rPr lang="en-US" sz="4400" dirty="0"/>
              <a:t>Introduction to networks</a:t>
            </a:r>
          </a:p>
          <a:p>
            <a:pPr marL="1314450" lvl="1" indent="-857250">
              <a:buFont typeface="+mj-lt"/>
              <a:buAutoNum type="alphaUcPeriod"/>
            </a:pPr>
            <a:r>
              <a:rPr lang="en-US" sz="3600" dirty="0"/>
              <a:t>What is a network?</a:t>
            </a:r>
          </a:p>
          <a:p>
            <a:pPr marL="1314450" lvl="1" indent="-857250">
              <a:buFont typeface="+mj-lt"/>
              <a:buAutoNum type="alphaUcPeriod"/>
            </a:pPr>
            <a:r>
              <a:rPr lang="en-US" sz="3600" dirty="0"/>
              <a:t>Elements of a network</a:t>
            </a:r>
          </a:p>
          <a:p>
            <a:pPr marL="1314450" lvl="1" indent="-857250">
              <a:buFont typeface="+mj-lt"/>
              <a:buAutoNum type="alphaUcPeriod"/>
            </a:pPr>
            <a:r>
              <a:rPr lang="en-US" sz="3600" dirty="0"/>
              <a:t>Data</a:t>
            </a:r>
          </a:p>
          <a:p>
            <a:pPr marL="1771650" lvl="2" indent="-857250">
              <a:buFont typeface="+mj-lt"/>
              <a:buAutoNum type="alphaLcParenR"/>
            </a:pPr>
            <a:r>
              <a:rPr lang="en-US" sz="3200" dirty="0"/>
              <a:t>Sources</a:t>
            </a:r>
          </a:p>
          <a:p>
            <a:pPr marL="1771650" lvl="2" indent="-857250">
              <a:buFont typeface="+mj-lt"/>
              <a:buAutoNum type="alphaLcParenR"/>
            </a:pPr>
            <a:r>
              <a:rPr lang="en-US" sz="3200" dirty="0"/>
              <a:t>Sampling</a:t>
            </a:r>
          </a:p>
          <a:p>
            <a:pPr marL="1028700" indent="-1028700">
              <a:buFont typeface="+mj-lt"/>
              <a:buAutoNum type="romanUcPeriod"/>
            </a:pPr>
            <a:r>
              <a:rPr lang="en-US" sz="4400" dirty="0">
                <a:solidFill>
                  <a:schemeClr val="bg1">
                    <a:lumMod val="75000"/>
                  </a:schemeClr>
                </a:solidFill>
              </a:rPr>
              <a:t>Static network analysis</a:t>
            </a:r>
          </a:p>
          <a:p>
            <a:pPr marL="1314450" lvl="1" indent="-857250">
              <a:buFont typeface="+mj-lt"/>
              <a:buAutoNum type="alphaUcPeriod"/>
            </a:pPr>
            <a:r>
              <a:rPr lang="en-US" sz="3600" dirty="0">
                <a:solidFill>
                  <a:schemeClr val="bg1">
                    <a:lumMod val="75000"/>
                  </a:schemeClr>
                </a:solidFill>
              </a:rPr>
              <a:t>Network simplification</a:t>
            </a:r>
          </a:p>
          <a:p>
            <a:pPr marL="1314450" lvl="1" indent="-857250">
              <a:buFont typeface="+mj-lt"/>
              <a:buAutoNum type="alphaUcPeriod"/>
            </a:pPr>
            <a:r>
              <a:rPr lang="en-US" sz="3600" dirty="0">
                <a:solidFill>
                  <a:schemeClr val="bg1">
                    <a:lumMod val="75000"/>
                  </a:schemeClr>
                </a:solidFill>
              </a:rPr>
              <a:t>Network properties</a:t>
            </a:r>
          </a:p>
          <a:p>
            <a:pPr marL="1314450" lvl="1" indent="-857250">
              <a:buFont typeface="+mj-lt"/>
              <a:buAutoNum type="alphaUcPeriod"/>
            </a:pPr>
            <a:r>
              <a:rPr lang="en-US" sz="3600" dirty="0">
                <a:solidFill>
                  <a:schemeClr val="bg1">
                    <a:lumMod val="75000"/>
                  </a:schemeClr>
                </a:solidFill>
              </a:rPr>
              <a:t>Weak and Strong component</a:t>
            </a:r>
          </a:p>
        </p:txBody>
      </p:sp>
    </p:spTree>
    <p:extLst>
      <p:ext uri="{BB962C8B-B14F-4D97-AF65-F5344CB8AC3E}">
        <p14:creationId xmlns:p14="http://schemas.microsoft.com/office/powerpoint/2010/main" val="11239681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a:t>I.B - </a:t>
            </a:r>
            <a:r>
              <a:rPr lang="es-MX" dirty="0" err="1"/>
              <a:t>Elements</a:t>
            </a:r>
            <a:r>
              <a:rPr lang="es-MX" dirty="0"/>
              <a:t> of a </a:t>
            </a:r>
            <a:r>
              <a:rPr lang="es-MX" dirty="0" err="1"/>
              <a:t>network</a:t>
            </a:r>
            <a:endParaRPr lang="es-MX"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a:xfrm>
            <a:off x="8610600" y="6356350"/>
            <a:ext cx="2743200" cy="365125"/>
          </a:xfrm>
        </p:spPr>
        <p:txBody>
          <a:bodyPr/>
          <a:lstStyle/>
          <a:p>
            <a:fld id="{03C50632-69A4-4CE9-BD5E-CBE041F059D6}" type="slidenum">
              <a:rPr lang="en-US" smtClean="0"/>
              <a:t>20</a:t>
            </a:fld>
            <a:endParaRPr lang="en-US" dirty="0"/>
          </a:p>
        </p:txBody>
      </p:sp>
      <p:sp>
        <p:nvSpPr>
          <p:cNvPr id="2" name="TextBox 1">
            <a:extLst>
              <a:ext uri="{FF2B5EF4-FFF2-40B4-BE49-F238E27FC236}">
                <a16:creationId xmlns:a16="http://schemas.microsoft.com/office/drawing/2014/main" id="{8FB07CA5-71D0-42A8-9660-A027588ED00A}"/>
              </a:ext>
            </a:extLst>
          </p:cNvPr>
          <p:cNvSpPr txBox="1"/>
          <p:nvPr/>
        </p:nvSpPr>
        <p:spPr>
          <a:xfrm>
            <a:off x="1219200" y="1478280"/>
            <a:ext cx="4040978" cy="1384995"/>
          </a:xfrm>
          <a:prstGeom prst="rect">
            <a:avLst/>
          </a:prstGeom>
          <a:noFill/>
        </p:spPr>
        <p:txBody>
          <a:bodyPr wrap="none" rtlCol="0">
            <a:spAutoFit/>
          </a:bodyPr>
          <a:lstStyle/>
          <a:p>
            <a:r>
              <a:rPr lang="es-MX" sz="3600" dirty="0"/>
              <a:t>Atributes</a:t>
            </a:r>
          </a:p>
          <a:p>
            <a:r>
              <a:rPr lang="es-MX" sz="2400" b="1" dirty="0" err="1"/>
              <a:t>Nodes</a:t>
            </a:r>
            <a:r>
              <a:rPr lang="es-MX" sz="2400" dirty="0"/>
              <a:t>: </a:t>
            </a:r>
            <a:r>
              <a:rPr lang="es-MX" sz="2400" dirty="0" err="1"/>
              <a:t>farm</a:t>
            </a:r>
            <a:r>
              <a:rPr lang="es-MX" sz="2400" dirty="0"/>
              <a:t> </a:t>
            </a:r>
            <a:r>
              <a:rPr lang="es-MX" sz="2400" dirty="0" err="1"/>
              <a:t>size</a:t>
            </a:r>
            <a:r>
              <a:rPr lang="es-MX" sz="2400" dirty="0"/>
              <a:t>, </a:t>
            </a:r>
            <a:r>
              <a:rPr lang="es-MX" sz="2400" dirty="0" err="1"/>
              <a:t>type</a:t>
            </a:r>
            <a:r>
              <a:rPr lang="es-MX" sz="2400" dirty="0"/>
              <a:t>…</a:t>
            </a:r>
          </a:p>
          <a:p>
            <a:r>
              <a:rPr lang="es-MX" sz="2400" b="1" dirty="0" err="1"/>
              <a:t>Edges</a:t>
            </a:r>
            <a:r>
              <a:rPr lang="es-MX" sz="2400" dirty="0"/>
              <a:t>: </a:t>
            </a:r>
            <a:r>
              <a:rPr lang="es-MX" sz="2400" dirty="0" err="1"/>
              <a:t>movement</a:t>
            </a:r>
            <a:r>
              <a:rPr lang="es-MX" sz="2400" dirty="0"/>
              <a:t> </a:t>
            </a:r>
            <a:r>
              <a:rPr lang="es-MX" sz="2400" dirty="0" err="1"/>
              <a:t>size</a:t>
            </a:r>
            <a:r>
              <a:rPr lang="es-MX" sz="2400" dirty="0"/>
              <a:t>, cause…</a:t>
            </a:r>
            <a:endParaRPr lang="en-US" sz="2000" dirty="0"/>
          </a:p>
        </p:txBody>
      </p:sp>
      <p:sp>
        <p:nvSpPr>
          <p:cNvPr id="4" name="Oval 3">
            <a:extLst>
              <a:ext uri="{FF2B5EF4-FFF2-40B4-BE49-F238E27FC236}">
                <a16:creationId xmlns:a16="http://schemas.microsoft.com/office/drawing/2014/main" id="{02E22320-F05D-407B-86F2-93E566DF20AE}"/>
              </a:ext>
            </a:extLst>
          </p:cNvPr>
          <p:cNvSpPr/>
          <p:nvPr/>
        </p:nvSpPr>
        <p:spPr>
          <a:xfrm>
            <a:off x="1970812" y="4328907"/>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0597E62F-5F48-409A-AFAE-61AACD766F8C}"/>
              </a:ext>
            </a:extLst>
          </p:cNvPr>
          <p:cNvSpPr/>
          <p:nvPr/>
        </p:nvSpPr>
        <p:spPr>
          <a:xfrm rot="18948701">
            <a:off x="2587395" y="4863691"/>
            <a:ext cx="312420" cy="31242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1FFBEDAB-BCB2-4384-9ED7-8AF85B9E2805}"/>
              </a:ext>
            </a:extLst>
          </p:cNvPr>
          <p:cNvSpPr/>
          <p:nvPr/>
        </p:nvSpPr>
        <p:spPr>
          <a:xfrm rot="19847007">
            <a:off x="3835793" y="4698281"/>
            <a:ext cx="312420" cy="31242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4482975D-F1B2-4647-A8B6-D45201612CB8}"/>
              </a:ext>
            </a:extLst>
          </p:cNvPr>
          <p:cNvSpPr/>
          <p:nvPr/>
        </p:nvSpPr>
        <p:spPr>
          <a:xfrm rot="20828378">
            <a:off x="4363004" y="3924903"/>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714F26DF-14E7-4DD1-B034-1B5926E93493}"/>
              </a:ext>
            </a:extLst>
          </p:cNvPr>
          <p:cNvSpPr/>
          <p:nvPr/>
        </p:nvSpPr>
        <p:spPr>
          <a:xfrm rot="2043249">
            <a:off x="2088644" y="3458373"/>
            <a:ext cx="312420" cy="31242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0C5BF042-8610-45AA-94DE-88E450D2951F}"/>
              </a:ext>
            </a:extLst>
          </p:cNvPr>
          <p:cNvSpPr/>
          <p:nvPr/>
        </p:nvSpPr>
        <p:spPr>
          <a:xfrm rot="21031883">
            <a:off x="778791" y="334206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32F6215F-D20C-4DC8-A879-9C6290D6A0AD}"/>
              </a:ext>
            </a:extLst>
          </p:cNvPr>
          <p:cNvSpPr/>
          <p:nvPr/>
        </p:nvSpPr>
        <p:spPr>
          <a:xfrm>
            <a:off x="935001" y="4737339"/>
            <a:ext cx="312420" cy="31242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2CB3FC57-0F49-4BD6-AE04-FF3DFB0E4C24}"/>
              </a:ext>
            </a:extLst>
          </p:cNvPr>
          <p:cNvSpPr txBox="1"/>
          <p:nvPr/>
        </p:nvSpPr>
        <p:spPr>
          <a:xfrm>
            <a:off x="6626216" y="3788725"/>
            <a:ext cx="3438762" cy="584775"/>
          </a:xfrm>
          <a:prstGeom prst="rect">
            <a:avLst/>
          </a:prstGeom>
          <a:noFill/>
        </p:spPr>
        <p:txBody>
          <a:bodyPr wrap="none" rtlCol="0">
            <a:spAutoFit/>
          </a:bodyPr>
          <a:lstStyle/>
          <a:p>
            <a:r>
              <a:rPr lang="es-MX" sz="3200" i="1" dirty="0"/>
              <a:t>E = {(1), (3), … , (x</a:t>
            </a:r>
            <a:r>
              <a:rPr lang="es-MX" sz="3200" i="1" baseline="-25000" dirty="0"/>
              <a:t>i</a:t>
            </a:r>
            <a:r>
              <a:rPr lang="es-MX" sz="3200" i="1" dirty="0"/>
              <a:t>)}</a:t>
            </a:r>
            <a:endParaRPr lang="en-US" sz="3200" i="1" dirty="0"/>
          </a:p>
        </p:txBody>
      </p:sp>
      <p:cxnSp>
        <p:nvCxnSpPr>
          <p:cNvPr id="15" name="Straight Arrow Connector 14">
            <a:extLst>
              <a:ext uri="{FF2B5EF4-FFF2-40B4-BE49-F238E27FC236}">
                <a16:creationId xmlns:a16="http://schemas.microsoft.com/office/drawing/2014/main" id="{7766E91D-F956-43A4-BD12-FB29FC078753}"/>
              </a:ext>
            </a:extLst>
          </p:cNvPr>
          <p:cNvCxnSpPr>
            <a:cxnSpLocks/>
            <a:stCxn id="11" idx="6"/>
            <a:endCxn id="10" idx="3"/>
          </p:cNvCxnSpPr>
          <p:nvPr/>
        </p:nvCxnSpPr>
        <p:spPr>
          <a:xfrm>
            <a:off x="1089083" y="3472572"/>
            <a:ext cx="1002403" cy="171672"/>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8DDE7582-9CF2-4AF5-94E7-F727C8D5BCC3}"/>
              </a:ext>
            </a:extLst>
          </p:cNvPr>
          <p:cNvCxnSpPr>
            <a:cxnSpLocks/>
            <a:stCxn id="11" idx="4"/>
            <a:endCxn id="12" idx="0"/>
          </p:cNvCxnSpPr>
          <p:nvPr/>
        </p:nvCxnSpPr>
        <p:spPr>
          <a:xfrm>
            <a:off x="960699" y="3652352"/>
            <a:ext cx="130512" cy="1084987"/>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34E02F75-2F5E-4355-8586-5A7B970920AB}"/>
              </a:ext>
            </a:extLst>
          </p:cNvPr>
          <p:cNvCxnSpPr>
            <a:cxnSpLocks/>
            <a:stCxn id="10" idx="5"/>
            <a:endCxn id="4" idx="0"/>
          </p:cNvCxnSpPr>
          <p:nvPr/>
        </p:nvCxnSpPr>
        <p:spPr>
          <a:xfrm flipH="1">
            <a:off x="2127022" y="3767951"/>
            <a:ext cx="147493" cy="560956"/>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212A1089-AED7-488A-88C7-2251EF661FEE}"/>
              </a:ext>
            </a:extLst>
          </p:cNvPr>
          <p:cNvSpPr/>
          <p:nvPr/>
        </p:nvSpPr>
        <p:spPr>
          <a:xfrm rot="18848667">
            <a:off x="2774598" y="4038636"/>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FB451611-8C03-4D70-8119-55DE554485E6}"/>
              </a:ext>
            </a:extLst>
          </p:cNvPr>
          <p:cNvCxnSpPr>
            <a:cxnSpLocks/>
            <a:stCxn id="10" idx="6"/>
            <a:endCxn id="27" idx="0"/>
          </p:cNvCxnSpPr>
          <p:nvPr/>
        </p:nvCxnSpPr>
        <p:spPr>
          <a:xfrm>
            <a:off x="2374275" y="3702057"/>
            <a:ext cx="444439" cy="383993"/>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A8EBDB90-B0AD-4C4D-BCA7-8B034EC2414E}"/>
              </a:ext>
            </a:extLst>
          </p:cNvPr>
          <p:cNvSpPr/>
          <p:nvPr/>
        </p:nvSpPr>
        <p:spPr>
          <a:xfrm rot="15721364">
            <a:off x="3254293" y="2821466"/>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Arrow Connector 33">
            <a:extLst>
              <a:ext uri="{FF2B5EF4-FFF2-40B4-BE49-F238E27FC236}">
                <a16:creationId xmlns:a16="http://schemas.microsoft.com/office/drawing/2014/main" id="{5726B2F4-81DD-4100-8FE0-CB6809B677E9}"/>
              </a:ext>
            </a:extLst>
          </p:cNvPr>
          <p:cNvCxnSpPr>
            <a:cxnSpLocks/>
            <a:stCxn id="10" idx="7"/>
            <a:endCxn id="33" idx="0"/>
          </p:cNvCxnSpPr>
          <p:nvPr/>
        </p:nvCxnSpPr>
        <p:spPr>
          <a:xfrm flipV="1">
            <a:off x="2398222" y="2999355"/>
            <a:ext cx="857583" cy="585567"/>
          </a:xfrm>
          <a:prstGeom prst="straightConnector1">
            <a:avLst/>
          </a:prstGeom>
          <a:ln w="381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1FE398F3-8CDD-4624-916D-65ADF1211882}"/>
              </a:ext>
            </a:extLst>
          </p:cNvPr>
          <p:cNvCxnSpPr>
            <a:cxnSpLocks/>
            <a:stCxn id="4" idx="5"/>
            <a:endCxn id="6" idx="0"/>
          </p:cNvCxnSpPr>
          <p:nvPr/>
        </p:nvCxnSpPr>
        <p:spPr>
          <a:xfrm>
            <a:off x="2237479" y="4595574"/>
            <a:ext cx="397245" cy="312316"/>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CA939236-7AC0-4D91-B6D6-4AECD89361ED}"/>
              </a:ext>
            </a:extLst>
          </p:cNvPr>
          <p:cNvCxnSpPr>
            <a:cxnSpLocks/>
            <a:stCxn id="33" idx="3"/>
            <a:endCxn id="8" idx="1"/>
          </p:cNvCxnSpPr>
          <p:nvPr/>
        </p:nvCxnSpPr>
        <p:spPr>
          <a:xfrm>
            <a:off x="3535220" y="3071735"/>
            <a:ext cx="851723" cy="926277"/>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AB3FA9D1-781F-4184-8197-D41A27F8C080}"/>
              </a:ext>
            </a:extLst>
          </p:cNvPr>
          <p:cNvCxnSpPr>
            <a:cxnSpLocks/>
            <a:stCxn id="7" idx="6"/>
            <a:endCxn id="8" idx="3"/>
          </p:cNvCxnSpPr>
          <p:nvPr/>
        </p:nvCxnSpPr>
        <p:spPr>
          <a:xfrm flipV="1">
            <a:off x="4128340" y="4213384"/>
            <a:ext cx="307773" cy="564859"/>
          </a:xfrm>
          <a:prstGeom prst="straightConnector1">
            <a:avLst/>
          </a:prstGeom>
          <a:ln w="381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72" name="Oval 71">
            <a:extLst>
              <a:ext uri="{FF2B5EF4-FFF2-40B4-BE49-F238E27FC236}">
                <a16:creationId xmlns:a16="http://schemas.microsoft.com/office/drawing/2014/main" id="{72B1F7B2-B2E6-420E-A215-7CE8CD919C17}"/>
              </a:ext>
            </a:extLst>
          </p:cNvPr>
          <p:cNvSpPr/>
          <p:nvPr/>
        </p:nvSpPr>
        <p:spPr>
          <a:xfrm rot="281712">
            <a:off x="4401277" y="3046468"/>
            <a:ext cx="312420" cy="31242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Arrow Connector 72">
            <a:extLst>
              <a:ext uri="{FF2B5EF4-FFF2-40B4-BE49-F238E27FC236}">
                <a16:creationId xmlns:a16="http://schemas.microsoft.com/office/drawing/2014/main" id="{FDCBED88-34A9-4045-9399-5A976DB40184}"/>
              </a:ext>
            </a:extLst>
          </p:cNvPr>
          <p:cNvCxnSpPr>
            <a:cxnSpLocks/>
            <a:stCxn id="72" idx="4"/>
            <a:endCxn id="8" idx="0"/>
          </p:cNvCxnSpPr>
          <p:nvPr/>
        </p:nvCxnSpPr>
        <p:spPr>
          <a:xfrm flipH="1">
            <a:off x="4484445" y="3358364"/>
            <a:ext cx="60255" cy="570457"/>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3" name="Oval 82">
            <a:extLst>
              <a:ext uri="{FF2B5EF4-FFF2-40B4-BE49-F238E27FC236}">
                <a16:creationId xmlns:a16="http://schemas.microsoft.com/office/drawing/2014/main" id="{17E38217-42F6-47B8-B760-31B9DF9588EE}"/>
              </a:ext>
            </a:extLst>
          </p:cNvPr>
          <p:cNvSpPr/>
          <p:nvPr/>
        </p:nvSpPr>
        <p:spPr>
          <a:xfrm rot="1467388">
            <a:off x="5081713" y="4412656"/>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4" name="Straight Arrow Connector 83">
            <a:extLst>
              <a:ext uri="{FF2B5EF4-FFF2-40B4-BE49-F238E27FC236}">
                <a16:creationId xmlns:a16="http://schemas.microsoft.com/office/drawing/2014/main" id="{CE8ACA15-E732-4FED-845B-1DBD4B3E7F8A}"/>
              </a:ext>
            </a:extLst>
          </p:cNvPr>
          <p:cNvCxnSpPr>
            <a:cxnSpLocks/>
            <a:stCxn id="8" idx="5"/>
            <a:endCxn id="83" idx="2"/>
          </p:cNvCxnSpPr>
          <p:nvPr/>
        </p:nvCxnSpPr>
        <p:spPr>
          <a:xfrm>
            <a:off x="4651485" y="4164214"/>
            <a:ext cx="444244" cy="339981"/>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90EFD711-9023-4D9F-ADC7-771C44A72672}"/>
              </a:ext>
            </a:extLst>
          </p:cNvPr>
          <p:cNvSpPr txBox="1"/>
          <p:nvPr/>
        </p:nvSpPr>
        <p:spPr>
          <a:xfrm>
            <a:off x="6641456" y="3078763"/>
            <a:ext cx="2946640" cy="584775"/>
          </a:xfrm>
          <a:prstGeom prst="rect">
            <a:avLst/>
          </a:prstGeom>
          <a:noFill/>
        </p:spPr>
        <p:txBody>
          <a:bodyPr wrap="none" rtlCol="0">
            <a:spAutoFit/>
          </a:bodyPr>
          <a:lstStyle/>
          <a:p>
            <a:r>
              <a:rPr lang="es-MX" sz="3200" i="1" dirty="0"/>
              <a:t>V = {0, 1, 0, … , i}</a:t>
            </a:r>
            <a:endParaRPr lang="en-US" sz="3200" i="1" dirty="0"/>
          </a:p>
        </p:txBody>
      </p:sp>
      <p:grpSp>
        <p:nvGrpSpPr>
          <p:cNvPr id="26" name="Group 25">
            <a:extLst>
              <a:ext uri="{FF2B5EF4-FFF2-40B4-BE49-F238E27FC236}">
                <a16:creationId xmlns:a16="http://schemas.microsoft.com/office/drawing/2014/main" id="{E86A9D5C-B91A-4755-B664-3C3CC03F8D7A}"/>
              </a:ext>
            </a:extLst>
          </p:cNvPr>
          <p:cNvGrpSpPr/>
          <p:nvPr/>
        </p:nvGrpSpPr>
        <p:grpSpPr>
          <a:xfrm>
            <a:off x="5219570" y="3035774"/>
            <a:ext cx="583560" cy="687576"/>
            <a:chOff x="4659000" y="2200119"/>
            <a:chExt cx="583560" cy="687576"/>
          </a:xfrm>
        </p:grpSpPr>
        <p:sp>
          <p:nvSpPr>
            <p:cNvPr id="24" name="Rectangle 23">
              <a:extLst>
                <a:ext uri="{FF2B5EF4-FFF2-40B4-BE49-F238E27FC236}">
                  <a16:creationId xmlns:a16="http://schemas.microsoft.com/office/drawing/2014/main" id="{FF030BD9-F74C-4286-B67C-86A5709296AA}"/>
                </a:ext>
              </a:extLst>
            </p:cNvPr>
            <p:cNvSpPr/>
            <p:nvPr/>
          </p:nvSpPr>
          <p:spPr>
            <a:xfrm>
              <a:off x="4659000" y="2200119"/>
              <a:ext cx="583560" cy="687576"/>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87C29297-14E9-4DE9-8A7B-3F9C8FFECCB8}"/>
                </a:ext>
              </a:extLst>
            </p:cNvPr>
            <p:cNvGrpSpPr/>
            <p:nvPr/>
          </p:nvGrpSpPr>
          <p:grpSpPr>
            <a:xfrm>
              <a:off x="4701460" y="2200119"/>
              <a:ext cx="473833" cy="687576"/>
              <a:chOff x="4701460" y="2200119"/>
              <a:chExt cx="473833" cy="687576"/>
            </a:xfrm>
          </p:grpSpPr>
          <p:sp>
            <p:nvSpPr>
              <p:cNvPr id="35" name="Oval 34">
                <a:extLst>
                  <a:ext uri="{FF2B5EF4-FFF2-40B4-BE49-F238E27FC236}">
                    <a16:creationId xmlns:a16="http://schemas.microsoft.com/office/drawing/2014/main" id="{AFEB02E9-30D5-4BCF-AEA2-379C9CF7B3DE}"/>
                  </a:ext>
                </a:extLst>
              </p:cNvPr>
              <p:cNvSpPr/>
              <p:nvPr/>
            </p:nvSpPr>
            <p:spPr>
              <a:xfrm>
                <a:off x="4701460" y="2292239"/>
                <a:ext cx="190310" cy="19031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C18CB6DE-DB31-46E3-B335-87BEF8D10AAE}"/>
                  </a:ext>
                </a:extLst>
              </p:cNvPr>
              <p:cNvSpPr/>
              <p:nvPr/>
            </p:nvSpPr>
            <p:spPr>
              <a:xfrm>
                <a:off x="4706275" y="2607874"/>
                <a:ext cx="190310" cy="19031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AD870E14-E7C8-45CB-B6C2-2F26901093FE}"/>
                  </a:ext>
                </a:extLst>
              </p:cNvPr>
              <p:cNvSpPr txBox="1"/>
              <p:nvPr/>
            </p:nvSpPr>
            <p:spPr>
              <a:xfrm>
                <a:off x="4873607" y="2200119"/>
                <a:ext cx="301686" cy="369332"/>
              </a:xfrm>
              <a:prstGeom prst="rect">
                <a:avLst/>
              </a:prstGeom>
              <a:noFill/>
            </p:spPr>
            <p:txBody>
              <a:bodyPr wrap="none" rtlCol="0">
                <a:spAutoFit/>
              </a:bodyPr>
              <a:lstStyle/>
              <a:p>
                <a:r>
                  <a:rPr lang="es-MX" dirty="0"/>
                  <a:t>1</a:t>
                </a:r>
                <a:endParaRPr lang="en-US" dirty="0"/>
              </a:p>
            </p:txBody>
          </p:sp>
          <p:sp>
            <p:nvSpPr>
              <p:cNvPr id="38" name="TextBox 37">
                <a:extLst>
                  <a:ext uri="{FF2B5EF4-FFF2-40B4-BE49-F238E27FC236}">
                    <a16:creationId xmlns:a16="http://schemas.microsoft.com/office/drawing/2014/main" id="{B56C6013-170C-480D-AEE0-C5EA7D760DB5}"/>
                  </a:ext>
                </a:extLst>
              </p:cNvPr>
              <p:cNvSpPr txBox="1"/>
              <p:nvPr/>
            </p:nvSpPr>
            <p:spPr>
              <a:xfrm>
                <a:off x="4873607" y="2518363"/>
                <a:ext cx="301686" cy="369332"/>
              </a:xfrm>
              <a:prstGeom prst="rect">
                <a:avLst/>
              </a:prstGeom>
              <a:noFill/>
            </p:spPr>
            <p:txBody>
              <a:bodyPr wrap="none" rtlCol="0">
                <a:spAutoFit/>
              </a:bodyPr>
              <a:lstStyle/>
              <a:p>
                <a:r>
                  <a:rPr lang="es-MX" dirty="0"/>
                  <a:t>0</a:t>
                </a:r>
                <a:endParaRPr lang="en-US" dirty="0"/>
              </a:p>
            </p:txBody>
          </p:sp>
        </p:grpSp>
      </p:grpSp>
    </p:spTree>
    <p:extLst>
      <p:ext uri="{BB962C8B-B14F-4D97-AF65-F5344CB8AC3E}">
        <p14:creationId xmlns:p14="http://schemas.microsoft.com/office/powerpoint/2010/main" val="17423988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I.C.a</a:t>
            </a:r>
            <a:r>
              <a:rPr lang="es-MX" dirty="0"/>
              <a:t> - Data </a:t>
            </a:r>
            <a:r>
              <a:rPr lang="es-MX" dirty="0" err="1"/>
              <a:t>sources</a:t>
            </a:r>
            <a:endParaRPr lang="en-US"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21</a:t>
            </a:fld>
            <a:endParaRPr lang="en-US" dirty="0"/>
          </a:p>
        </p:txBody>
      </p:sp>
      <p:sp>
        <p:nvSpPr>
          <p:cNvPr id="5" name="TextBox 4">
            <a:extLst>
              <a:ext uri="{FF2B5EF4-FFF2-40B4-BE49-F238E27FC236}">
                <a16:creationId xmlns:a16="http://schemas.microsoft.com/office/drawing/2014/main" id="{A6E2CDF0-04AB-4AA2-B50C-77AB18FD7894}"/>
              </a:ext>
            </a:extLst>
          </p:cNvPr>
          <p:cNvSpPr txBox="1"/>
          <p:nvPr/>
        </p:nvSpPr>
        <p:spPr>
          <a:xfrm>
            <a:off x="656492" y="1741235"/>
            <a:ext cx="11535508" cy="1323439"/>
          </a:xfrm>
          <a:prstGeom prst="rect">
            <a:avLst/>
          </a:prstGeom>
          <a:noFill/>
        </p:spPr>
        <p:txBody>
          <a:bodyPr wrap="square" rtlCol="0">
            <a:spAutoFit/>
          </a:bodyPr>
          <a:lstStyle/>
          <a:p>
            <a:r>
              <a:rPr lang="es-MX" sz="4000" dirty="0"/>
              <a:t>Define </a:t>
            </a:r>
            <a:r>
              <a:rPr lang="es-MX" sz="4000" b="1" dirty="0" err="1">
                <a:solidFill>
                  <a:schemeClr val="accent1">
                    <a:lumMod val="50000"/>
                  </a:schemeClr>
                </a:solidFill>
              </a:rPr>
              <a:t>nodes</a:t>
            </a:r>
            <a:r>
              <a:rPr lang="es-MX" sz="4000" dirty="0"/>
              <a:t>:</a:t>
            </a:r>
          </a:p>
          <a:p>
            <a:pPr marL="285750" indent="-285750">
              <a:buFont typeface="Arial" panose="020B0604020202020204" pitchFamily="34" charset="0"/>
              <a:buChar char="•"/>
            </a:pPr>
            <a:r>
              <a:rPr lang="es-MX" sz="4000" dirty="0" err="1"/>
              <a:t>What</a:t>
            </a:r>
            <a:r>
              <a:rPr lang="es-MX" sz="4000" dirty="0"/>
              <a:t> </a:t>
            </a:r>
            <a:r>
              <a:rPr lang="es-MX" sz="4000" dirty="0" err="1"/>
              <a:t>is</a:t>
            </a:r>
            <a:r>
              <a:rPr lang="es-MX" sz="4000" dirty="0"/>
              <a:t> </a:t>
            </a:r>
            <a:r>
              <a:rPr lang="es-MX" sz="4000" dirty="0" err="1"/>
              <a:t>the</a:t>
            </a:r>
            <a:r>
              <a:rPr lang="es-MX" sz="4000" dirty="0"/>
              <a:t> </a:t>
            </a:r>
            <a:r>
              <a:rPr lang="es-MX" sz="4000" dirty="0" err="1"/>
              <a:t>unit</a:t>
            </a:r>
            <a:r>
              <a:rPr lang="es-MX" sz="4000" dirty="0"/>
              <a:t> of </a:t>
            </a:r>
            <a:r>
              <a:rPr lang="es-MX" sz="4000" dirty="0" err="1"/>
              <a:t>analysis</a:t>
            </a:r>
            <a:r>
              <a:rPr lang="es-MX" sz="4000" dirty="0"/>
              <a:t> (</a:t>
            </a:r>
            <a:r>
              <a:rPr lang="es-MX" sz="4000" dirty="0" err="1"/>
              <a:t>e.g</a:t>
            </a:r>
            <a:r>
              <a:rPr lang="es-MX" sz="4000" dirty="0"/>
              <a:t>. </a:t>
            </a:r>
            <a:r>
              <a:rPr lang="es-MX" sz="4000" dirty="0" err="1"/>
              <a:t>farm</a:t>
            </a:r>
            <a:r>
              <a:rPr lang="es-MX" sz="4000" dirty="0"/>
              <a:t>, animal, </a:t>
            </a:r>
            <a:r>
              <a:rPr lang="es-MX" sz="4000" dirty="0" err="1"/>
              <a:t>etc</a:t>
            </a:r>
            <a:r>
              <a:rPr lang="es-MX" sz="4000" dirty="0"/>
              <a:t>)</a:t>
            </a:r>
          </a:p>
        </p:txBody>
      </p:sp>
      <p:sp>
        <p:nvSpPr>
          <p:cNvPr id="51" name="TextBox 50">
            <a:extLst>
              <a:ext uri="{FF2B5EF4-FFF2-40B4-BE49-F238E27FC236}">
                <a16:creationId xmlns:a16="http://schemas.microsoft.com/office/drawing/2014/main" id="{BE1A9B58-B8D2-4568-B8E3-FC6A32FCD308}"/>
              </a:ext>
            </a:extLst>
          </p:cNvPr>
          <p:cNvSpPr txBox="1"/>
          <p:nvPr/>
        </p:nvSpPr>
        <p:spPr>
          <a:xfrm>
            <a:off x="657437" y="3861198"/>
            <a:ext cx="5215146" cy="1938992"/>
          </a:xfrm>
          <a:prstGeom prst="rect">
            <a:avLst/>
          </a:prstGeom>
          <a:noFill/>
        </p:spPr>
        <p:txBody>
          <a:bodyPr wrap="none" rtlCol="0">
            <a:spAutoFit/>
          </a:bodyPr>
          <a:lstStyle/>
          <a:p>
            <a:r>
              <a:rPr lang="es-MX" sz="4000" dirty="0"/>
              <a:t>Define </a:t>
            </a:r>
            <a:r>
              <a:rPr lang="es-MX" sz="4000" b="1" dirty="0" err="1">
                <a:solidFill>
                  <a:schemeClr val="accent1">
                    <a:lumMod val="50000"/>
                  </a:schemeClr>
                </a:solidFill>
              </a:rPr>
              <a:t>edges</a:t>
            </a:r>
            <a:r>
              <a:rPr lang="es-MX" sz="4000" dirty="0"/>
              <a:t>:</a:t>
            </a:r>
          </a:p>
          <a:p>
            <a:pPr marL="285750" indent="-285750">
              <a:buFont typeface="Arial" panose="020B0604020202020204" pitchFamily="34" charset="0"/>
              <a:buChar char="•"/>
            </a:pPr>
            <a:r>
              <a:rPr lang="es-MX" sz="4000" dirty="0" err="1"/>
              <a:t>Frequency</a:t>
            </a:r>
            <a:r>
              <a:rPr lang="es-MX" sz="4000" dirty="0"/>
              <a:t> of </a:t>
            </a:r>
            <a:r>
              <a:rPr lang="es-MX" sz="4000" dirty="0" err="1"/>
              <a:t>contacts</a:t>
            </a:r>
            <a:endParaRPr lang="es-MX" sz="4000" dirty="0"/>
          </a:p>
          <a:p>
            <a:pPr marL="285750" indent="-285750">
              <a:buFont typeface="Arial" panose="020B0604020202020204" pitchFamily="34" charset="0"/>
              <a:buChar char="•"/>
            </a:pPr>
            <a:r>
              <a:rPr lang="es-MX" sz="4000" dirty="0" err="1"/>
              <a:t>Duration</a:t>
            </a:r>
            <a:r>
              <a:rPr lang="es-MX" sz="4000" dirty="0"/>
              <a:t> of </a:t>
            </a:r>
            <a:r>
              <a:rPr lang="es-MX" sz="4000" dirty="0" err="1"/>
              <a:t>contacts</a:t>
            </a:r>
            <a:endParaRPr lang="es-MX" sz="4000" dirty="0"/>
          </a:p>
        </p:txBody>
      </p:sp>
    </p:spTree>
    <p:extLst>
      <p:ext uri="{BB962C8B-B14F-4D97-AF65-F5344CB8AC3E}">
        <p14:creationId xmlns:p14="http://schemas.microsoft.com/office/powerpoint/2010/main" val="8217936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I.C.a</a:t>
            </a:r>
            <a:r>
              <a:rPr lang="es-MX" dirty="0"/>
              <a:t> - Data </a:t>
            </a:r>
            <a:r>
              <a:rPr lang="es-MX" dirty="0" err="1"/>
              <a:t>structure</a:t>
            </a:r>
            <a:endParaRPr lang="es-MX"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22</a:t>
            </a:fld>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418603101"/>
              </p:ext>
            </p:extLst>
          </p:nvPr>
        </p:nvGraphicFramePr>
        <p:xfrm>
          <a:off x="475471" y="1028807"/>
          <a:ext cx="5034570" cy="2956560"/>
        </p:xfrm>
        <a:graphic>
          <a:graphicData uri="http://schemas.openxmlformats.org/drawingml/2006/table">
            <a:tbl>
              <a:tblPr firstRow="1" bandRow="1">
                <a:tableStyleId>{5C22544A-7EE6-4342-B048-85BDC9FD1C3A}</a:tableStyleId>
              </a:tblPr>
              <a:tblGrid>
                <a:gridCol w="463463">
                  <a:extLst>
                    <a:ext uri="{9D8B030D-6E8A-4147-A177-3AD203B41FA5}">
                      <a16:colId xmlns:a16="http://schemas.microsoft.com/office/drawing/2014/main" val="3384914594"/>
                    </a:ext>
                  </a:extLst>
                </a:gridCol>
                <a:gridCol w="1853852">
                  <a:extLst>
                    <a:ext uri="{9D8B030D-6E8A-4147-A177-3AD203B41FA5}">
                      <a16:colId xmlns:a16="http://schemas.microsoft.com/office/drawing/2014/main" val="454893217"/>
                    </a:ext>
                  </a:extLst>
                </a:gridCol>
                <a:gridCol w="789140">
                  <a:extLst>
                    <a:ext uri="{9D8B030D-6E8A-4147-A177-3AD203B41FA5}">
                      <a16:colId xmlns:a16="http://schemas.microsoft.com/office/drawing/2014/main" val="980959724"/>
                    </a:ext>
                  </a:extLst>
                </a:gridCol>
                <a:gridCol w="1928115">
                  <a:extLst>
                    <a:ext uri="{9D8B030D-6E8A-4147-A177-3AD203B41FA5}">
                      <a16:colId xmlns:a16="http://schemas.microsoft.com/office/drawing/2014/main" val="1088254911"/>
                    </a:ext>
                  </a:extLst>
                </a:gridCol>
              </a:tblGrid>
              <a:tr h="273217">
                <a:tc gridSpan="4">
                  <a:txBody>
                    <a:bodyPr/>
                    <a:lstStyle/>
                    <a:p>
                      <a:r>
                        <a:rPr lang="en-US" dirty="0">
                          <a:solidFill>
                            <a:schemeClr val="tx1"/>
                          </a:solidFill>
                        </a:rPr>
                        <a:t>Nodes dataset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34881428"/>
                  </a:ext>
                </a:extLst>
              </a:tr>
              <a:tr h="273217">
                <a:tc>
                  <a:txBody>
                    <a:bodyPr/>
                    <a:lstStyle/>
                    <a:p>
                      <a:r>
                        <a:rPr lang="en-US" sz="1600" b="1" dirty="0">
                          <a:solidFill>
                            <a:schemeClr val="tx1"/>
                          </a:solidFill>
                        </a:rPr>
                        <a:t>ID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1" dirty="0">
                          <a:solidFill>
                            <a:schemeClr val="tx1"/>
                          </a:solidFill>
                        </a:rPr>
                        <a:t>Farm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1" dirty="0">
                          <a:solidFill>
                            <a:schemeClr val="tx1"/>
                          </a:solidFill>
                        </a:rPr>
                        <a:t>Farm size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1" dirty="0">
                          <a:solidFill>
                            <a:schemeClr val="tx1"/>
                          </a:solidFill>
                        </a:rPr>
                        <a:t>Farm type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76781638"/>
                  </a:ext>
                </a:extLst>
              </a:tr>
              <a:tr h="303849">
                <a:tc>
                  <a:txBody>
                    <a:bodyPr/>
                    <a:lstStyle/>
                    <a:p>
                      <a:r>
                        <a:rPr lang="en-US" sz="160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chemeClr val="tx1"/>
                          </a:solidFill>
                        </a:rPr>
                        <a:t>Swine and company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800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fattening farm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681672311"/>
                  </a:ext>
                </a:extLst>
              </a:tr>
              <a:tr h="273217">
                <a:tc>
                  <a:txBody>
                    <a:bodyPr/>
                    <a:lstStyle/>
                    <a:p>
                      <a:r>
                        <a:rPr lang="en-US" sz="160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Les </a:t>
                      </a:r>
                      <a:r>
                        <a:rPr lang="en-US" sz="1600" dirty="0" err="1">
                          <a:solidFill>
                            <a:schemeClr val="tx1"/>
                          </a:solidFill>
                        </a:rPr>
                        <a:t>Cochonets</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1200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sow farm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28870419"/>
                  </a:ext>
                </a:extLst>
              </a:tr>
              <a:tr h="273217">
                <a:tc>
                  <a:txBody>
                    <a:bodyPr/>
                    <a:lstStyle/>
                    <a:p>
                      <a:r>
                        <a:rPr lang="en-US" sz="160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chemeClr val="tx1"/>
                          </a:solidFill>
                        </a:rPr>
                        <a:t>The farmhouse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small-scale farm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902012825"/>
                  </a:ext>
                </a:extLst>
              </a:tr>
              <a:tr h="273217">
                <a:tc>
                  <a:txBody>
                    <a:bodyPr/>
                    <a:lstStyle/>
                    <a:p>
                      <a:r>
                        <a:rPr lang="en-US" sz="1600" dirty="0">
                          <a:solidFill>
                            <a:schemeClr val="tx1"/>
                          </a:solidFill>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The Boar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reproductive males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52761493"/>
                  </a:ext>
                </a:extLst>
              </a:tr>
              <a:tr h="321266">
                <a:tc>
                  <a:txBody>
                    <a:bodyPr/>
                    <a:lstStyle/>
                    <a:p>
                      <a:r>
                        <a:rPr lang="en-US" sz="1600" dirty="0">
                          <a:solidFill>
                            <a:schemeClr val="tx1"/>
                          </a:solidFill>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Ham &amp; sausage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65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slaughterhouse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71818732"/>
                  </a:ext>
                </a:extLst>
              </a:tr>
              <a:tr h="273217">
                <a:tc>
                  <a:txBody>
                    <a:bodyPr/>
                    <a:lstStyle/>
                    <a:p>
                      <a:r>
                        <a:rPr lang="en-US" sz="1600" dirty="0">
                          <a:solidFill>
                            <a:schemeClr val="tx1"/>
                          </a:solidFill>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The trading post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chemeClr val="tx1"/>
                          </a:solidFill>
                        </a:rPr>
                        <a:t>market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51964086"/>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568725536"/>
              </p:ext>
            </p:extLst>
          </p:nvPr>
        </p:nvGraphicFramePr>
        <p:xfrm>
          <a:off x="4914484" y="3764915"/>
          <a:ext cx="6926593" cy="2956560"/>
        </p:xfrm>
        <a:graphic>
          <a:graphicData uri="http://schemas.openxmlformats.org/drawingml/2006/table">
            <a:tbl>
              <a:tblPr firstRow="1" bandRow="1">
                <a:tableStyleId>{5C22544A-7EE6-4342-B048-85BDC9FD1C3A}</a:tableStyleId>
              </a:tblPr>
              <a:tblGrid>
                <a:gridCol w="979995">
                  <a:extLst>
                    <a:ext uri="{9D8B030D-6E8A-4147-A177-3AD203B41FA5}">
                      <a16:colId xmlns:a16="http://schemas.microsoft.com/office/drawing/2014/main" val="3384914594"/>
                    </a:ext>
                  </a:extLst>
                </a:gridCol>
                <a:gridCol w="1556747">
                  <a:extLst>
                    <a:ext uri="{9D8B030D-6E8A-4147-A177-3AD203B41FA5}">
                      <a16:colId xmlns:a16="http://schemas.microsoft.com/office/drawing/2014/main" val="454893217"/>
                    </a:ext>
                  </a:extLst>
                </a:gridCol>
                <a:gridCol w="1065541">
                  <a:extLst>
                    <a:ext uri="{9D8B030D-6E8A-4147-A177-3AD203B41FA5}">
                      <a16:colId xmlns:a16="http://schemas.microsoft.com/office/drawing/2014/main" val="980959724"/>
                    </a:ext>
                  </a:extLst>
                </a:gridCol>
                <a:gridCol w="1144781">
                  <a:extLst>
                    <a:ext uri="{9D8B030D-6E8A-4147-A177-3AD203B41FA5}">
                      <a16:colId xmlns:a16="http://schemas.microsoft.com/office/drawing/2014/main" val="2689951694"/>
                    </a:ext>
                  </a:extLst>
                </a:gridCol>
                <a:gridCol w="2179529">
                  <a:extLst>
                    <a:ext uri="{9D8B030D-6E8A-4147-A177-3AD203B41FA5}">
                      <a16:colId xmlns:a16="http://schemas.microsoft.com/office/drawing/2014/main" val="1088254911"/>
                    </a:ext>
                  </a:extLst>
                </a:gridCol>
              </a:tblGrid>
              <a:tr h="348343">
                <a:tc gridSpan="5">
                  <a:txBody>
                    <a:bodyPr/>
                    <a:lstStyle/>
                    <a:p>
                      <a:r>
                        <a:rPr lang="en-US" dirty="0">
                          <a:solidFill>
                            <a:schemeClr val="tx1"/>
                          </a:solidFill>
                        </a:rPr>
                        <a:t>Edges dataset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hMerge="1">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hMerge="1">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34881428"/>
                  </a:ext>
                </a:extLst>
              </a:tr>
              <a:tr h="331139">
                <a:tc>
                  <a:txBody>
                    <a:bodyPr/>
                    <a:lstStyle/>
                    <a:p>
                      <a:r>
                        <a:rPr lang="en-US" sz="1600" b="1" dirty="0" err="1">
                          <a:solidFill>
                            <a:schemeClr val="tx1"/>
                          </a:solidFill>
                        </a:rPr>
                        <a:t>ID_origin</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1" dirty="0" err="1">
                          <a:solidFill>
                            <a:schemeClr val="tx1"/>
                          </a:solidFill>
                        </a:rPr>
                        <a:t>ID_destination</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1" dirty="0">
                          <a:solidFill>
                            <a:schemeClr val="tx1"/>
                          </a:solidFill>
                        </a:rPr>
                        <a:t>Shipment size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1" dirty="0">
                          <a:solidFill>
                            <a:schemeClr val="tx1"/>
                          </a:solidFill>
                        </a:rPr>
                        <a:t>Date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1" dirty="0">
                          <a:solidFill>
                            <a:schemeClr val="tx1"/>
                          </a:solidFill>
                        </a:rPr>
                        <a:t>Reason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76781638"/>
                  </a:ext>
                </a:extLst>
              </a:tr>
              <a:tr h="33113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02-25-2018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Sale of adult sows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681672311"/>
                  </a:ext>
                </a:extLst>
              </a:tr>
              <a:tr h="33113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chemeClr val="tx1"/>
                          </a:solidFill>
                        </a:rPr>
                        <a:t>03-12-2018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Piglets for fattening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28870419"/>
                  </a:ext>
                </a:extLst>
              </a:tr>
              <a:tr h="33113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chemeClr val="tx1"/>
                          </a:solidFill>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10-15-2017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Insemination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902012825"/>
                  </a:ext>
                </a:extLst>
              </a:tr>
              <a:tr h="33113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06-30-2018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Slaughter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52761493"/>
                  </a:ext>
                </a:extLst>
              </a:tr>
              <a:tr h="33113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chemeClr val="tx1"/>
                          </a:solidFill>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07-10-2018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Sale of adult</a:t>
                      </a:r>
                      <a:r>
                        <a:rPr lang="en-US" sz="1600" baseline="0" dirty="0">
                          <a:solidFill>
                            <a:schemeClr val="tx1"/>
                          </a:solidFill>
                        </a:rPr>
                        <a:t> sows</a:t>
                      </a:r>
                      <a:endParaRPr lang="en-US"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71818732"/>
                  </a:ext>
                </a:extLst>
              </a:tr>
              <a:tr h="33113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02-15-2018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1"/>
                          </a:solidFill>
                        </a:rPr>
                        <a:t>Piglets for fattening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51964086"/>
                  </a:ext>
                </a:extLst>
              </a:tr>
            </a:tbl>
          </a:graphicData>
        </a:graphic>
      </p:graphicFrame>
    </p:spTree>
    <p:extLst>
      <p:ext uri="{BB962C8B-B14F-4D97-AF65-F5344CB8AC3E}">
        <p14:creationId xmlns:p14="http://schemas.microsoft.com/office/powerpoint/2010/main" val="39735385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latin typeface="Arial Nova" panose="020B0504020202020204" pitchFamily="34" charset="0"/>
              </a:rPr>
              <a:t>Measurement</a:t>
            </a:r>
            <a:r>
              <a:rPr lang="es-MX" dirty="0">
                <a:latin typeface="Arial Nova" panose="020B0504020202020204" pitchFamily="34" charset="0"/>
              </a:rPr>
              <a:t> of </a:t>
            </a:r>
            <a:r>
              <a:rPr lang="es-MX" dirty="0" err="1">
                <a:latin typeface="Arial Nova" panose="020B0504020202020204" pitchFamily="34" charset="0"/>
              </a:rPr>
              <a:t>contacts</a:t>
            </a:r>
            <a:endParaRPr lang="en-US" dirty="0">
              <a:latin typeface="Arial Nova" panose="020B0504020202020204" pitchFamily="34" charset="0"/>
            </a:endParaRPr>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23</a:t>
            </a:fld>
            <a:endParaRPr lang="en-US" dirty="0"/>
          </a:p>
        </p:txBody>
      </p:sp>
      <p:sp>
        <p:nvSpPr>
          <p:cNvPr id="2" name="TextBox 1">
            <a:extLst>
              <a:ext uri="{FF2B5EF4-FFF2-40B4-BE49-F238E27FC236}">
                <a16:creationId xmlns:a16="http://schemas.microsoft.com/office/drawing/2014/main" id="{44B7A899-3199-4C57-BDAB-25A781D9FA2A}"/>
              </a:ext>
            </a:extLst>
          </p:cNvPr>
          <p:cNvSpPr txBox="1"/>
          <p:nvPr/>
        </p:nvSpPr>
        <p:spPr>
          <a:xfrm>
            <a:off x="807720" y="1624875"/>
            <a:ext cx="10744200" cy="2185214"/>
          </a:xfrm>
          <a:prstGeom prst="rect">
            <a:avLst/>
          </a:prstGeom>
          <a:noFill/>
        </p:spPr>
        <p:txBody>
          <a:bodyPr wrap="square" rtlCol="0">
            <a:spAutoFit/>
          </a:bodyPr>
          <a:lstStyle/>
          <a:p>
            <a:pPr marL="285750" indent="-285750">
              <a:buFont typeface="Arial" panose="020B0604020202020204" pitchFamily="34" charset="0"/>
              <a:buChar char="•"/>
            </a:pPr>
            <a:r>
              <a:rPr lang="en-US" sz="4000" b="1" dirty="0">
                <a:solidFill>
                  <a:schemeClr val="accent1">
                    <a:lumMod val="50000"/>
                  </a:schemeClr>
                </a:solidFill>
              </a:rPr>
              <a:t>Retrospective</a:t>
            </a:r>
          </a:p>
          <a:p>
            <a:pPr marL="742950" lvl="1" indent="-285750">
              <a:buFont typeface="Arial" panose="020B0604020202020204" pitchFamily="34" charset="0"/>
              <a:buChar char="•"/>
            </a:pPr>
            <a:r>
              <a:rPr lang="en-US" sz="3200" dirty="0"/>
              <a:t>National movement records</a:t>
            </a:r>
          </a:p>
          <a:p>
            <a:pPr marL="742950" lvl="1" indent="-285750">
              <a:buFont typeface="Arial" panose="020B0604020202020204" pitchFamily="34" charset="0"/>
              <a:buChar char="•"/>
            </a:pPr>
            <a:r>
              <a:rPr lang="en-US" sz="3200" dirty="0"/>
              <a:t>Farm registry and population census</a:t>
            </a:r>
          </a:p>
          <a:p>
            <a:pPr marL="742950" lvl="1" indent="-285750">
              <a:buFont typeface="Arial" panose="020B0604020202020204" pitchFamily="34" charset="0"/>
              <a:buChar char="•"/>
            </a:pPr>
            <a:r>
              <a:rPr lang="en-US" sz="3200" dirty="0"/>
              <a:t>Surveys</a:t>
            </a:r>
          </a:p>
        </p:txBody>
      </p:sp>
      <p:sp>
        <p:nvSpPr>
          <p:cNvPr id="188" name="TextBox 187">
            <a:extLst>
              <a:ext uri="{FF2B5EF4-FFF2-40B4-BE49-F238E27FC236}">
                <a16:creationId xmlns:a16="http://schemas.microsoft.com/office/drawing/2014/main" id="{704A3FE9-9ACC-400B-8BC5-E1B996966D0D}"/>
              </a:ext>
            </a:extLst>
          </p:cNvPr>
          <p:cNvSpPr txBox="1"/>
          <p:nvPr/>
        </p:nvSpPr>
        <p:spPr>
          <a:xfrm>
            <a:off x="807720" y="3985805"/>
            <a:ext cx="10744200" cy="2185214"/>
          </a:xfrm>
          <a:prstGeom prst="rect">
            <a:avLst/>
          </a:prstGeom>
          <a:noFill/>
        </p:spPr>
        <p:txBody>
          <a:bodyPr wrap="square" rtlCol="0">
            <a:spAutoFit/>
          </a:bodyPr>
          <a:lstStyle/>
          <a:p>
            <a:pPr marL="285750" indent="-285750">
              <a:buFont typeface="Arial" panose="020B0604020202020204" pitchFamily="34" charset="0"/>
              <a:buChar char="•"/>
            </a:pPr>
            <a:r>
              <a:rPr lang="en-US" sz="4000" b="1" dirty="0">
                <a:solidFill>
                  <a:schemeClr val="accent1">
                    <a:lumMod val="50000"/>
                  </a:schemeClr>
                </a:solidFill>
              </a:rPr>
              <a:t>Prospective</a:t>
            </a:r>
          </a:p>
          <a:p>
            <a:pPr marL="742950" lvl="1" indent="-285750">
              <a:buFont typeface="Arial" panose="020B0604020202020204" pitchFamily="34" charset="0"/>
              <a:buChar char="•"/>
            </a:pPr>
            <a:r>
              <a:rPr lang="en-US" sz="3200" dirty="0"/>
              <a:t>Visual observation</a:t>
            </a:r>
          </a:p>
          <a:p>
            <a:pPr marL="742950" lvl="1" indent="-285750">
              <a:buFont typeface="Arial" panose="020B0604020202020204" pitchFamily="34" charset="0"/>
              <a:buChar char="•"/>
            </a:pPr>
            <a:r>
              <a:rPr lang="en-US" sz="3200" dirty="0"/>
              <a:t>Tracking with GPS or PIT (Passive Integrated Transporter) systems</a:t>
            </a:r>
          </a:p>
        </p:txBody>
      </p:sp>
    </p:spTree>
    <p:extLst>
      <p:ext uri="{BB962C8B-B14F-4D97-AF65-F5344CB8AC3E}">
        <p14:creationId xmlns:p14="http://schemas.microsoft.com/office/powerpoint/2010/main" val="26180053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I.C.a</a:t>
            </a:r>
            <a:r>
              <a:rPr lang="es-MX" dirty="0"/>
              <a:t> - Data </a:t>
            </a:r>
            <a:r>
              <a:rPr lang="es-MX" dirty="0" err="1"/>
              <a:t>sources</a:t>
            </a:r>
            <a:endParaRPr lang="en-US"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24</a:t>
            </a:fld>
            <a:endParaRPr lang="en-US" dirty="0"/>
          </a:p>
        </p:txBody>
      </p:sp>
      <p:sp>
        <p:nvSpPr>
          <p:cNvPr id="2" name="TextBox 1">
            <a:extLst>
              <a:ext uri="{FF2B5EF4-FFF2-40B4-BE49-F238E27FC236}">
                <a16:creationId xmlns:a16="http://schemas.microsoft.com/office/drawing/2014/main" id="{9CE57AD5-1A48-459E-B690-8CF6078D02BE}"/>
              </a:ext>
            </a:extLst>
          </p:cNvPr>
          <p:cNvSpPr txBox="1"/>
          <p:nvPr/>
        </p:nvSpPr>
        <p:spPr>
          <a:xfrm>
            <a:off x="1219200" y="1158240"/>
            <a:ext cx="3506088" cy="523220"/>
          </a:xfrm>
          <a:prstGeom prst="rect">
            <a:avLst/>
          </a:prstGeom>
          <a:noFill/>
        </p:spPr>
        <p:txBody>
          <a:bodyPr wrap="none" rtlCol="0">
            <a:spAutoFit/>
          </a:bodyPr>
          <a:lstStyle/>
          <a:p>
            <a:r>
              <a:rPr lang="es-MX" sz="2800" dirty="0" err="1">
                <a:latin typeface="Arial Nova" panose="020B0504020202020204" pitchFamily="34" charset="0"/>
              </a:rPr>
              <a:t>Passive</a:t>
            </a:r>
            <a:r>
              <a:rPr lang="es-MX" sz="2800" dirty="0">
                <a:latin typeface="Arial Nova" panose="020B0504020202020204" pitchFamily="34" charset="0"/>
              </a:rPr>
              <a:t> </a:t>
            </a:r>
            <a:r>
              <a:rPr lang="es-MX" sz="2800" dirty="0" err="1">
                <a:latin typeface="Arial Nova" panose="020B0504020202020204" pitchFamily="34" charset="0"/>
              </a:rPr>
              <a:t>Surveillance</a:t>
            </a:r>
            <a:endParaRPr lang="es-MX" sz="2800" dirty="0">
              <a:latin typeface="Arial Nova" panose="020B0504020202020204" pitchFamily="34" charset="0"/>
            </a:endParaRPr>
          </a:p>
        </p:txBody>
      </p:sp>
      <p:sp>
        <p:nvSpPr>
          <p:cNvPr id="4" name="TextBox 3">
            <a:extLst>
              <a:ext uri="{FF2B5EF4-FFF2-40B4-BE49-F238E27FC236}">
                <a16:creationId xmlns:a16="http://schemas.microsoft.com/office/drawing/2014/main" id="{862098C1-3D86-42BD-BE56-10B0106DFC09}"/>
              </a:ext>
            </a:extLst>
          </p:cNvPr>
          <p:cNvSpPr txBox="1"/>
          <p:nvPr/>
        </p:nvSpPr>
        <p:spPr>
          <a:xfrm>
            <a:off x="1383979" y="1667274"/>
            <a:ext cx="3496726" cy="1200329"/>
          </a:xfrm>
          <a:prstGeom prst="rect">
            <a:avLst/>
          </a:prstGeom>
          <a:noFill/>
        </p:spPr>
        <p:txBody>
          <a:bodyPr wrap="none" rtlCol="0">
            <a:spAutoFit/>
          </a:bodyPr>
          <a:lstStyle/>
          <a:p>
            <a:pPr marL="285750" indent="-285750">
              <a:buFont typeface="Arial" panose="020B0604020202020204" pitchFamily="34" charset="0"/>
              <a:buChar char="•"/>
            </a:pPr>
            <a:r>
              <a:rPr lang="en-US" dirty="0"/>
              <a:t>Mandatory movement registries</a:t>
            </a:r>
          </a:p>
          <a:p>
            <a:pPr marL="285750" indent="-285750">
              <a:buFont typeface="Arial" panose="020B0604020202020204" pitchFamily="34" charset="0"/>
              <a:buChar char="•"/>
            </a:pPr>
            <a:r>
              <a:rPr lang="en-US" dirty="0"/>
              <a:t>Population census</a:t>
            </a:r>
          </a:p>
          <a:p>
            <a:pPr marL="285750" indent="-285750">
              <a:buFont typeface="Arial" panose="020B0604020202020204" pitchFamily="34" charset="0"/>
              <a:buChar char="•"/>
            </a:pPr>
            <a:r>
              <a:rPr lang="es-MX" dirty="0"/>
              <a:t>GPS data (</a:t>
            </a:r>
            <a:r>
              <a:rPr lang="es-MX" dirty="0" err="1"/>
              <a:t>entire</a:t>
            </a:r>
            <a:r>
              <a:rPr lang="es-MX" dirty="0"/>
              <a:t> </a:t>
            </a:r>
            <a:r>
              <a:rPr lang="es-MX" dirty="0" err="1"/>
              <a:t>population</a:t>
            </a:r>
            <a:r>
              <a:rPr lang="es-MX" dirty="0"/>
              <a:t>)</a:t>
            </a:r>
          </a:p>
          <a:p>
            <a:pPr marL="742950" lvl="1" indent="-285750">
              <a:buFont typeface="Wingdings" panose="05000000000000000000" pitchFamily="2" charset="2"/>
              <a:buChar char="Ø"/>
            </a:pPr>
            <a:r>
              <a:rPr lang="es-MX" dirty="0"/>
              <a:t>Complete </a:t>
            </a:r>
            <a:r>
              <a:rPr lang="es-MX" dirty="0" err="1"/>
              <a:t>network</a:t>
            </a:r>
            <a:endParaRPr lang="es-MX" dirty="0"/>
          </a:p>
        </p:txBody>
      </p:sp>
      <p:grpSp>
        <p:nvGrpSpPr>
          <p:cNvPr id="6" name="Group 5">
            <a:extLst>
              <a:ext uri="{FF2B5EF4-FFF2-40B4-BE49-F238E27FC236}">
                <a16:creationId xmlns:a16="http://schemas.microsoft.com/office/drawing/2014/main" id="{6EFA8AB3-373C-4C4D-9301-90777E9C80B7}"/>
              </a:ext>
            </a:extLst>
          </p:cNvPr>
          <p:cNvGrpSpPr/>
          <p:nvPr/>
        </p:nvGrpSpPr>
        <p:grpSpPr>
          <a:xfrm>
            <a:off x="3996086" y="2676749"/>
            <a:ext cx="3799924" cy="3313841"/>
            <a:chOff x="804386" y="2722575"/>
            <a:chExt cx="3799924" cy="3313841"/>
          </a:xfrm>
        </p:grpSpPr>
        <p:grpSp>
          <p:nvGrpSpPr>
            <p:cNvPr id="7" name="Group 6">
              <a:extLst>
                <a:ext uri="{FF2B5EF4-FFF2-40B4-BE49-F238E27FC236}">
                  <a16:creationId xmlns:a16="http://schemas.microsoft.com/office/drawing/2014/main" id="{B789E16B-E44C-42EE-B9B8-338720FBD6ED}"/>
                </a:ext>
              </a:extLst>
            </p:cNvPr>
            <p:cNvGrpSpPr/>
            <p:nvPr/>
          </p:nvGrpSpPr>
          <p:grpSpPr>
            <a:xfrm>
              <a:off x="970920" y="2722575"/>
              <a:ext cx="3623224" cy="3313841"/>
              <a:chOff x="1015236" y="2452720"/>
              <a:chExt cx="2586216" cy="2224471"/>
            </a:xfrm>
          </p:grpSpPr>
          <p:sp>
            <p:nvSpPr>
              <p:cNvPr id="24" name="Oval 23">
                <a:extLst>
                  <a:ext uri="{FF2B5EF4-FFF2-40B4-BE49-F238E27FC236}">
                    <a16:creationId xmlns:a16="http://schemas.microsoft.com/office/drawing/2014/main" id="{A0DF6E9A-B653-483C-90A6-0C87145791B8}"/>
                  </a:ext>
                </a:extLst>
              </p:cNvPr>
              <p:cNvSpPr/>
              <p:nvPr/>
            </p:nvSpPr>
            <p:spPr>
              <a:xfrm>
                <a:off x="2145058" y="2452720"/>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DAB10A43-6EED-4E0D-A660-32850FCAC5A9}"/>
                  </a:ext>
                </a:extLst>
              </p:cNvPr>
              <p:cNvSpPr/>
              <p:nvPr/>
            </p:nvSpPr>
            <p:spPr>
              <a:xfrm>
                <a:off x="1204304" y="3228074"/>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B8C02830-8AE1-40FB-8642-8D16E05B7962}"/>
                  </a:ext>
                </a:extLst>
              </p:cNvPr>
              <p:cNvSpPr/>
              <p:nvPr/>
            </p:nvSpPr>
            <p:spPr>
              <a:xfrm>
                <a:off x="1810465" y="3641329"/>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003DAFE2-2CDA-4B76-883F-F4C6DE721678}"/>
                  </a:ext>
                </a:extLst>
              </p:cNvPr>
              <p:cNvSpPr/>
              <p:nvPr/>
            </p:nvSpPr>
            <p:spPr>
              <a:xfrm>
                <a:off x="1204303" y="3979587"/>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F78308A1-1FC9-4E51-A8C8-A10A466C45C2}"/>
                  </a:ext>
                </a:extLst>
              </p:cNvPr>
              <p:cNvSpPr/>
              <p:nvPr/>
            </p:nvSpPr>
            <p:spPr>
              <a:xfrm>
                <a:off x="1686712" y="2969903"/>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E54961F8-EB4B-48FA-9331-D4554E6D20A5}"/>
                  </a:ext>
                </a:extLst>
              </p:cNvPr>
              <p:cNvSpPr/>
              <p:nvPr/>
            </p:nvSpPr>
            <p:spPr>
              <a:xfrm>
                <a:off x="2618300" y="3951858"/>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5967087E-9ACE-40B6-BE90-54887C815255}"/>
                  </a:ext>
                </a:extLst>
              </p:cNvPr>
              <p:cNvSpPr/>
              <p:nvPr/>
            </p:nvSpPr>
            <p:spPr>
              <a:xfrm>
                <a:off x="1815049" y="4478040"/>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4FB0350E-93AA-4C33-8D51-6CE6DD58EE37}"/>
                  </a:ext>
                </a:extLst>
              </p:cNvPr>
              <p:cNvSpPr/>
              <p:nvPr/>
            </p:nvSpPr>
            <p:spPr>
              <a:xfrm>
                <a:off x="2359335" y="3246006"/>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2230E771-17F3-4106-AED4-27ADA157129E}"/>
                  </a:ext>
                </a:extLst>
              </p:cNvPr>
              <p:cNvSpPr/>
              <p:nvPr/>
            </p:nvSpPr>
            <p:spPr>
              <a:xfrm>
                <a:off x="2951747" y="4466809"/>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17BA2D05-5BAB-4960-A866-9221F2475135}"/>
                  </a:ext>
                </a:extLst>
              </p:cNvPr>
              <p:cNvSpPr/>
              <p:nvPr/>
            </p:nvSpPr>
            <p:spPr>
              <a:xfrm>
                <a:off x="2934559" y="3480340"/>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a:extLst>
                  <a:ext uri="{FF2B5EF4-FFF2-40B4-BE49-F238E27FC236}">
                    <a16:creationId xmlns:a16="http://schemas.microsoft.com/office/drawing/2014/main" id="{2AAF24FD-FD7B-409F-893A-A139747D59BD}"/>
                  </a:ext>
                </a:extLst>
              </p:cNvPr>
              <p:cNvSpPr/>
              <p:nvPr/>
            </p:nvSpPr>
            <p:spPr>
              <a:xfrm>
                <a:off x="1015236" y="4553437"/>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187C3D27-0040-4A2F-B323-C63F32789F21}"/>
                  </a:ext>
                </a:extLst>
              </p:cNvPr>
              <p:cNvSpPr/>
              <p:nvPr/>
            </p:nvSpPr>
            <p:spPr>
              <a:xfrm>
                <a:off x="3477699" y="3093606"/>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F4452C28-4050-4371-A6B7-BF34034BF6EA}"/>
                  </a:ext>
                </a:extLst>
              </p:cNvPr>
              <p:cNvSpPr/>
              <p:nvPr/>
            </p:nvSpPr>
            <p:spPr>
              <a:xfrm>
                <a:off x="2951747" y="2865982"/>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Connector 36">
                <a:extLst>
                  <a:ext uri="{FF2B5EF4-FFF2-40B4-BE49-F238E27FC236}">
                    <a16:creationId xmlns:a16="http://schemas.microsoft.com/office/drawing/2014/main" id="{3617EEEB-61CF-4E5C-A964-CC23A9953E73}"/>
                  </a:ext>
                </a:extLst>
              </p:cNvPr>
              <p:cNvCxnSpPr>
                <a:stCxn id="28" idx="0"/>
                <a:endCxn id="24" idx="2"/>
              </p:cNvCxnSpPr>
              <p:nvPr/>
            </p:nvCxnSpPr>
            <p:spPr>
              <a:xfrm flipV="1">
                <a:off x="1748589" y="2514597"/>
                <a:ext cx="396469" cy="455306"/>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AA0677F-A2B8-4CD2-A98B-51B92B76EFB8}"/>
                  </a:ext>
                </a:extLst>
              </p:cNvPr>
              <p:cNvCxnSpPr>
                <a:stCxn id="26" idx="2"/>
                <a:endCxn id="25" idx="5"/>
              </p:cNvCxnSpPr>
              <p:nvPr/>
            </p:nvCxnSpPr>
            <p:spPr>
              <a:xfrm flipH="1" flipV="1">
                <a:off x="1309934" y="3333705"/>
                <a:ext cx="500531" cy="369501"/>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BE326FDF-3DF3-4FCF-A722-5742CD39115E}"/>
                  </a:ext>
                </a:extLst>
              </p:cNvPr>
              <p:cNvCxnSpPr>
                <a:stCxn id="26" idx="7"/>
                <a:endCxn id="31" idx="2"/>
              </p:cNvCxnSpPr>
              <p:nvPr/>
            </p:nvCxnSpPr>
            <p:spPr>
              <a:xfrm flipV="1">
                <a:off x="1916095" y="3307883"/>
                <a:ext cx="443240" cy="351569"/>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43DB7914-5A5D-42A3-B857-D666CBC94DDF}"/>
                  </a:ext>
                </a:extLst>
              </p:cNvPr>
              <p:cNvCxnSpPr>
                <a:stCxn id="31" idx="6"/>
                <a:endCxn id="36" idx="3"/>
              </p:cNvCxnSpPr>
              <p:nvPr/>
            </p:nvCxnSpPr>
            <p:spPr>
              <a:xfrm flipV="1">
                <a:off x="2483088" y="2971613"/>
                <a:ext cx="486782" cy="33627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79D01EA-D6B6-4B99-A706-556EAD05B8B9}"/>
                  </a:ext>
                </a:extLst>
              </p:cNvPr>
              <p:cNvCxnSpPr>
                <a:stCxn id="34" idx="0"/>
                <a:endCxn id="26" idx="3"/>
              </p:cNvCxnSpPr>
              <p:nvPr/>
            </p:nvCxnSpPr>
            <p:spPr>
              <a:xfrm flipV="1">
                <a:off x="1077113" y="3746960"/>
                <a:ext cx="751475" cy="806477"/>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BED39019-08F4-4A36-8E19-2F4F409DAF25}"/>
                  </a:ext>
                </a:extLst>
              </p:cNvPr>
              <p:cNvCxnSpPr>
                <a:stCxn id="34" idx="0"/>
                <a:endCxn id="27" idx="4"/>
              </p:cNvCxnSpPr>
              <p:nvPr/>
            </p:nvCxnSpPr>
            <p:spPr>
              <a:xfrm flipV="1">
                <a:off x="1077113" y="4103341"/>
                <a:ext cx="189067" cy="450096"/>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270A84F-58DD-4B13-B794-8E3FDD15A05F}"/>
                  </a:ext>
                </a:extLst>
              </p:cNvPr>
              <p:cNvCxnSpPr>
                <a:stCxn id="29" idx="0"/>
                <a:endCxn id="33" idx="3"/>
              </p:cNvCxnSpPr>
              <p:nvPr/>
            </p:nvCxnSpPr>
            <p:spPr>
              <a:xfrm flipV="1">
                <a:off x="2680177" y="3585971"/>
                <a:ext cx="272505" cy="365887"/>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B6BEF5E0-2C22-487B-AAFF-7FCB53A83B61}"/>
                  </a:ext>
                </a:extLst>
              </p:cNvPr>
              <p:cNvCxnSpPr>
                <a:stCxn id="30" idx="7"/>
                <a:endCxn id="29" idx="3"/>
              </p:cNvCxnSpPr>
              <p:nvPr/>
            </p:nvCxnSpPr>
            <p:spPr>
              <a:xfrm flipV="1">
                <a:off x="1920679" y="4057489"/>
                <a:ext cx="715744" cy="438674"/>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22F08389-6114-4A08-82C4-0901152B0B25}"/>
                  </a:ext>
                </a:extLst>
              </p:cNvPr>
              <p:cNvCxnSpPr>
                <a:stCxn id="34" idx="6"/>
                <a:endCxn id="29" idx="2"/>
              </p:cNvCxnSpPr>
              <p:nvPr/>
            </p:nvCxnSpPr>
            <p:spPr>
              <a:xfrm flipV="1">
                <a:off x="1138989" y="4013735"/>
                <a:ext cx="1479311" cy="601579"/>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AB85A92F-56E9-409A-8BD4-9AF2AB87581B}"/>
                  </a:ext>
                </a:extLst>
              </p:cNvPr>
              <p:cNvCxnSpPr>
                <a:stCxn id="30" idx="5"/>
                <a:endCxn id="32" idx="2"/>
              </p:cNvCxnSpPr>
              <p:nvPr/>
            </p:nvCxnSpPr>
            <p:spPr>
              <a:xfrm flipV="1">
                <a:off x="1920679" y="4528686"/>
                <a:ext cx="1031068" cy="5498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8B5F1CAE-6A8C-4C35-9C51-AE939049D879}"/>
                  </a:ext>
                </a:extLst>
              </p:cNvPr>
              <p:cNvCxnSpPr>
                <a:stCxn id="32" idx="7"/>
                <a:endCxn id="35" idx="2"/>
              </p:cNvCxnSpPr>
              <p:nvPr/>
            </p:nvCxnSpPr>
            <p:spPr>
              <a:xfrm flipV="1">
                <a:off x="3057377" y="3155483"/>
                <a:ext cx="420322" cy="1329449"/>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4AA46B52-554A-4C29-AA01-9A548765DF90}"/>
                  </a:ext>
                </a:extLst>
              </p:cNvPr>
              <p:cNvCxnSpPr>
                <a:stCxn id="25" idx="6"/>
                <a:endCxn id="28" idx="3"/>
              </p:cNvCxnSpPr>
              <p:nvPr/>
            </p:nvCxnSpPr>
            <p:spPr>
              <a:xfrm flipV="1">
                <a:off x="1328057" y="3075534"/>
                <a:ext cx="376778" cy="214417"/>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BC8D5956-BFFD-4A79-A492-B62BA3391CAD}"/>
                  </a:ext>
                </a:extLst>
              </p:cNvPr>
              <p:cNvCxnSpPr>
                <a:stCxn id="31" idx="1"/>
                <a:endCxn id="28" idx="5"/>
              </p:cNvCxnSpPr>
              <p:nvPr/>
            </p:nvCxnSpPr>
            <p:spPr>
              <a:xfrm flipH="1" flipV="1">
                <a:off x="1792342" y="3075534"/>
                <a:ext cx="585116" cy="18859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E93A99E0-A4C5-415E-A6C6-05DAF22F22AF}"/>
                  </a:ext>
                </a:extLst>
              </p:cNvPr>
              <p:cNvCxnSpPr>
                <a:stCxn id="33" idx="7"/>
                <a:endCxn id="35" idx="2"/>
              </p:cNvCxnSpPr>
              <p:nvPr/>
            </p:nvCxnSpPr>
            <p:spPr>
              <a:xfrm flipV="1">
                <a:off x="3040189" y="3155483"/>
                <a:ext cx="437510" cy="34298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sp>
          <p:nvSpPr>
            <p:cNvPr id="8" name="Oval 7">
              <a:extLst>
                <a:ext uri="{FF2B5EF4-FFF2-40B4-BE49-F238E27FC236}">
                  <a16:creationId xmlns:a16="http://schemas.microsoft.com/office/drawing/2014/main" id="{FD346B4D-C484-45B5-99E8-E53A201B877C}"/>
                </a:ext>
              </a:extLst>
            </p:cNvPr>
            <p:cNvSpPr/>
            <p:nvPr/>
          </p:nvSpPr>
          <p:spPr>
            <a:xfrm>
              <a:off x="1438069" y="3032453"/>
              <a:ext cx="173375" cy="184359"/>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2CC81A41-7AF0-478F-9CF3-23C5AD9A75D9}"/>
                </a:ext>
              </a:extLst>
            </p:cNvPr>
            <p:cNvSpPr/>
            <p:nvPr/>
          </p:nvSpPr>
          <p:spPr>
            <a:xfrm>
              <a:off x="804386" y="4342047"/>
              <a:ext cx="173375" cy="184359"/>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18A08B6D-1D24-49BD-AE6E-3D695AE0FA6E}"/>
                </a:ext>
              </a:extLst>
            </p:cNvPr>
            <p:cNvSpPr/>
            <p:nvPr/>
          </p:nvSpPr>
          <p:spPr>
            <a:xfrm>
              <a:off x="2887913" y="4493271"/>
              <a:ext cx="173375" cy="184359"/>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0ABCC87E-AE91-4EDE-B80A-10AAA29E5B9A}"/>
                </a:ext>
              </a:extLst>
            </p:cNvPr>
            <p:cNvSpPr/>
            <p:nvPr/>
          </p:nvSpPr>
          <p:spPr>
            <a:xfrm>
              <a:off x="2955980" y="3242355"/>
              <a:ext cx="173375" cy="184359"/>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CF521DA8-EE67-4FCA-A9CB-A2DE056946EE}"/>
                </a:ext>
              </a:extLst>
            </p:cNvPr>
            <p:cNvSpPr/>
            <p:nvPr/>
          </p:nvSpPr>
          <p:spPr>
            <a:xfrm>
              <a:off x="4430935" y="4914923"/>
              <a:ext cx="173375" cy="184359"/>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F2425432-473A-4A65-817A-2B614EE233EB}"/>
                </a:ext>
              </a:extLst>
            </p:cNvPr>
            <p:cNvCxnSpPr>
              <a:stCxn id="8" idx="6"/>
              <a:endCxn id="24" idx="2"/>
            </p:cNvCxnSpPr>
            <p:nvPr/>
          </p:nvCxnSpPr>
          <p:spPr>
            <a:xfrm flipV="1">
              <a:off x="1611444" y="2814755"/>
              <a:ext cx="942328" cy="309878"/>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1AB93C7-3647-42FF-8E11-AE1A7584DC5F}"/>
                </a:ext>
              </a:extLst>
            </p:cNvPr>
            <p:cNvCxnSpPr>
              <a:stCxn id="10" idx="7"/>
              <a:endCxn id="26" idx="2"/>
            </p:cNvCxnSpPr>
            <p:nvPr/>
          </p:nvCxnSpPr>
          <p:spPr>
            <a:xfrm>
              <a:off x="952371" y="4369046"/>
              <a:ext cx="1132645" cy="21640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25A61C6-E303-4461-91DA-51D86B6FCBFD}"/>
                </a:ext>
              </a:extLst>
            </p:cNvPr>
            <p:cNvCxnSpPr>
              <a:stCxn id="10" idx="4"/>
              <a:endCxn id="27" idx="1"/>
            </p:cNvCxnSpPr>
            <p:nvPr/>
          </p:nvCxnSpPr>
          <p:spPr>
            <a:xfrm>
              <a:off x="891074" y="4526406"/>
              <a:ext cx="370114" cy="497774"/>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EEDF33F2-024B-45DA-860E-A05905B252E3}"/>
                </a:ext>
              </a:extLst>
            </p:cNvPr>
            <p:cNvCxnSpPr>
              <a:stCxn id="13" idx="0"/>
              <a:endCxn id="35" idx="4"/>
            </p:cNvCxnSpPr>
            <p:nvPr/>
          </p:nvCxnSpPr>
          <p:spPr>
            <a:xfrm flipH="1" flipV="1">
              <a:off x="4507457" y="3861675"/>
              <a:ext cx="10166" cy="1053248"/>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82A2965E-34FC-4492-8DF2-D3E9144B988B}"/>
                </a:ext>
              </a:extLst>
            </p:cNvPr>
            <p:cNvCxnSpPr>
              <a:stCxn id="11" idx="0"/>
              <a:endCxn id="31" idx="4"/>
            </p:cNvCxnSpPr>
            <p:nvPr/>
          </p:nvCxnSpPr>
          <p:spPr>
            <a:xfrm flipH="1" flipV="1">
              <a:off x="2940657" y="4088709"/>
              <a:ext cx="33944" cy="404562"/>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358165C-2381-43E1-89E1-B9323CB0844F}"/>
                </a:ext>
              </a:extLst>
            </p:cNvPr>
            <p:cNvCxnSpPr>
              <a:stCxn id="12" idx="6"/>
              <a:endCxn id="36" idx="2"/>
            </p:cNvCxnSpPr>
            <p:nvPr/>
          </p:nvCxnSpPr>
          <p:spPr>
            <a:xfrm>
              <a:off x="3129355" y="3334535"/>
              <a:ext cx="554569" cy="9586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A46786D-212C-47FB-B66B-E7A03B820CC5}"/>
                </a:ext>
              </a:extLst>
            </p:cNvPr>
            <p:cNvCxnSpPr>
              <a:stCxn id="28" idx="6"/>
              <a:endCxn id="12" idx="2"/>
            </p:cNvCxnSpPr>
            <p:nvPr/>
          </p:nvCxnSpPr>
          <p:spPr>
            <a:xfrm flipV="1">
              <a:off x="2085016" y="3334535"/>
              <a:ext cx="870964" cy="250678"/>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2C6FABF-B6AB-4AC5-A57D-D6151A61D0F2}"/>
                </a:ext>
              </a:extLst>
            </p:cNvPr>
            <p:cNvCxnSpPr>
              <a:stCxn id="11" idx="5"/>
              <a:endCxn id="29" idx="1"/>
            </p:cNvCxnSpPr>
            <p:nvPr/>
          </p:nvCxnSpPr>
          <p:spPr>
            <a:xfrm>
              <a:off x="3035898" y="4650631"/>
              <a:ext cx="206265" cy="33224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A2D8124-45AD-4B4E-B1E4-29DB99E05510}"/>
                </a:ext>
              </a:extLst>
            </p:cNvPr>
            <p:cNvCxnSpPr>
              <a:stCxn id="36" idx="6"/>
              <a:endCxn id="35" idx="1"/>
            </p:cNvCxnSpPr>
            <p:nvPr/>
          </p:nvCxnSpPr>
          <p:spPr>
            <a:xfrm>
              <a:off x="3857299" y="3430400"/>
              <a:ext cx="588860" cy="27391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FFE6B70-97BE-4BD1-9D9E-DDF58FBF5855}"/>
                </a:ext>
              </a:extLst>
            </p:cNvPr>
            <p:cNvCxnSpPr>
              <a:stCxn id="26" idx="6"/>
              <a:endCxn id="11" idx="2"/>
            </p:cNvCxnSpPr>
            <p:nvPr/>
          </p:nvCxnSpPr>
          <p:spPr>
            <a:xfrm>
              <a:off x="2258391" y="4585451"/>
              <a:ext cx="629522"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796193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I.C.a</a:t>
            </a:r>
            <a:r>
              <a:rPr lang="es-MX" dirty="0"/>
              <a:t> - Data </a:t>
            </a:r>
            <a:r>
              <a:rPr lang="es-MX" dirty="0" err="1"/>
              <a:t>sources</a:t>
            </a:r>
            <a:endParaRPr lang="en-US"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25</a:t>
            </a:fld>
            <a:endParaRPr lang="en-US" dirty="0"/>
          </a:p>
        </p:txBody>
      </p:sp>
      <p:grpSp>
        <p:nvGrpSpPr>
          <p:cNvPr id="6" name="Group 5">
            <a:extLst>
              <a:ext uri="{FF2B5EF4-FFF2-40B4-BE49-F238E27FC236}">
                <a16:creationId xmlns:a16="http://schemas.microsoft.com/office/drawing/2014/main" id="{6EFA8AB3-373C-4C4D-9301-90777E9C80B7}"/>
              </a:ext>
            </a:extLst>
          </p:cNvPr>
          <p:cNvGrpSpPr/>
          <p:nvPr/>
        </p:nvGrpSpPr>
        <p:grpSpPr>
          <a:xfrm>
            <a:off x="3996086" y="2676749"/>
            <a:ext cx="3799924" cy="3313841"/>
            <a:chOff x="804386" y="2722575"/>
            <a:chExt cx="3799924" cy="3313841"/>
          </a:xfrm>
        </p:grpSpPr>
        <p:grpSp>
          <p:nvGrpSpPr>
            <p:cNvPr id="7" name="Group 6">
              <a:extLst>
                <a:ext uri="{FF2B5EF4-FFF2-40B4-BE49-F238E27FC236}">
                  <a16:creationId xmlns:a16="http://schemas.microsoft.com/office/drawing/2014/main" id="{B789E16B-E44C-42EE-B9B8-338720FBD6ED}"/>
                </a:ext>
              </a:extLst>
            </p:cNvPr>
            <p:cNvGrpSpPr/>
            <p:nvPr/>
          </p:nvGrpSpPr>
          <p:grpSpPr>
            <a:xfrm>
              <a:off x="970920" y="2722575"/>
              <a:ext cx="3623224" cy="3313841"/>
              <a:chOff x="1015236" y="2452720"/>
              <a:chExt cx="2586216" cy="2224471"/>
            </a:xfrm>
          </p:grpSpPr>
          <p:sp>
            <p:nvSpPr>
              <p:cNvPr id="24" name="Oval 23">
                <a:extLst>
                  <a:ext uri="{FF2B5EF4-FFF2-40B4-BE49-F238E27FC236}">
                    <a16:creationId xmlns:a16="http://schemas.microsoft.com/office/drawing/2014/main" id="{A0DF6E9A-B653-483C-90A6-0C87145791B8}"/>
                  </a:ext>
                </a:extLst>
              </p:cNvPr>
              <p:cNvSpPr/>
              <p:nvPr/>
            </p:nvSpPr>
            <p:spPr>
              <a:xfrm>
                <a:off x="2145058" y="2452720"/>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DAB10A43-6EED-4E0D-A660-32850FCAC5A9}"/>
                  </a:ext>
                </a:extLst>
              </p:cNvPr>
              <p:cNvSpPr/>
              <p:nvPr/>
            </p:nvSpPr>
            <p:spPr>
              <a:xfrm>
                <a:off x="1204304" y="3228074"/>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B8C02830-8AE1-40FB-8642-8D16E05B7962}"/>
                  </a:ext>
                </a:extLst>
              </p:cNvPr>
              <p:cNvSpPr/>
              <p:nvPr/>
            </p:nvSpPr>
            <p:spPr>
              <a:xfrm>
                <a:off x="1810465" y="3641329"/>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003DAFE2-2CDA-4B76-883F-F4C6DE721678}"/>
                  </a:ext>
                </a:extLst>
              </p:cNvPr>
              <p:cNvSpPr/>
              <p:nvPr/>
            </p:nvSpPr>
            <p:spPr>
              <a:xfrm>
                <a:off x="1204303" y="3979587"/>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F78308A1-1FC9-4E51-A8C8-A10A466C45C2}"/>
                  </a:ext>
                </a:extLst>
              </p:cNvPr>
              <p:cNvSpPr/>
              <p:nvPr/>
            </p:nvSpPr>
            <p:spPr>
              <a:xfrm>
                <a:off x="1686712" y="2969903"/>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E54961F8-EB4B-48FA-9331-D4554E6D20A5}"/>
                  </a:ext>
                </a:extLst>
              </p:cNvPr>
              <p:cNvSpPr/>
              <p:nvPr/>
            </p:nvSpPr>
            <p:spPr>
              <a:xfrm>
                <a:off x="2618300" y="3951858"/>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5967087E-9ACE-40B6-BE90-54887C815255}"/>
                  </a:ext>
                </a:extLst>
              </p:cNvPr>
              <p:cNvSpPr/>
              <p:nvPr/>
            </p:nvSpPr>
            <p:spPr>
              <a:xfrm>
                <a:off x="1815049" y="4478040"/>
                <a:ext cx="123753" cy="123754"/>
              </a:xfrm>
              <a:prstGeom prst="ellipse">
                <a:avLst/>
              </a:prstGeom>
              <a:solidFill>
                <a:schemeClr val="accent6">
                  <a:lumMod val="40000"/>
                  <a:lumOff val="6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Oval 30">
                <a:extLst>
                  <a:ext uri="{FF2B5EF4-FFF2-40B4-BE49-F238E27FC236}">
                    <a16:creationId xmlns:a16="http://schemas.microsoft.com/office/drawing/2014/main" id="{4FB0350E-93AA-4C33-8D51-6CE6DD58EE37}"/>
                  </a:ext>
                </a:extLst>
              </p:cNvPr>
              <p:cNvSpPr/>
              <p:nvPr/>
            </p:nvSpPr>
            <p:spPr>
              <a:xfrm>
                <a:off x="2359335" y="3246006"/>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2230E771-17F3-4106-AED4-27ADA157129E}"/>
                  </a:ext>
                </a:extLst>
              </p:cNvPr>
              <p:cNvSpPr/>
              <p:nvPr/>
            </p:nvSpPr>
            <p:spPr>
              <a:xfrm>
                <a:off x="2951747" y="4466809"/>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17BA2D05-5BAB-4960-A866-9221F2475135}"/>
                  </a:ext>
                </a:extLst>
              </p:cNvPr>
              <p:cNvSpPr/>
              <p:nvPr/>
            </p:nvSpPr>
            <p:spPr>
              <a:xfrm>
                <a:off x="2934559" y="3480340"/>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a:extLst>
                  <a:ext uri="{FF2B5EF4-FFF2-40B4-BE49-F238E27FC236}">
                    <a16:creationId xmlns:a16="http://schemas.microsoft.com/office/drawing/2014/main" id="{2AAF24FD-FD7B-409F-893A-A139747D59BD}"/>
                  </a:ext>
                </a:extLst>
              </p:cNvPr>
              <p:cNvSpPr/>
              <p:nvPr/>
            </p:nvSpPr>
            <p:spPr>
              <a:xfrm>
                <a:off x="1015236" y="4553437"/>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187C3D27-0040-4A2F-B323-C63F32789F21}"/>
                  </a:ext>
                </a:extLst>
              </p:cNvPr>
              <p:cNvSpPr/>
              <p:nvPr/>
            </p:nvSpPr>
            <p:spPr>
              <a:xfrm>
                <a:off x="3477699" y="3093606"/>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F4452C28-4050-4371-A6B7-BF34034BF6EA}"/>
                  </a:ext>
                </a:extLst>
              </p:cNvPr>
              <p:cNvSpPr/>
              <p:nvPr/>
            </p:nvSpPr>
            <p:spPr>
              <a:xfrm>
                <a:off x="2951747" y="2865982"/>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Connector 36">
                <a:extLst>
                  <a:ext uri="{FF2B5EF4-FFF2-40B4-BE49-F238E27FC236}">
                    <a16:creationId xmlns:a16="http://schemas.microsoft.com/office/drawing/2014/main" id="{3617EEEB-61CF-4E5C-A964-CC23A9953E73}"/>
                  </a:ext>
                </a:extLst>
              </p:cNvPr>
              <p:cNvCxnSpPr>
                <a:stCxn id="28" idx="0"/>
                <a:endCxn id="24" idx="2"/>
              </p:cNvCxnSpPr>
              <p:nvPr/>
            </p:nvCxnSpPr>
            <p:spPr>
              <a:xfrm flipV="1">
                <a:off x="1748589" y="2514597"/>
                <a:ext cx="396469" cy="455306"/>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AA0677F-A2B8-4CD2-A98B-51B92B76EFB8}"/>
                  </a:ext>
                </a:extLst>
              </p:cNvPr>
              <p:cNvCxnSpPr>
                <a:stCxn id="26" idx="2"/>
                <a:endCxn id="25" idx="5"/>
              </p:cNvCxnSpPr>
              <p:nvPr/>
            </p:nvCxnSpPr>
            <p:spPr>
              <a:xfrm flipH="1" flipV="1">
                <a:off x="1309934" y="3333705"/>
                <a:ext cx="500531" cy="369501"/>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BE326FDF-3DF3-4FCF-A722-5742CD39115E}"/>
                  </a:ext>
                </a:extLst>
              </p:cNvPr>
              <p:cNvCxnSpPr>
                <a:stCxn id="26" idx="7"/>
                <a:endCxn id="31" idx="2"/>
              </p:cNvCxnSpPr>
              <p:nvPr/>
            </p:nvCxnSpPr>
            <p:spPr>
              <a:xfrm flipV="1">
                <a:off x="1916095" y="3307883"/>
                <a:ext cx="443240" cy="351569"/>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43DB7914-5A5D-42A3-B857-D666CBC94DDF}"/>
                  </a:ext>
                </a:extLst>
              </p:cNvPr>
              <p:cNvCxnSpPr>
                <a:stCxn id="31" idx="6"/>
                <a:endCxn id="36" idx="3"/>
              </p:cNvCxnSpPr>
              <p:nvPr/>
            </p:nvCxnSpPr>
            <p:spPr>
              <a:xfrm flipV="1">
                <a:off x="2483088" y="2971613"/>
                <a:ext cx="486782" cy="33627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79D01EA-D6B6-4B99-A706-556EAD05B8B9}"/>
                  </a:ext>
                </a:extLst>
              </p:cNvPr>
              <p:cNvCxnSpPr>
                <a:stCxn id="34" idx="0"/>
                <a:endCxn id="26" idx="3"/>
              </p:cNvCxnSpPr>
              <p:nvPr/>
            </p:nvCxnSpPr>
            <p:spPr>
              <a:xfrm flipV="1">
                <a:off x="1077113" y="3746960"/>
                <a:ext cx="751475" cy="806477"/>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BED39019-08F4-4A36-8E19-2F4F409DAF25}"/>
                  </a:ext>
                </a:extLst>
              </p:cNvPr>
              <p:cNvCxnSpPr>
                <a:stCxn id="34" idx="0"/>
                <a:endCxn id="27" idx="4"/>
              </p:cNvCxnSpPr>
              <p:nvPr/>
            </p:nvCxnSpPr>
            <p:spPr>
              <a:xfrm flipV="1">
                <a:off x="1077113" y="4103341"/>
                <a:ext cx="189067" cy="450096"/>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270A84F-58DD-4B13-B794-8E3FDD15A05F}"/>
                  </a:ext>
                </a:extLst>
              </p:cNvPr>
              <p:cNvCxnSpPr>
                <a:stCxn id="29" idx="0"/>
                <a:endCxn id="33" idx="3"/>
              </p:cNvCxnSpPr>
              <p:nvPr/>
            </p:nvCxnSpPr>
            <p:spPr>
              <a:xfrm flipV="1">
                <a:off x="2680177" y="3585971"/>
                <a:ext cx="272505" cy="365887"/>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B6BEF5E0-2C22-487B-AAFF-7FCB53A83B61}"/>
                  </a:ext>
                </a:extLst>
              </p:cNvPr>
              <p:cNvCxnSpPr>
                <a:stCxn id="30" idx="7"/>
                <a:endCxn id="29" idx="3"/>
              </p:cNvCxnSpPr>
              <p:nvPr/>
            </p:nvCxnSpPr>
            <p:spPr>
              <a:xfrm flipV="1">
                <a:off x="1920679" y="4057489"/>
                <a:ext cx="715744" cy="438674"/>
              </a:xfrm>
              <a:prstGeom prst="line">
                <a:avLst/>
              </a:prstGeom>
              <a:solidFill>
                <a:schemeClr val="accent6">
                  <a:lumMod val="40000"/>
                  <a:lumOff val="60000"/>
                </a:schemeClr>
              </a:solidFill>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22F08389-6114-4A08-82C4-0901152B0B25}"/>
                  </a:ext>
                </a:extLst>
              </p:cNvPr>
              <p:cNvCxnSpPr>
                <a:stCxn id="34" idx="6"/>
                <a:endCxn id="29" idx="2"/>
              </p:cNvCxnSpPr>
              <p:nvPr/>
            </p:nvCxnSpPr>
            <p:spPr>
              <a:xfrm flipV="1">
                <a:off x="1138989" y="4013735"/>
                <a:ext cx="1479311" cy="601579"/>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AB85A92F-56E9-409A-8BD4-9AF2AB87581B}"/>
                  </a:ext>
                </a:extLst>
              </p:cNvPr>
              <p:cNvCxnSpPr>
                <a:stCxn id="30" idx="5"/>
                <a:endCxn id="32" idx="2"/>
              </p:cNvCxnSpPr>
              <p:nvPr/>
            </p:nvCxnSpPr>
            <p:spPr>
              <a:xfrm flipV="1">
                <a:off x="1920679" y="4528686"/>
                <a:ext cx="1031068" cy="54985"/>
              </a:xfrm>
              <a:prstGeom prst="line">
                <a:avLst/>
              </a:prstGeom>
              <a:solidFill>
                <a:schemeClr val="accent6">
                  <a:lumMod val="40000"/>
                  <a:lumOff val="60000"/>
                </a:schemeClr>
              </a:solidFill>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8B5F1CAE-6A8C-4C35-9C51-AE939049D879}"/>
                  </a:ext>
                </a:extLst>
              </p:cNvPr>
              <p:cNvCxnSpPr>
                <a:stCxn id="32" idx="7"/>
                <a:endCxn id="35" idx="2"/>
              </p:cNvCxnSpPr>
              <p:nvPr/>
            </p:nvCxnSpPr>
            <p:spPr>
              <a:xfrm flipV="1">
                <a:off x="3057377" y="3155483"/>
                <a:ext cx="420322" cy="1329449"/>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4AA46B52-554A-4C29-AA01-9A548765DF90}"/>
                  </a:ext>
                </a:extLst>
              </p:cNvPr>
              <p:cNvCxnSpPr>
                <a:stCxn id="25" idx="6"/>
                <a:endCxn id="28" idx="3"/>
              </p:cNvCxnSpPr>
              <p:nvPr/>
            </p:nvCxnSpPr>
            <p:spPr>
              <a:xfrm flipV="1">
                <a:off x="1328057" y="3075534"/>
                <a:ext cx="376778" cy="214417"/>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BC8D5956-BFFD-4A79-A492-B62BA3391CAD}"/>
                  </a:ext>
                </a:extLst>
              </p:cNvPr>
              <p:cNvCxnSpPr>
                <a:stCxn id="31" idx="1"/>
                <a:endCxn id="28" idx="5"/>
              </p:cNvCxnSpPr>
              <p:nvPr/>
            </p:nvCxnSpPr>
            <p:spPr>
              <a:xfrm flipH="1" flipV="1">
                <a:off x="1792342" y="3075534"/>
                <a:ext cx="585116" cy="18859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E93A99E0-A4C5-415E-A6C6-05DAF22F22AF}"/>
                  </a:ext>
                </a:extLst>
              </p:cNvPr>
              <p:cNvCxnSpPr>
                <a:stCxn id="33" idx="7"/>
                <a:endCxn id="35" idx="2"/>
              </p:cNvCxnSpPr>
              <p:nvPr/>
            </p:nvCxnSpPr>
            <p:spPr>
              <a:xfrm flipV="1">
                <a:off x="3040189" y="3155483"/>
                <a:ext cx="437510" cy="34298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sp>
          <p:nvSpPr>
            <p:cNvPr id="8" name="Oval 7">
              <a:extLst>
                <a:ext uri="{FF2B5EF4-FFF2-40B4-BE49-F238E27FC236}">
                  <a16:creationId xmlns:a16="http://schemas.microsoft.com/office/drawing/2014/main" id="{FD346B4D-C484-45B5-99E8-E53A201B877C}"/>
                </a:ext>
              </a:extLst>
            </p:cNvPr>
            <p:cNvSpPr/>
            <p:nvPr/>
          </p:nvSpPr>
          <p:spPr>
            <a:xfrm>
              <a:off x="1438069" y="3032453"/>
              <a:ext cx="173375" cy="184359"/>
            </a:xfrm>
            <a:prstGeom prst="ellipse">
              <a:avLst/>
            </a:prstGeom>
            <a:solidFill>
              <a:schemeClr val="accent6">
                <a:lumMod val="40000"/>
                <a:lumOff val="6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2CC81A41-7AF0-478F-9CF3-23C5AD9A75D9}"/>
                </a:ext>
              </a:extLst>
            </p:cNvPr>
            <p:cNvSpPr/>
            <p:nvPr/>
          </p:nvSpPr>
          <p:spPr>
            <a:xfrm>
              <a:off x="804386" y="4342047"/>
              <a:ext cx="173375" cy="184359"/>
            </a:xfrm>
            <a:prstGeom prst="ellipse">
              <a:avLst/>
            </a:prstGeom>
            <a:solidFill>
              <a:schemeClr val="accent6">
                <a:lumMod val="40000"/>
                <a:lumOff val="6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18A08B6D-1D24-49BD-AE6E-3D695AE0FA6E}"/>
                </a:ext>
              </a:extLst>
            </p:cNvPr>
            <p:cNvSpPr/>
            <p:nvPr/>
          </p:nvSpPr>
          <p:spPr>
            <a:xfrm>
              <a:off x="2887913" y="4493271"/>
              <a:ext cx="173375" cy="184359"/>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0ABCC87E-AE91-4EDE-B80A-10AAA29E5B9A}"/>
                </a:ext>
              </a:extLst>
            </p:cNvPr>
            <p:cNvSpPr/>
            <p:nvPr/>
          </p:nvSpPr>
          <p:spPr>
            <a:xfrm>
              <a:off x="2955980" y="3242355"/>
              <a:ext cx="173375" cy="184359"/>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CF521DA8-EE67-4FCA-A9CB-A2DE056946EE}"/>
                </a:ext>
              </a:extLst>
            </p:cNvPr>
            <p:cNvSpPr/>
            <p:nvPr/>
          </p:nvSpPr>
          <p:spPr>
            <a:xfrm>
              <a:off x="4430935" y="4914923"/>
              <a:ext cx="173375" cy="184359"/>
            </a:xfrm>
            <a:prstGeom prst="ellipse">
              <a:avLst/>
            </a:prstGeom>
            <a:solidFill>
              <a:schemeClr val="accent6">
                <a:lumMod val="40000"/>
                <a:lumOff val="6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F2425432-473A-4A65-817A-2B614EE233EB}"/>
                </a:ext>
              </a:extLst>
            </p:cNvPr>
            <p:cNvCxnSpPr>
              <a:stCxn id="8" idx="6"/>
              <a:endCxn id="24" idx="2"/>
            </p:cNvCxnSpPr>
            <p:nvPr/>
          </p:nvCxnSpPr>
          <p:spPr>
            <a:xfrm flipV="1">
              <a:off x="1611444" y="2814755"/>
              <a:ext cx="942328" cy="309878"/>
            </a:xfrm>
            <a:prstGeom prst="line">
              <a:avLst/>
            </a:prstGeom>
            <a:solidFill>
              <a:schemeClr val="accent6">
                <a:lumMod val="40000"/>
                <a:lumOff val="60000"/>
              </a:schemeClr>
            </a:solidFill>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1AB93C7-3647-42FF-8E11-AE1A7584DC5F}"/>
                </a:ext>
              </a:extLst>
            </p:cNvPr>
            <p:cNvCxnSpPr>
              <a:stCxn id="10" idx="7"/>
              <a:endCxn id="26" idx="2"/>
            </p:cNvCxnSpPr>
            <p:nvPr/>
          </p:nvCxnSpPr>
          <p:spPr>
            <a:xfrm>
              <a:off x="952371" y="4369046"/>
              <a:ext cx="1132645" cy="216405"/>
            </a:xfrm>
            <a:prstGeom prst="line">
              <a:avLst/>
            </a:prstGeom>
            <a:solidFill>
              <a:schemeClr val="accent6">
                <a:lumMod val="40000"/>
                <a:lumOff val="60000"/>
              </a:schemeClr>
            </a:solidFill>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25A61C6-E303-4461-91DA-51D86B6FCBFD}"/>
                </a:ext>
              </a:extLst>
            </p:cNvPr>
            <p:cNvCxnSpPr>
              <a:stCxn id="10" idx="4"/>
              <a:endCxn id="27" idx="1"/>
            </p:cNvCxnSpPr>
            <p:nvPr/>
          </p:nvCxnSpPr>
          <p:spPr>
            <a:xfrm>
              <a:off x="891074" y="4526406"/>
              <a:ext cx="370114" cy="497774"/>
            </a:xfrm>
            <a:prstGeom prst="line">
              <a:avLst/>
            </a:prstGeom>
            <a:solidFill>
              <a:schemeClr val="accent6">
                <a:lumMod val="40000"/>
                <a:lumOff val="60000"/>
              </a:schemeClr>
            </a:solidFill>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EEDF33F2-024B-45DA-860E-A05905B252E3}"/>
                </a:ext>
              </a:extLst>
            </p:cNvPr>
            <p:cNvCxnSpPr>
              <a:stCxn id="13" idx="0"/>
              <a:endCxn id="35" idx="4"/>
            </p:cNvCxnSpPr>
            <p:nvPr/>
          </p:nvCxnSpPr>
          <p:spPr>
            <a:xfrm flipH="1" flipV="1">
              <a:off x="4507457" y="3861675"/>
              <a:ext cx="10166" cy="1053248"/>
            </a:xfrm>
            <a:prstGeom prst="line">
              <a:avLst/>
            </a:prstGeom>
            <a:solidFill>
              <a:schemeClr val="accent6">
                <a:lumMod val="40000"/>
                <a:lumOff val="60000"/>
              </a:schemeClr>
            </a:solidFill>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82A2965E-34FC-4492-8DF2-D3E9144B988B}"/>
                </a:ext>
              </a:extLst>
            </p:cNvPr>
            <p:cNvCxnSpPr>
              <a:stCxn id="11" idx="0"/>
              <a:endCxn id="31" idx="4"/>
            </p:cNvCxnSpPr>
            <p:nvPr/>
          </p:nvCxnSpPr>
          <p:spPr>
            <a:xfrm flipH="1" flipV="1">
              <a:off x="2940657" y="4088709"/>
              <a:ext cx="33944" cy="404562"/>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358165C-2381-43E1-89E1-B9323CB0844F}"/>
                </a:ext>
              </a:extLst>
            </p:cNvPr>
            <p:cNvCxnSpPr>
              <a:stCxn id="12" idx="6"/>
              <a:endCxn id="36" idx="2"/>
            </p:cNvCxnSpPr>
            <p:nvPr/>
          </p:nvCxnSpPr>
          <p:spPr>
            <a:xfrm>
              <a:off x="3129355" y="3334535"/>
              <a:ext cx="554569" cy="9586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A46786D-212C-47FB-B66B-E7A03B820CC5}"/>
                </a:ext>
              </a:extLst>
            </p:cNvPr>
            <p:cNvCxnSpPr>
              <a:stCxn id="28" idx="6"/>
              <a:endCxn id="12" idx="2"/>
            </p:cNvCxnSpPr>
            <p:nvPr/>
          </p:nvCxnSpPr>
          <p:spPr>
            <a:xfrm flipV="1">
              <a:off x="2085016" y="3334535"/>
              <a:ext cx="870964" cy="250678"/>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2C6FABF-B6AB-4AC5-A57D-D6151A61D0F2}"/>
                </a:ext>
              </a:extLst>
            </p:cNvPr>
            <p:cNvCxnSpPr>
              <a:stCxn id="11" idx="5"/>
              <a:endCxn id="29" idx="1"/>
            </p:cNvCxnSpPr>
            <p:nvPr/>
          </p:nvCxnSpPr>
          <p:spPr>
            <a:xfrm>
              <a:off x="3035898" y="4650631"/>
              <a:ext cx="206265" cy="33224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A2D8124-45AD-4B4E-B1E4-29DB99E05510}"/>
                </a:ext>
              </a:extLst>
            </p:cNvPr>
            <p:cNvCxnSpPr>
              <a:stCxn id="36" idx="6"/>
              <a:endCxn id="35" idx="1"/>
            </p:cNvCxnSpPr>
            <p:nvPr/>
          </p:nvCxnSpPr>
          <p:spPr>
            <a:xfrm>
              <a:off x="3857299" y="3430400"/>
              <a:ext cx="588860" cy="273915"/>
            </a:xfrm>
            <a:prstGeom prst="line">
              <a:avLst/>
            </a:prstGeom>
            <a:solidFill>
              <a:schemeClr val="accent6">
                <a:lumMod val="40000"/>
                <a:lumOff val="60000"/>
              </a:schemeClr>
            </a:solidFill>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FFE6B70-97BE-4BD1-9D9E-DDF58FBF5855}"/>
                </a:ext>
              </a:extLst>
            </p:cNvPr>
            <p:cNvCxnSpPr>
              <a:stCxn id="26" idx="6"/>
              <a:endCxn id="11" idx="2"/>
            </p:cNvCxnSpPr>
            <p:nvPr/>
          </p:nvCxnSpPr>
          <p:spPr>
            <a:xfrm>
              <a:off x="2258391" y="4585451"/>
              <a:ext cx="629522"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sp>
        <p:nvSpPr>
          <p:cNvPr id="51" name="TextBox 50">
            <a:extLst>
              <a:ext uri="{FF2B5EF4-FFF2-40B4-BE49-F238E27FC236}">
                <a16:creationId xmlns:a16="http://schemas.microsoft.com/office/drawing/2014/main" id="{9CE57AD5-1A48-459E-B690-8CF6078D02BE}"/>
              </a:ext>
            </a:extLst>
          </p:cNvPr>
          <p:cNvSpPr txBox="1"/>
          <p:nvPr/>
        </p:nvSpPr>
        <p:spPr>
          <a:xfrm>
            <a:off x="1219200" y="1158240"/>
            <a:ext cx="3506088" cy="523220"/>
          </a:xfrm>
          <a:prstGeom prst="rect">
            <a:avLst/>
          </a:prstGeom>
          <a:noFill/>
        </p:spPr>
        <p:txBody>
          <a:bodyPr wrap="none" rtlCol="0">
            <a:spAutoFit/>
          </a:bodyPr>
          <a:lstStyle/>
          <a:p>
            <a:r>
              <a:rPr lang="es-MX" sz="2800" dirty="0" err="1">
                <a:latin typeface="Arial Nova" panose="020B0504020202020204" pitchFamily="34" charset="0"/>
              </a:rPr>
              <a:t>Passive</a:t>
            </a:r>
            <a:r>
              <a:rPr lang="es-MX" sz="2800" dirty="0">
                <a:latin typeface="Arial Nova" panose="020B0504020202020204" pitchFamily="34" charset="0"/>
              </a:rPr>
              <a:t> </a:t>
            </a:r>
            <a:r>
              <a:rPr lang="es-MX" sz="2800" dirty="0" err="1">
                <a:latin typeface="Arial Nova" panose="020B0504020202020204" pitchFamily="34" charset="0"/>
              </a:rPr>
              <a:t>Surveillance</a:t>
            </a:r>
            <a:endParaRPr lang="es-MX" sz="2800" dirty="0">
              <a:latin typeface="Arial Nova" panose="020B0504020202020204" pitchFamily="34" charset="0"/>
            </a:endParaRPr>
          </a:p>
        </p:txBody>
      </p:sp>
      <p:sp>
        <p:nvSpPr>
          <p:cNvPr id="53" name="TextBox 52">
            <a:extLst>
              <a:ext uri="{FF2B5EF4-FFF2-40B4-BE49-F238E27FC236}">
                <a16:creationId xmlns:a16="http://schemas.microsoft.com/office/drawing/2014/main" id="{862098C1-3D86-42BD-BE56-10B0106DFC09}"/>
              </a:ext>
            </a:extLst>
          </p:cNvPr>
          <p:cNvSpPr txBox="1"/>
          <p:nvPr/>
        </p:nvSpPr>
        <p:spPr>
          <a:xfrm>
            <a:off x="1383979" y="1667274"/>
            <a:ext cx="3496726" cy="1477328"/>
          </a:xfrm>
          <a:prstGeom prst="rect">
            <a:avLst/>
          </a:prstGeom>
          <a:noFill/>
        </p:spPr>
        <p:txBody>
          <a:bodyPr wrap="none" rtlCol="0">
            <a:spAutoFit/>
          </a:bodyPr>
          <a:lstStyle/>
          <a:p>
            <a:pPr marL="285750" indent="-285750">
              <a:buFont typeface="Arial" panose="020B0604020202020204" pitchFamily="34" charset="0"/>
              <a:buChar char="•"/>
            </a:pPr>
            <a:r>
              <a:rPr lang="en-US" dirty="0"/>
              <a:t>Mandatory movement registries</a:t>
            </a:r>
          </a:p>
          <a:p>
            <a:pPr marL="285750" indent="-285750">
              <a:buFont typeface="Arial" panose="020B0604020202020204" pitchFamily="34" charset="0"/>
              <a:buChar char="•"/>
            </a:pPr>
            <a:r>
              <a:rPr lang="en-US" dirty="0"/>
              <a:t>Population census</a:t>
            </a:r>
          </a:p>
          <a:p>
            <a:pPr marL="285750" indent="-285750">
              <a:buFont typeface="Arial" panose="020B0604020202020204" pitchFamily="34" charset="0"/>
              <a:buChar char="•"/>
            </a:pPr>
            <a:r>
              <a:rPr lang="es-MX" dirty="0"/>
              <a:t>GPS data (</a:t>
            </a:r>
            <a:r>
              <a:rPr lang="es-MX" dirty="0" err="1"/>
              <a:t>entire</a:t>
            </a:r>
            <a:r>
              <a:rPr lang="es-MX" dirty="0"/>
              <a:t> </a:t>
            </a:r>
            <a:r>
              <a:rPr lang="es-MX" dirty="0" err="1"/>
              <a:t>population</a:t>
            </a:r>
            <a:r>
              <a:rPr lang="es-MX" dirty="0"/>
              <a:t>)</a:t>
            </a:r>
          </a:p>
          <a:p>
            <a:pPr marL="742950" lvl="1" indent="-285750">
              <a:buFont typeface="Wingdings" panose="05000000000000000000" pitchFamily="2" charset="2"/>
              <a:buChar char="Ø"/>
            </a:pPr>
            <a:r>
              <a:rPr lang="es-MX" dirty="0"/>
              <a:t>Complete </a:t>
            </a:r>
            <a:r>
              <a:rPr lang="es-MX" dirty="0" err="1"/>
              <a:t>network</a:t>
            </a:r>
            <a:endParaRPr lang="es-MX" dirty="0"/>
          </a:p>
          <a:p>
            <a:pPr marL="742950" lvl="1" indent="-285750">
              <a:buFont typeface="Wingdings" panose="05000000000000000000" pitchFamily="2" charset="2"/>
              <a:buChar char="Ø"/>
            </a:pPr>
            <a:r>
              <a:rPr lang="es-MX" dirty="0" err="1"/>
              <a:t>Impact</a:t>
            </a:r>
            <a:r>
              <a:rPr lang="es-MX" dirty="0"/>
              <a:t> of </a:t>
            </a:r>
            <a:r>
              <a:rPr lang="es-MX" dirty="0" err="1"/>
              <a:t>underreporting</a:t>
            </a:r>
            <a:endParaRPr lang="es-MX" dirty="0"/>
          </a:p>
        </p:txBody>
      </p:sp>
    </p:spTree>
    <p:extLst>
      <p:ext uri="{BB962C8B-B14F-4D97-AF65-F5344CB8AC3E}">
        <p14:creationId xmlns:p14="http://schemas.microsoft.com/office/powerpoint/2010/main" val="35910930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I.C.a</a:t>
            </a:r>
            <a:r>
              <a:rPr lang="es-MX" dirty="0"/>
              <a:t> - Data </a:t>
            </a:r>
            <a:r>
              <a:rPr lang="es-MX" dirty="0" err="1"/>
              <a:t>sources</a:t>
            </a:r>
            <a:endParaRPr lang="en-US"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26</a:t>
            </a:fld>
            <a:endParaRPr lang="en-US" dirty="0"/>
          </a:p>
        </p:txBody>
      </p:sp>
      <p:sp>
        <p:nvSpPr>
          <p:cNvPr id="2" name="TextBox 1">
            <a:extLst>
              <a:ext uri="{FF2B5EF4-FFF2-40B4-BE49-F238E27FC236}">
                <a16:creationId xmlns:a16="http://schemas.microsoft.com/office/drawing/2014/main" id="{9CE57AD5-1A48-459E-B690-8CF6078D02BE}"/>
              </a:ext>
            </a:extLst>
          </p:cNvPr>
          <p:cNvSpPr txBox="1"/>
          <p:nvPr/>
        </p:nvSpPr>
        <p:spPr>
          <a:xfrm>
            <a:off x="529138" y="1158240"/>
            <a:ext cx="3166251" cy="523220"/>
          </a:xfrm>
          <a:prstGeom prst="rect">
            <a:avLst/>
          </a:prstGeom>
          <a:noFill/>
        </p:spPr>
        <p:txBody>
          <a:bodyPr wrap="none" rtlCol="0">
            <a:spAutoFit/>
          </a:bodyPr>
          <a:lstStyle/>
          <a:p>
            <a:r>
              <a:rPr lang="es-MX" sz="2800" dirty="0">
                <a:latin typeface="Arial Nova" panose="020B0504020202020204" pitchFamily="34" charset="0"/>
              </a:rPr>
              <a:t>Active </a:t>
            </a:r>
            <a:r>
              <a:rPr lang="es-MX" sz="2800" dirty="0" err="1">
                <a:latin typeface="Arial Nova" panose="020B0504020202020204" pitchFamily="34" charset="0"/>
              </a:rPr>
              <a:t>surveillance</a:t>
            </a:r>
            <a:endParaRPr lang="es-MX" sz="2800" dirty="0">
              <a:latin typeface="Arial Nova" panose="020B0504020202020204" pitchFamily="34" charset="0"/>
            </a:endParaRPr>
          </a:p>
        </p:txBody>
      </p:sp>
      <p:sp>
        <p:nvSpPr>
          <p:cNvPr id="5" name="TextBox 4">
            <a:extLst>
              <a:ext uri="{FF2B5EF4-FFF2-40B4-BE49-F238E27FC236}">
                <a16:creationId xmlns:a16="http://schemas.microsoft.com/office/drawing/2014/main" id="{B78631CB-6764-4D20-B7A7-5F2566063710}"/>
              </a:ext>
            </a:extLst>
          </p:cNvPr>
          <p:cNvSpPr txBox="1"/>
          <p:nvPr/>
        </p:nvSpPr>
        <p:spPr>
          <a:xfrm>
            <a:off x="886691" y="1681460"/>
            <a:ext cx="5069721" cy="923330"/>
          </a:xfrm>
          <a:prstGeom prst="rect">
            <a:avLst/>
          </a:prstGeom>
          <a:noFill/>
        </p:spPr>
        <p:txBody>
          <a:bodyPr wrap="none" rtlCol="0">
            <a:spAutoFit/>
          </a:bodyPr>
          <a:lstStyle/>
          <a:p>
            <a:pPr marL="285750" indent="-285750">
              <a:buFont typeface="Arial" panose="020B0604020202020204" pitchFamily="34" charset="0"/>
              <a:buChar char="•"/>
            </a:pPr>
            <a:r>
              <a:rPr lang="es-MX" dirty="0" err="1"/>
              <a:t>Surveys</a:t>
            </a:r>
            <a:endParaRPr lang="es-MX" dirty="0"/>
          </a:p>
          <a:p>
            <a:pPr marL="285750" indent="-285750">
              <a:buFont typeface="Arial" panose="020B0604020202020204" pitchFamily="34" charset="0"/>
              <a:buChar char="•"/>
            </a:pPr>
            <a:r>
              <a:rPr lang="es-MX" dirty="0" err="1"/>
              <a:t>Observation</a:t>
            </a:r>
            <a:r>
              <a:rPr lang="es-MX" dirty="0"/>
              <a:t> of a </a:t>
            </a:r>
            <a:r>
              <a:rPr lang="es-MX" dirty="0" err="1"/>
              <a:t>sample</a:t>
            </a:r>
            <a:r>
              <a:rPr lang="es-MX" dirty="0"/>
              <a:t> of </a:t>
            </a:r>
            <a:r>
              <a:rPr lang="es-MX" dirty="0" err="1"/>
              <a:t>the</a:t>
            </a:r>
            <a:r>
              <a:rPr lang="es-MX" dirty="0"/>
              <a:t> </a:t>
            </a:r>
            <a:r>
              <a:rPr lang="es-MX" dirty="0" err="1"/>
              <a:t>population</a:t>
            </a:r>
            <a:endParaRPr lang="es-MX" dirty="0"/>
          </a:p>
          <a:p>
            <a:pPr marL="742950" lvl="1" indent="-285750">
              <a:buFont typeface="Wingdings" panose="05000000000000000000" pitchFamily="2" charset="2"/>
              <a:buChar char="Ø"/>
            </a:pPr>
            <a:r>
              <a:rPr lang="es-MX" dirty="0" err="1"/>
              <a:t>Subgraph</a:t>
            </a:r>
            <a:r>
              <a:rPr lang="es-MX" dirty="0"/>
              <a:t> </a:t>
            </a:r>
            <a:r>
              <a:rPr lang="es-MX" dirty="0" err="1"/>
              <a:t>sampling</a:t>
            </a:r>
            <a:r>
              <a:rPr lang="es-MX" dirty="0"/>
              <a:t> and </a:t>
            </a:r>
            <a:r>
              <a:rPr lang="es-MX" dirty="0" err="1"/>
              <a:t>incomplete</a:t>
            </a:r>
            <a:r>
              <a:rPr lang="es-MX" dirty="0"/>
              <a:t> </a:t>
            </a:r>
            <a:r>
              <a:rPr lang="es-MX" dirty="0" err="1"/>
              <a:t>network</a:t>
            </a:r>
            <a:endParaRPr lang="es-MX" dirty="0"/>
          </a:p>
        </p:txBody>
      </p:sp>
      <p:grpSp>
        <p:nvGrpSpPr>
          <p:cNvPr id="6" name="Group 5">
            <a:extLst>
              <a:ext uri="{FF2B5EF4-FFF2-40B4-BE49-F238E27FC236}">
                <a16:creationId xmlns:a16="http://schemas.microsoft.com/office/drawing/2014/main" id="{EC0219C6-6DA2-432C-818B-37DE43A2F82B}"/>
              </a:ext>
            </a:extLst>
          </p:cNvPr>
          <p:cNvGrpSpPr/>
          <p:nvPr/>
        </p:nvGrpSpPr>
        <p:grpSpPr>
          <a:xfrm>
            <a:off x="2062431" y="3064539"/>
            <a:ext cx="2727383" cy="2420067"/>
            <a:chOff x="804386" y="2722575"/>
            <a:chExt cx="3799924" cy="3313841"/>
          </a:xfrm>
        </p:grpSpPr>
        <p:grpSp>
          <p:nvGrpSpPr>
            <p:cNvPr id="7" name="Group 6">
              <a:extLst>
                <a:ext uri="{FF2B5EF4-FFF2-40B4-BE49-F238E27FC236}">
                  <a16:creationId xmlns:a16="http://schemas.microsoft.com/office/drawing/2014/main" id="{AE39BFAA-6E5A-4B79-88F9-F02782726FCA}"/>
                </a:ext>
              </a:extLst>
            </p:cNvPr>
            <p:cNvGrpSpPr/>
            <p:nvPr/>
          </p:nvGrpSpPr>
          <p:grpSpPr>
            <a:xfrm>
              <a:off x="970920" y="2722575"/>
              <a:ext cx="3623224" cy="3313841"/>
              <a:chOff x="1015236" y="2452720"/>
              <a:chExt cx="2586216" cy="2224471"/>
            </a:xfrm>
          </p:grpSpPr>
          <p:sp>
            <p:nvSpPr>
              <p:cNvPr id="24" name="Oval 23">
                <a:extLst>
                  <a:ext uri="{FF2B5EF4-FFF2-40B4-BE49-F238E27FC236}">
                    <a16:creationId xmlns:a16="http://schemas.microsoft.com/office/drawing/2014/main" id="{3831F9D9-FBD2-4C84-89D3-CB253FE6F3EA}"/>
                  </a:ext>
                </a:extLst>
              </p:cNvPr>
              <p:cNvSpPr/>
              <p:nvPr/>
            </p:nvSpPr>
            <p:spPr>
              <a:xfrm>
                <a:off x="2145058" y="2452720"/>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45A131A2-CEAB-4B00-BADE-CC2D9D0F89E0}"/>
                  </a:ext>
                </a:extLst>
              </p:cNvPr>
              <p:cNvSpPr/>
              <p:nvPr/>
            </p:nvSpPr>
            <p:spPr>
              <a:xfrm>
                <a:off x="1204304" y="3228074"/>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BA53ACD1-4B52-4431-A37E-10F6FF9BB77D}"/>
                  </a:ext>
                </a:extLst>
              </p:cNvPr>
              <p:cNvSpPr/>
              <p:nvPr/>
            </p:nvSpPr>
            <p:spPr>
              <a:xfrm>
                <a:off x="1810465" y="3641329"/>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0E911CCE-C311-47A8-AC9C-595B4BC2AD2A}"/>
                  </a:ext>
                </a:extLst>
              </p:cNvPr>
              <p:cNvSpPr/>
              <p:nvPr/>
            </p:nvSpPr>
            <p:spPr>
              <a:xfrm>
                <a:off x="1204303" y="3979587"/>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683D54C3-E063-4B6B-94E3-02AD1FE6D00B}"/>
                  </a:ext>
                </a:extLst>
              </p:cNvPr>
              <p:cNvSpPr/>
              <p:nvPr/>
            </p:nvSpPr>
            <p:spPr>
              <a:xfrm>
                <a:off x="1686712" y="2969903"/>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869E0761-BD62-4A31-82CA-464C90AEE91B}"/>
                  </a:ext>
                </a:extLst>
              </p:cNvPr>
              <p:cNvSpPr/>
              <p:nvPr/>
            </p:nvSpPr>
            <p:spPr>
              <a:xfrm>
                <a:off x="2618300" y="3951858"/>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592F867A-39A6-4874-AB73-9255853E5062}"/>
                  </a:ext>
                </a:extLst>
              </p:cNvPr>
              <p:cNvSpPr/>
              <p:nvPr/>
            </p:nvSpPr>
            <p:spPr>
              <a:xfrm>
                <a:off x="1815049" y="4478040"/>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66DA2969-7F41-4061-B88C-BE515E5BCA91}"/>
                  </a:ext>
                </a:extLst>
              </p:cNvPr>
              <p:cNvSpPr/>
              <p:nvPr/>
            </p:nvSpPr>
            <p:spPr>
              <a:xfrm>
                <a:off x="2359335" y="3246006"/>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58D704AC-9039-4F15-BF13-C924CB8F40EA}"/>
                  </a:ext>
                </a:extLst>
              </p:cNvPr>
              <p:cNvSpPr/>
              <p:nvPr/>
            </p:nvSpPr>
            <p:spPr>
              <a:xfrm>
                <a:off x="2951747" y="4466809"/>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AF6926A7-A9FF-4E23-9B21-DAA48010E2D2}"/>
                  </a:ext>
                </a:extLst>
              </p:cNvPr>
              <p:cNvSpPr/>
              <p:nvPr/>
            </p:nvSpPr>
            <p:spPr>
              <a:xfrm>
                <a:off x="2934559" y="3480340"/>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3F522FC1-C988-4136-8D1C-4B5619AE0422}"/>
                  </a:ext>
                </a:extLst>
              </p:cNvPr>
              <p:cNvSpPr/>
              <p:nvPr/>
            </p:nvSpPr>
            <p:spPr>
              <a:xfrm>
                <a:off x="1015236" y="4553437"/>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DD5172E4-2C4E-4D12-8A18-63D651D84250}"/>
                  </a:ext>
                </a:extLst>
              </p:cNvPr>
              <p:cNvSpPr/>
              <p:nvPr/>
            </p:nvSpPr>
            <p:spPr>
              <a:xfrm>
                <a:off x="3477699" y="3093606"/>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CA12E450-E42D-4942-941F-8861145F470B}"/>
                  </a:ext>
                </a:extLst>
              </p:cNvPr>
              <p:cNvSpPr/>
              <p:nvPr/>
            </p:nvSpPr>
            <p:spPr>
              <a:xfrm>
                <a:off x="2951747" y="2865982"/>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7" name="Straight Connector 36">
                <a:extLst>
                  <a:ext uri="{FF2B5EF4-FFF2-40B4-BE49-F238E27FC236}">
                    <a16:creationId xmlns:a16="http://schemas.microsoft.com/office/drawing/2014/main" id="{79D0D5BE-EA48-487B-8A85-7861FC70D3C4}"/>
                  </a:ext>
                </a:extLst>
              </p:cNvPr>
              <p:cNvCxnSpPr>
                <a:stCxn id="28" idx="0"/>
                <a:endCxn id="24" idx="2"/>
              </p:cNvCxnSpPr>
              <p:nvPr/>
            </p:nvCxnSpPr>
            <p:spPr>
              <a:xfrm flipV="1">
                <a:off x="1748589" y="2514597"/>
                <a:ext cx="396469" cy="455306"/>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DEA311E5-A6B9-4199-A730-B8FB12B82FED}"/>
                  </a:ext>
                </a:extLst>
              </p:cNvPr>
              <p:cNvCxnSpPr>
                <a:stCxn id="26" idx="2"/>
                <a:endCxn id="25" idx="5"/>
              </p:cNvCxnSpPr>
              <p:nvPr/>
            </p:nvCxnSpPr>
            <p:spPr>
              <a:xfrm flipH="1" flipV="1">
                <a:off x="1309934" y="3333705"/>
                <a:ext cx="500531" cy="369501"/>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76572441-1A07-4374-9033-548BC6DD4014}"/>
                  </a:ext>
                </a:extLst>
              </p:cNvPr>
              <p:cNvCxnSpPr>
                <a:stCxn id="26" idx="7"/>
                <a:endCxn id="31" idx="2"/>
              </p:cNvCxnSpPr>
              <p:nvPr/>
            </p:nvCxnSpPr>
            <p:spPr>
              <a:xfrm flipV="1">
                <a:off x="1916095" y="3307883"/>
                <a:ext cx="443240" cy="351569"/>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7235FD0-8400-48B7-89B9-38470D0E3B0C}"/>
                  </a:ext>
                </a:extLst>
              </p:cNvPr>
              <p:cNvCxnSpPr>
                <a:stCxn id="31" idx="6"/>
                <a:endCxn id="36" idx="3"/>
              </p:cNvCxnSpPr>
              <p:nvPr/>
            </p:nvCxnSpPr>
            <p:spPr>
              <a:xfrm flipV="1">
                <a:off x="2483088" y="2971613"/>
                <a:ext cx="486782" cy="33627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47B5B4B9-0BD2-49DA-B118-E02C93525D08}"/>
                  </a:ext>
                </a:extLst>
              </p:cNvPr>
              <p:cNvCxnSpPr>
                <a:stCxn id="34" idx="0"/>
                <a:endCxn id="26" idx="3"/>
              </p:cNvCxnSpPr>
              <p:nvPr/>
            </p:nvCxnSpPr>
            <p:spPr>
              <a:xfrm flipV="1">
                <a:off x="1077113" y="3746960"/>
                <a:ext cx="751475" cy="806477"/>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A4FFA98E-339A-4ADF-86AC-F5EEEE7F9FF9}"/>
                  </a:ext>
                </a:extLst>
              </p:cNvPr>
              <p:cNvCxnSpPr>
                <a:stCxn id="34" idx="0"/>
                <a:endCxn id="27" idx="4"/>
              </p:cNvCxnSpPr>
              <p:nvPr/>
            </p:nvCxnSpPr>
            <p:spPr>
              <a:xfrm flipV="1">
                <a:off x="1077113" y="4103341"/>
                <a:ext cx="189067" cy="450096"/>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7BDCB694-CF15-47C9-A44A-7ACDD51DD4E0}"/>
                  </a:ext>
                </a:extLst>
              </p:cNvPr>
              <p:cNvCxnSpPr>
                <a:stCxn id="29" idx="0"/>
                <a:endCxn id="33" idx="3"/>
              </p:cNvCxnSpPr>
              <p:nvPr/>
            </p:nvCxnSpPr>
            <p:spPr>
              <a:xfrm flipV="1">
                <a:off x="2680177" y="3585971"/>
                <a:ext cx="272505" cy="365887"/>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4F18E429-6F4C-4188-9B6F-3207739F2173}"/>
                  </a:ext>
                </a:extLst>
              </p:cNvPr>
              <p:cNvCxnSpPr>
                <a:stCxn id="30" idx="7"/>
                <a:endCxn id="29" idx="3"/>
              </p:cNvCxnSpPr>
              <p:nvPr/>
            </p:nvCxnSpPr>
            <p:spPr>
              <a:xfrm flipV="1">
                <a:off x="1920679" y="4057489"/>
                <a:ext cx="715744" cy="438674"/>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E3BF5D6E-8FFE-4A4C-8BB6-6BE213D67673}"/>
                  </a:ext>
                </a:extLst>
              </p:cNvPr>
              <p:cNvCxnSpPr>
                <a:stCxn id="34" idx="6"/>
                <a:endCxn id="29" idx="2"/>
              </p:cNvCxnSpPr>
              <p:nvPr/>
            </p:nvCxnSpPr>
            <p:spPr>
              <a:xfrm flipV="1">
                <a:off x="1138989" y="4013735"/>
                <a:ext cx="1479311" cy="601579"/>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E0271F06-530B-4D89-AEB6-4FDF05941DC9}"/>
                  </a:ext>
                </a:extLst>
              </p:cNvPr>
              <p:cNvCxnSpPr>
                <a:stCxn id="30" idx="5"/>
                <a:endCxn id="32" idx="2"/>
              </p:cNvCxnSpPr>
              <p:nvPr/>
            </p:nvCxnSpPr>
            <p:spPr>
              <a:xfrm flipV="1">
                <a:off x="1920679" y="4528686"/>
                <a:ext cx="1031068" cy="5498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CE2EDB0A-FF26-4C41-AC96-6AD0EAFD30F6}"/>
                  </a:ext>
                </a:extLst>
              </p:cNvPr>
              <p:cNvCxnSpPr>
                <a:stCxn id="32" idx="7"/>
                <a:endCxn id="35" idx="2"/>
              </p:cNvCxnSpPr>
              <p:nvPr/>
            </p:nvCxnSpPr>
            <p:spPr>
              <a:xfrm flipV="1">
                <a:off x="3057377" y="3155483"/>
                <a:ext cx="420322" cy="1329449"/>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EDC19EFE-3A7A-4A31-99B6-70E3307153A5}"/>
                  </a:ext>
                </a:extLst>
              </p:cNvPr>
              <p:cNvCxnSpPr>
                <a:stCxn id="25" idx="6"/>
                <a:endCxn id="28" idx="3"/>
              </p:cNvCxnSpPr>
              <p:nvPr/>
            </p:nvCxnSpPr>
            <p:spPr>
              <a:xfrm flipV="1">
                <a:off x="1328057" y="3075534"/>
                <a:ext cx="376778" cy="214417"/>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088D138E-66A7-4D3A-AA9D-A7A0CDEF13E5}"/>
                  </a:ext>
                </a:extLst>
              </p:cNvPr>
              <p:cNvCxnSpPr>
                <a:stCxn id="31" idx="1"/>
                <a:endCxn id="28" idx="5"/>
              </p:cNvCxnSpPr>
              <p:nvPr/>
            </p:nvCxnSpPr>
            <p:spPr>
              <a:xfrm flipH="1" flipV="1">
                <a:off x="1792342" y="3075534"/>
                <a:ext cx="585116" cy="18859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FD28A6AF-AC77-4604-99D5-B3EE360A129D}"/>
                  </a:ext>
                </a:extLst>
              </p:cNvPr>
              <p:cNvCxnSpPr>
                <a:stCxn id="33" idx="7"/>
                <a:endCxn id="35" idx="2"/>
              </p:cNvCxnSpPr>
              <p:nvPr/>
            </p:nvCxnSpPr>
            <p:spPr>
              <a:xfrm flipV="1">
                <a:off x="3040189" y="3155483"/>
                <a:ext cx="437510" cy="342980"/>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sp>
          <p:nvSpPr>
            <p:cNvPr id="8" name="Oval 7">
              <a:extLst>
                <a:ext uri="{FF2B5EF4-FFF2-40B4-BE49-F238E27FC236}">
                  <a16:creationId xmlns:a16="http://schemas.microsoft.com/office/drawing/2014/main" id="{9B438EE3-1C2C-4F70-91E8-6BDD4141ADBE}"/>
                </a:ext>
              </a:extLst>
            </p:cNvPr>
            <p:cNvSpPr/>
            <p:nvPr/>
          </p:nvSpPr>
          <p:spPr>
            <a:xfrm>
              <a:off x="1438069" y="3037278"/>
              <a:ext cx="173375" cy="184359"/>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A0A98A8B-427E-4B02-9323-BB9D2A6A9B66}"/>
                </a:ext>
              </a:extLst>
            </p:cNvPr>
            <p:cNvSpPr/>
            <p:nvPr/>
          </p:nvSpPr>
          <p:spPr>
            <a:xfrm>
              <a:off x="804386" y="4342047"/>
              <a:ext cx="173375" cy="18435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1493EA90-D684-46FC-9D48-86AC846E8C8D}"/>
                </a:ext>
              </a:extLst>
            </p:cNvPr>
            <p:cNvSpPr/>
            <p:nvPr/>
          </p:nvSpPr>
          <p:spPr>
            <a:xfrm>
              <a:off x="2887913" y="4493271"/>
              <a:ext cx="173375" cy="18435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D41A0349-5682-4409-8944-B71E206424C6}"/>
                </a:ext>
              </a:extLst>
            </p:cNvPr>
            <p:cNvSpPr/>
            <p:nvPr/>
          </p:nvSpPr>
          <p:spPr>
            <a:xfrm>
              <a:off x="2955980" y="3242355"/>
              <a:ext cx="173375" cy="184359"/>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E0F3E623-7786-492B-913E-E28B45BA13B8}"/>
                </a:ext>
              </a:extLst>
            </p:cNvPr>
            <p:cNvSpPr/>
            <p:nvPr/>
          </p:nvSpPr>
          <p:spPr>
            <a:xfrm>
              <a:off x="4430935" y="4914923"/>
              <a:ext cx="173375" cy="184359"/>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0CEE691C-A4EC-469F-8133-5BF8C3198EBA}"/>
                </a:ext>
              </a:extLst>
            </p:cNvPr>
            <p:cNvCxnSpPr>
              <a:stCxn id="8" idx="6"/>
              <a:endCxn id="24" idx="2"/>
            </p:cNvCxnSpPr>
            <p:nvPr/>
          </p:nvCxnSpPr>
          <p:spPr>
            <a:xfrm flipV="1">
              <a:off x="1611444" y="2814755"/>
              <a:ext cx="942328" cy="314703"/>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752F346-EE90-4890-A4E5-CDC46D09C1AE}"/>
                </a:ext>
              </a:extLst>
            </p:cNvPr>
            <p:cNvCxnSpPr>
              <a:stCxn id="10" idx="7"/>
              <a:endCxn id="26" idx="2"/>
            </p:cNvCxnSpPr>
            <p:nvPr/>
          </p:nvCxnSpPr>
          <p:spPr>
            <a:xfrm>
              <a:off x="952371" y="4369046"/>
              <a:ext cx="1132645" cy="21640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B6312E6-1E55-46BB-A22D-E3ED91D3603F}"/>
                </a:ext>
              </a:extLst>
            </p:cNvPr>
            <p:cNvCxnSpPr>
              <a:stCxn id="10" idx="4"/>
              <a:endCxn id="27" idx="1"/>
            </p:cNvCxnSpPr>
            <p:nvPr/>
          </p:nvCxnSpPr>
          <p:spPr>
            <a:xfrm>
              <a:off x="891074" y="4526406"/>
              <a:ext cx="370114" cy="497774"/>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AE63096-54D0-4F3B-8C91-4188B1BE8407}"/>
                </a:ext>
              </a:extLst>
            </p:cNvPr>
            <p:cNvCxnSpPr>
              <a:stCxn id="13" idx="0"/>
              <a:endCxn id="35" idx="4"/>
            </p:cNvCxnSpPr>
            <p:nvPr/>
          </p:nvCxnSpPr>
          <p:spPr>
            <a:xfrm flipH="1" flipV="1">
              <a:off x="4507457" y="3861675"/>
              <a:ext cx="10166" cy="1053248"/>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69BA5E1-9CF5-4C47-9AC1-56BAD7631CA8}"/>
                </a:ext>
              </a:extLst>
            </p:cNvPr>
            <p:cNvCxnSpPr>
              <a:stCxn id="11" idx="0"/>
              <a:endCxn id="31" idx="4"/>
            </p:cNvCxnSpPr>
            <p:nvPr/>
          </p:nvCxnSpPr>
          <p:spPr>
            <a:xfrm flipH="1" flipV="1">
              <a:off x="2940657" y="4088709"/>
              <a:ext cx="33944" cy="404562"/>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EE30537-5D9A-4077-A854-C6009420D349}"/>
                </a:ext>
              </a:extLst>
            </p:cNvPr>
            <p:cNvCxnSpPr>
              <a:stCxn id="12" idx="6"/>
              <a:endCxn id="36" idx="2"/>
            </p:cNvCxnSpPr>
            <p:nvPr/>
          </p:nvCxnSpPr>
          <p:spPr>
            <a:xfrm>
              <a:off x="3129355" y="3334535"/>
              <a:ext cx="554569" cy="9586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13FC435-D716-4150-BA20-D6F2F9DBF436}"/>
                </a:ext>
              </a:extLst>
            </p:cNvPr>
            <p:cNvCxnSpPr>
              <a:stCxn id="28" idx="6"/>
              <a:endCxn id="12" idx="2"/>
            </p:cNvCxnSpPr>
            <p:nvPr/>
          </p:nvCxnSpPr>
          <p:spPr>
            <a:xfrm flipV="1">
              <a:off x="2085016" y="3334535"/>
              <a:ext cx="870964" cy="250678"/>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A8F79D06-2720-4A24-879E-1EF97D8090CC}"/>
                </a:ext>
              </a:extLst>
            </p:cNvPr>
            <p:cNvCxnSpPr>
              <a:stCxn id="11" idx="5"/>
              <a:endCxn id="29" idx="1"/>
            </p:cNvCxnSpPr>
            <p:nvPr/>
          </p:nvCxnSpPr>
          <p:spPr>
            <a:xfrm>
              <a:off x="3035898" y="4650631"/>
              <a:ext cx="206265" cy="33224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A9D5A59-F400-43DF-AF04-8859BD21B4AE}"/>
                </a:ext>
              </a:extLst>
            </p:cNvPr>
            <p:cNvCxnSpPr>
              <a:stCxn id="36" idx="6"/>
              <a:endCxn id="35" idx="1"/>
            </p:cNvCxnSpPr>
            <p:nvPr/>
          </p:nvCxnSpPr>
          <p:spPr>
            <a:xfrm>
              <a:off x="3857299" y="3430400"/>
              <a:ext cx="588860" cy="27391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6D17DA25-72BF-4797-A57F-D1CB3CE2B1CB}"/>
                </a:ext>
              </a:extLst>
            </p:cNvPr>
            <p:cNvCxnSpPr>
              <a:stCxn id="26" idx="6"/>
              <a:endCxn id="11" idx="2"/>
            </p:cNvCxnSpPr>
            <p:nvPr/>
          </p:nvCxnSpPr>
          <p:spPr>
            <a:xfrm>
              <a:off x="2258391" y="4585451"/>
              <a:ext cx="629522"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grpSp>
        <p:nvGrpSpPr>
          <p:cNvPr id="51" name="Group 50">
            <a:extLst>
              <a:ext uri="{FF2B5EF4-FFF2-40B4-BE49-F238E27FC236}">
                <a16:creationId xmlns:a16="http://schemas.microsoft.com/office/drawing/2014/main" id="{9403F759-246A-4E23-AA9B-A0EC9C12F549}"/>
              </a:ext>
            </a:extLst>
          </p:cNvPr>
          <p:cNvGrpSpPr/>
          <p:nvPr/>
        </p:nvGrpSpPr>
        <p:grpSpPr>
          <a:xfrm>
            <a:off x="6769758" y="3037190"/>
            <a:ext cx="2727383" cy="2420067"/>
            <a:chOff x="804386" y="2722575"/>
            <a:chExt cx="3799924" cy="3313841"/>
          </a:xfrm>
        </p:grpSpPr>
        <p:grpSp>
          <p:nvGrpSpPr>
            <p:cNvPr id="52" name="Group 51">
              <a:extLst>
                <a:ext uri="{FF2B5EF4-FFF2-40B4-BE49-F238E27FC236}">
                  <a16:creationId xmlns:a16="http://schemas.microsoft.com/office/drawing/2014/main" id="{8708EF87-9DBE-468F-9D32-24F1749D233D}"/>
                </a:ext>
              </a:extLst>
            </p:cNvPr>
            <p:cNvGrpSpPr/>
            <p:nvPr/>
          </p:nvGrpSpPr>
          <p:grpSpPr>
            <a:xfrm>
              <a:off x="970920" y="2722575"/>
              <a:ext cx="3623224" cy="3313841"/>
              <a:chOff x="1015236" y="2452720"/>
              <a:chExt cx="2586216" cy="2224471"/>
            </a:xfrm>
          </p:grpSpPr>
          <p:sp>
            <p:nvSpPr>
              <p:cNvPr id="68" name="Oval 67">
                <a:extLst>
                  <a:ext uri="{FF2B5EF4-FFF2-40B4-BE49-F238E27FC236}">
                    <a16:creationId xmlns:a16="http://schemas.microsoft.com/office/drawing/2014/main" id="{BA821FA6-ED59-4111-91E3-C5680C44C18C}"/>
                  </a:ext>
                </a:extLst>
              </p:cNvPr>
              <p:cNvSpPr/>
              <p:nvPr/>
            </p:nvSpPr>
            <p:spPr>
              <a:xfrm>
                <a:off x="2145058" y="2452720"/>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B306C7A2-BE70-4B59-B122-B5792B328BD9}"/>
                  </a:ext>
                </a:extLst>
              </p:cNvPr>
              <p:cNvSpPr/>
              <p:nvPr/>
            </p:nvSpPr>
            <p:spPr>
              <a:xfrm>
                <a:off x="1204304" y="3228074"/>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F074AAD0-D132-4482-B433-416373BAA2FB}"/>
                  </a:ext>
                </a:extLst>
              </p:cNvPr>
              <p:cNvSpPr/>
              <p:nvPr/>
            </p:nvSpPr>
            <p:spPr>
              <a:xfrm>
                <a:off x="1810465" y="3641329"/>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385D6CE2-8E3B-4581-AFE0-9EB3C6E93FA9}"/>
                  </a:ext>
                </a:extLst>
              </p:cNvPr>
              <p:cNvSpPr/>
              <p:nvPr/>
            </p:nvSpPr>
            <p:spPr>
              <a:xfrm>
                <a:off x="1204303" y="3979587"/>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id="{FFE4B029-ADE6-4D0F-8021-541154DE959C}"/>
                  </a:ext>
                </a:extLst>
              </p:cNvPr>
              <p:cNvSpPr/>
              <p:nvPr/>
            </p:nvSpPr>
            <p:spPr>
              <a:xfrm>
                <a:off x="1686712" y="2969903"/>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id="{F406D20C-44E9-4835-B2C4-B2049E7678F8}"/>
                  </a:ext>
                </a:extLst>
              </p:cNvPr>
              <p:cNvSpPr/>
              <p:nvPr/>
            </p:nvSpPr>
            <p:spPr>
              <a:xfrm>
                <a:off x="2618300" y="3951858"/>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DDAD168D-ADEE-4B71-9768-59807AA48AC3}"/>
                  </a:ext>
                </a:extLst>
              </p:cNvPr>
              <p:cNvSpPr/>
              <p:nvPr/>
            </p:nvSpPr>
            <p:spPr>
              <a:xfrm>
                <a:off x="1815049" y="4478040"/>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C4157170-4BA0-4804-858A-1DBBF14D0AEA}"/>
                  </a:ext>
                </a:extLst>
              </p:cNvPr>
              <p:cNvSpPr/>
              <p:nvPr/>
            </p:nvSpPr>
            <p:spPr>
              <a:xfrm>
                <a:off x="2359335" y="3246006"/>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id="{C705DB31-E21F-43CC-A344-F038F5EEB96C}"/>
                  </a:ext>
                </a:extLst>
              </p:cNvPr>
              <p:cNvSpPr/>
              <p:nvPr/>
            </p:nvSpPr>
            <p:spPr>
              <a:xfrm>
                <a:off x="2951747" y="4466809"/>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408675EE-5DB9-497A-9C68-90A019A8EA5D}"/>
                  </a:ext>
                </a:extLst>
              </p:cNvPr>
              <p:cNvSpPr/>
              <p:nvPr/>
            </p:nvSpPr>
            <p:spPr>
              <a:xfrm>
                <a:off x="2934559" y="3480340"/>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id="{32C189AB-2A0E-4DCA-B89A-48EC804F061A}"/>
                  </a:ext>
                </a:extLst>
              </p:cNvPr>
              <p:cNvSpPr/>
              <p:nvPr/>
            </p:nvSpPr>
            <p:spPr>
              <a:xfrm>
                <a:off x="1015236" y="4553437"/>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C4F1AE8B-3113-4244-B885-9BC83167B99C}"/>
                  </a:ext>
                </a:extLst>
              </p:cNvPr>
              <p:cNvSpPr/>
              <p:nvPr/>
            </p:nvSpPr>
            <p:spPr>
              <a:xfrm>
                <a:off x="3477699" y="3093606"/>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27E7ED62-03C2-4336-8FCF-E5A951440633}"/>
                  </a:ext>
                </a:extLst>
              </p:cNvPr>
              <p:cNvSpPr/>
              <p:nvPr/>
            </p:nvSpPr>
            <p:spPr>
              <a:xfrm>
                <a:off x="2951747" y="2865982"/>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1" name="Straight Connector 80">
                <a:extLst>
                  <a:ext uri="{FF2B5EF4-FFF2-40B4-BE49-F238E27FC236}">
                    <a16:creationId xmlns:a16="http://schemas.microsoft.com/office/drawing/2014/main" id="{52F891A2-3A77-4016-9A33-0D761938CE75}"/>
                  </a:ext>
                </a:extLst>
              </p:cNvPr>
              <p:cNvCxnSpPr>
                <a:stCxn id="72" idx="0"/>
                <a:endCxn id="68" idx="2"/>
              </p:cNvCxnSpPr>
              <p:nvPr/>
            </p:nvCxnSpPr>
            <p:spPr>
              <a:xfrm flipV="1">
                <a:off x="1748589" y="2514597"/>
                <a:ext cx="396469" cy="455306"/>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17D86976-E793-4C79-A5BE-5B9BAAB67FAD}"/>
                  </a:ext>
                </a:extLst>
              </p:cNvPr>
              <p:cNvCxnSpPr>
                <a:stCxn id="70" idx="2"/>
                <a:endCxn id="69" idx="5"/>
              </p:cNvCxnSpPr>
              <p:nvPr/>
            </p:nvCxnSpPr>
            <p:spPr>
              <a:xfrm flipH="1" flipV="1">
                <a:off x="1309934" y="3333705"/>
                <a:ext cx="500531" cy="369501"/>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6C509187-FCB9-4AFF-BCCA-D972A59E202A}"/>
                  </a:ext>
                </a:extLst>
              </p:cNvPr>
              <p:cNvCxnSpPr>
                <a:stCxn id="70" idx="7"/>
                <a:endCxn id="75" idx="2"/>
              </p:cNvCxnSpPr>
              <p:nvPr/>
            </p:nvCxnSpPr>
            <p:spPr>
              <a:xfrm flipV="1">
                <a:off x="1916095" y="3307883"/>
                <a:ext cx="443240" cy="351569"/>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5AF36398-73FE-4065-9849-1AE1290EF830}"/>
                  </a:ext>
                </a:extLst>
              </p:cNvPr>
              <p:cNvCxnSpPr>
                <a:stCxn id="75" idx="6"/>
                <a:endCxn id="80" idx="3"/>
              </p:cNvCxnSpPr>
              <p:nvPr/>
            </p:nvCxnSpPr>
            <p:spPr>
              <a:xfrm flipV="1">
                <a:off x="2483088" y="2971613"/>
                <a:ext cx="486782" cy="336270"/>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71F90B1A-C717-43E8-BCD1-A1AECD373486}"/>
                  </a:ext>
                </a:extLst>
              </p:cNvPr>
              <p:cNvCxnSpPr>
                <a:stCxn id="78" idx="0"/>
                <a:endCxn id="70" idx="3"/>
              </p:cNvCxnSpPr>
              <p:nvPr/>
            </p:nvCxnSpPr>
            <p:spPr>
              <a:xfrm flipV="1">
                <a:off x="1077113" y="3746960"/>
                <a:ext cx="751475" cy="806477"/>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307E9632-F78B-445F-B054-8FD32C9D0042}"/>
                  </a:ext>
                </a:extLst>
              </p:cNvPr>
              <p:cNvCxnSpPr>
                <a:stCxn id="78" idx="0"/>
                <a:endCxn id="71" idx="4"/>
              </p:cNvCxnSpPr>
              <p:nvPr/>
            </p:nvCxnSpPr>
            <p:spPr>
              <a:xfrm flipV="1">
                <a:off x="1077113" y="4103341"/>
                <a:ext cx="189067" cy="450096"/>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610175E0-D370-461A-B27C-82D001A0D71A}"/>
                  </a:ext>
                </a:extLst>
              </p:cNvPr>
              <p:cNvCxnSpPr>
                <a:stCxn id="73" idx="0"/>
                <a:endCxn id="77" idx="3"/>
              </p:cNvCxnSpPr>
              <p:nvPr/>
            </p:nvCxnSpPr>
            <p:spPr>
              <a:xfrm flipV="1">
                <a:off x="2680177" y="3585971"/>
                <a:ext cx="272505" cy="365887"/>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64EEEDA8-7D48-4BA4-B0DF-A1EECE2AE1E3}"/>
                  </a:ext>
                </a:extLst>
              </p:cNvPr>
              <p:cNvCxnSpPr>
                <a:stCxn id="74" idx="7"/>
                <a:endCxn id="73" idx="3"/>
              </p:cNvCxnSpPr>
              <p:nvPr/>
            </p:nvCxnSpPr>
            <p:spPr>
              <a:xfrm flipV="1">
                <a:off x="1920679" y="4057489"/>
                <a:ext cx="715744" cy="438674"/>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4B3D96D8-3DA1-43AA-9015-E7DB4A0463D9}"/>
                  </a:ext>
                </a:extLst>
              </p:cNvPr>
              <p:cNvCxnSpPr>
                <a:stCxn id="78" idx="6"/>
                <a:endCxn id="73" idx="2"/>
              </p:cNvCxnSpPr>
              <p:nvPr/>
            </p:nvCxnSpPr>
            <p:spPr>
              <a:xfrm flipV="1">
                <a:off x="1138989" y="4013735"/>
                <a:ext cx="1479311" cy="601579"/>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C9D0E73A-076F-441C-9890-FB2633B6E4B9}"/>
                  </a:ext>
                </a:extLst>
              </p:cNvPr>
              <p:cNvCxnSpPr>
                <a:stCxn id="74" idx="5"/>
                <a:endCxn id="76" idx="2"/>
              </p:cNvCxnSpPr>
              <p:nvPr/>
            </p:nvCxnSpPr>
            <p:spPr>
              <a:xfrm flipV="1">
                <a:off x="1920679" y="4528686"/>
                <a:ext cx="1031068" cy="5498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0816EF47-AE9B-4A50-81BB-3E205AAF1E21}"/>
                  </a:ext>
                </a:extLst>
              </p:cNvPr>
              <p:cNvCxnSpPr>
                <a:stCxn id="76" idx="7"/>
                <a:endCxn id="79" idx="2"/>
              </p:cNvCxnSpPr>
              <p:nvPr/>
            </p:nvCxnSpPr>
            <p:spPr>
              <a:xfrm flipV="1">
                <a:off x="3057377" y="3155483"/>
                <a:ext cx="420322" cy="1329449"/>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C494320D-8050-4FD9-823F-E0099D057C0F}"/>
                  </a:ext>
                </a:extLst>
              </p:cNvPr>
              <p:cNvCxnSpPr>
                <a:stCxn id="69" idx="6"/>
                <a:endCxn id="72" idx="3"/>
              </p:cNvCxnSpPr>
              <p:nvPr/>
            </p:nvCxnSpPr>
            <p:spPr>
              <a:xfrm flipV="1">
                <a:off x="1328057" y="3075534"/>
                <a:ext cx="376778" cy="214417"/>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A5A9B1BE-22A5-4028-8F80-E7F0C3558CA9}"/>
                  </a:ext>
                </a:extLst>
              </p:cNvPr>
              <p:cNvCxnSpPr>
                <a:stCxn id="75" idx="1"/>
                <a:endCxn id="72" idx="5"/>
              </p:cNvCxnSpPr>
              <p:nvPr/>
            </p:nvCxnSpPr>
            <p:spPr>
              <a:xfrm flipH="1" flipV="1">
                <a:off x="1792342" y="3075534"/>
                <a:ext cx="585116" cy="18859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47177D1B-B48B-4295-9DD5-EE2FDA56E2EE}"/>
                  </a:ext>
                </a:extLst>
              </p:cNvPr>
              <p:cNvCxnSpPr>
                <a:stCxn id="77" idx="7"/>
                <a:endCxn id="79" idx="2"/>
              </p:cNvCxnSpPr>
              <p:nvPr/>
            </p:nvCxnSpPr>
            <p:spPr>
              <a:xfrm flipV="1">
                <a:off x="3040189" y="3155483"/>
                <a:ext cx="437510" cy="342980"/>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sp>
          <p:nvSpPr>
            <p:cNvPr id="53" name="Oval 52">
              <a:extLst>
                <a:ext uri="{FF2B5EF4-FFF2-40B4-BE49-F238E27FC236}">
                  <a16:creationId xmlns:a16="http://schemas.microsoft.com/office/drawing/2014/main" id="{E11917AB-1BE9-4EC5-8990-36E30ECAC9D3}"/>
                </a:ext>
              </a:extLst>
            </p:cNvPr>
            <p:cNvSpPr/>
            <p:nvPr/>
          </p:nvSpPr>
          <p:spPr>
            <a:xfrm>
              <a:off x="1438069" y="3032453"/>
              <a:ext cx="173375" cy="184359"/>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Oval 53">
              <a:extLst>
                <a:ext uri="{FF2B5EF4-FFF2-40B4-BE49-F238E27FC236}">
                  <a16:creationId xmlns:a16="http://schemas.microsoft.com/office/drawing/2014/main" id="{6829A740-A55F-4E82-8C75-100DDE85491D}"/>
                </a:ext>
              </a:extLst>
            </p:cNvPr>
            <p:cNvSpPr/>
            <p:nvPr/>
          </p:nvSpPr>
          <p:spPr>
            <a:xfrm>
              <a:off x="804386" y="4342047"/>
              <a:ext cx="173375" cy="18435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0219892D-0A33-4FF8-ADDB-E7FAF3D44C66}"/>
                </a:ext>
              </a:extLst>
            </p:cNvPr>
            <p:cNvSpPr/>
            <p:nvPr/>
          </p:nvSpPr>
          <p:spPr>
            <a:xfrm>
              <a:off x="2887913" y="4493271"/>
              <a:ext cx="173375" cy="18435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329B9387-B4CF-40D5-B33E-3B8ED383B7CB}"/>
                </a:ext>
              </a:extLst>
            </p:cNvPr>
            <p:cNvSpPr/>
            <p:nvPr/>
          </p:nvSpPr>
          <p:spPr>
            <a:xfrm>
              <a:off x="2955980" y="3242355"/>
              <a:ext cx="173375" cy="184359"/>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EACC4E9C-6A2E-4ABF-9BD0-08CB01308A81}"/>
                </a:ext>
              </a:extLst>
            </p:cNvPr>
            <p:cNvSpPr/>
            <p:nvPr/>
          </p:nvSpPr>
          <p:spPr>
            <a:xfrm>
              <a:off x="4430935" y="4914923"/>
              <a:ext cx="173375" cy="184359"/>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8" name="Straight Connector 57">
              <a:extLst>
                <a:ext uri="{FF2B5EF4-FFF2-40B4-BE49-F238E27FC236}">
                  <a16:creationId xmlns:a16="http://schemas.microsoft.com/office/drawing/2014/main" id="{85638306-753E-4741-8034-76CA5CF71D67}"/>
                </a:ext>
              </a:extLst>
            </p:cNvPr>
            <p:cNvCxnSpPr>
              <a:stCxn id="53" idx="6"/>
              <a:endCxn id="68" idx="2"/>
            </p:cNvCxnSpPr>
            <p:nvPr/>
          </p:nvCxnSpPr>
          <p:spPr>
            <a:xfrm flipV="1">
              <a:off x="1611444" y="2814755"/>
              <a:ext cx="942328" cy="309878"/>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94D9B054-387D-48C6-B22D-B63A54A2C8A9}"/>
                </a:ext>
              </a:extLst>
            </p:cNvPr>
            <p:cNvCxnSpPr>
              <a:stCxn id="54" idx="7"/>
              <a:endCxn id="70" idx="2"/>
            </p:cNvCxnSpPr>
            <p:nvPr/>
          </p:nvCxnSpPr>
          <p:spPr>
            <a:xfrm>
              <a:off x="952371" y="4369046"/>
              <a:ext cx="1132645" cy="216405"/>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726BDEDF-F16E-488A-A86E-E5D8777C569F}"/>
                </a:ext>
              </a:extLst>
            </p:cNvPr>
            <p:cNvCxnSpPr>
              <a:stCxn id="54" idx="4"/>
              <a:endCxn id="71" idx="1"/>
            </p:cNvCxnSpPr>
            <p:nvPr/>
          </p:nvCxnSpPr>
          <p:spPr>
            <a:xfrm>
              <a:off x="891074" y="4526406"/>
              <a:ext cx="370114" cy="497774"/>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7859FB89-7CEC-4B3F-BF93-8324BB9189BF}"/>
                </a:ext>
              </a:extLst>
            </p:cNvPr>
            <p:cNvCxnSpPr>
              <a:stCxn id="57" idx="0"/>
              <a:endCxn id="79" idx="4"/>
            </p:cNvCxnSpPr>
            <p:nvPr/>
          </p:nvCxnSpPr>
          <p:spPr>
            <a:xfrm flipH="1" flipV="1">
              <a:off x="4507457" y="3861675"/>
              <a:ext cx="10166" cy="1053248"/>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00AC0DC8-7FF8-4CD2-94AA-8999093E3A40}"/>
                </a:ext>
              </a:extLst>
            </p:cNvPr>
            <p:cNvCxnSpPr>
              <a:stCxn id="55" idx="0"/>
              <a:endCxn id="75" idx="4"/>
            </p:cNvCxnSpPr>
            <p:nvPr/>
          </p:nvCxnSpPr>
          <p:spPr>
            <a:xfrm flipH="1" flipV="1">
              <a:off x="2940657" y="4088709"/>
              <a:ext cx="33944" cy="40456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37FA31F8-31F3-44CF-A6CB-79EF47725792}"/>
                </a:ext>
              </a:extLst>
            </p:cNvPr>
            <p:cNvCxnSpPr>
              <a:stCxn id="56" idx="6"/>
              <a:endCxn id="80" idx="2"/>
            </p:cNvCxnSpPr>
            <p:nvPr/>
          </p:nvCxnSpPr>
          <p:spPr>
            <a:xfrm>
              <a:off x="3129355" y="3334535"/>
              <a:ext cx="554569" cy="9586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F89662BE-F0F8-4E57-9193-CB228D873BBD}"/>
                </a:ext>
              </a:extLst>
            </p:cNvPr>
            <p:cNvCxnSpPr>
              <a:stCxn id="72" idx="6"/>
              <a:endCxn id="56" idx="2"/>
            </p:cNvCxnSpPr>
            <p:nvPr/>
          </p:nvCxnSpPr>
          <p:spPr>
            <a:xfrm flipV="1">
              <a:off x="2085016" y="3334535"/>
              <a:ext cx="870964" cy="250678"/>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CF50962F-1227-4174-BE8C-A0E19FF4B69A}"/>
                </a:ext>
              </a:extLst>
            </p:cNvPr>
            <p:cNvCxnSpPr>
              <a:stCxn id="55" idx="5"/>
              <a:endCxn id="73" idx="1"/>
            </p:cNvCxnSpPr>
            <p:nvPr/>
          </p:nvCxnSpPr>
          <p:spPr>
            <a:xfrm>
              <a:off x="3035898" y="4650631"/>
              <a:ext cx="206265" cy="33224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49488944-7C17-4FFE-8DB5-798C428D7289}"/>
                </a:ext>
              </a:extLst>
            </p:cNvPr>
            <p:cNvCxnSpPr>
              <a:stCxn id="80" idx="6"/>
              <a:endCxn id="79" idx="1"/>
            </p:cNvCxnSpPr>
            <p:nvPr/>
          </p:nvCxnSpPr>
          <p:spPr>
            <a:xfrm>
              <a:off x="3857299" y="3430400"/>
              <a:ext cx="588860" cy="27391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A3CC49B4-4D38-4F41-B8DC-575E04B4EA35}"/>
                </a:ext>
              </a:extLst>
            </p:cNvPr>
            <p:cNvCxnSpPr>
              <a:stCxn id="70" idx="6"/>
              <a:endCxn id="55" idx="2"/>
            </p:cNvCxnSpPr>
            <p:nvPr/>
          </p:nvCxnSpPr>
          <p:spPr>
            <a:xfrm>
              <a:off x="2258391" y="4585451"/>
              <a:ext cx="62952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95" name="Right Arrow 1">
            <a:extLst>
              <a:ext uri="{FF2B5EF4-FFF2-40B4-BE49-F238E27FC236}">
                <a16:creationId xmlns:a16="http://schemas.microsoft.com/office/drawing/2014/main" id="{B302907A-00EE-4B16-88B8-D2BD0CC62D49}"/>
              </a:ext>
            </a:extLst>
          </p:cNvPr>
          <p:cNvSpPr/>
          <p:nvPr/>
        </p:nvSpPr>
        <p:spPr>
          <a:xfrm>
            <a:off x="5371900" y="4083490"/>
            <a:ext cx="838773" cy="272769"/>
          </a:xfrm>
          <a:prstGeom prst="rightArrow">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07864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I.C.b</a:t>
            </a:r>
            <a:r>
              <a:rPr lang="es-MX" dirty="0"/>
              <a:t> - </a:t>
            </a:r>
            <a:r>
              <a:rPr lang="es-MX" dirty="0" err="1"/>
              <a:t>Sampling</a:t>
            </a:r>
            <a:r>
              <a:rPr lang="es-MX" dirty="0"/>
              <a:t> </a:t>
            </a:r>
            <a:r>
              <a:rPr lang="es-MX" dirty="0" err="1"/>
              <a:t>method</a:t>
            </a:r>
            <a:endParaRPr lang="en-US"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a:xfrm>
            <a:off x="8610600" y="6356350"/>
            <a:ext cx="2743200" cy="365125"/>
          </a:xfrm>
        </p:spPr>
        <p:txBody>
          <a:bodyPr/>
          <a:lstStyle/>
          <a:p>
            <a:fld id="{03C50632-69A4-4CE9-BD5E-CBE041F059D6}" type="slidenum">
              <a:rPr lang="en-US" smtClean="0"/>
              <a:t>27</a:t>
            </a:fld>
            <a:endParaRPr lang="en-US" dirty="0"/>
          </a:p>
        </p:txBody>
      </p:sp>
      <p:sp>
        <p:nvSpPr>
          <p:cNvPr id="2" name="TextBox 1">
            <a:extLst>
              <a:ext uri="{FF2B5EF4-FFF2-40B4-BE49-F238E27FC236}">
                <a16:creationId xmlns:a16="http://schemas.microsoft.com/office/drawing/2014/main" id="{9CE57AD5-1A48-459E-B690-8CF6078D02BE}"/>
              </a:ext>
            </a:extLst>
          </p:cNvPr>
          <p:cNvSpPr txBox="1"/>
          <p:nvPr/>
        </p:nvSpPr>
        <p:spPr>
          <a:xfrm>
            <a:off x="3874741" y="1076908"/>
            <a:ext cx="4623382" cy="523220"/>
          </a:xfrm>
          <a:prstGeom prst="rect">
            <a:avLst/>
          </a:prstGeom>
          <a:noFill/>
        </p:spPr>
        <p:txBody>
          <a:bodyPr wrap="none" rtlCol="0">
            <a:spAutoFit/>
          </a:bodyPr>
          <a:lstStyle/>
          <a:p>
            <a:r>
              <a:rPr lang="es-MX" sz="2800" b="1" dirty="0" err="1">
                <a:solidFill>
                  <a:schemeClr val="accent1">
                    <a:lumMod val="50000"/>
                  </a:schemeClr>
                </a:solidFill>
                <a:latin typeface="Arial Nova" panose="020B0504020202020204" pitchFamily="34" charset="0"/>
              </a:rPr>
              <a:t>Random</a:t>
            </a:r>
            <a:r>
              <a:rPr lang="es-MX" sz="2800" b="1" dirty="0">
                <a:solidFill>
                  <a:schemeClr val="accent1">
                    <a:lumMod val="50000"/>
                  </a:schemeClr>
                </a:solidFill>
                <a:latin typeface="Arial Nova" panose="020B0504020202020204" pitchFamily="34" charset="0"/>
              </a:rPr>
              <a:t> </a:t>
            </a:r>
            <a:r>
              <a:rPr lang="es-MX" sz="2800" b="1" dirty="0" err="1">
                <a:solidFill>
                  <a:schemeClr val="accent1">
                    <a:lumMod val="50000"/>
                  </a:schemeClr>
                </a:solidFill>
                <a:latin typeface="Arial Nova" panose="020B0504020202020204" pitchFamily="34" charset="0"/>
              </a:rPr>
              <a:t>Sampling</a:t>
            </a:r>
            <a:r>
              <a:rPr lang="es-MX" sz="2800" b="1" dirty="0">
                <a:solidFill>
                  <a:schemeClr val="accent1">
                    <a:lumMod val="50000"/>
                  </a:schemeClr>
                </a:solidFill>
                <a:latin typeface="Arial Nova" panose="020B0504020202020204" pitchFamily="34" charset="0"/>
              </a:rPr>
              <a:t> </a:t>
            </a:r>
            <a:r>
              <a:rPr lang="es-MX" sz="2800" b="1" dirty="0" err="1">
                <a:solidFill>
                  <a:schemeClr val="accent1">
                    <a:lumMod val="50000"/>
                  </a:schemeClr>
                </a:solidFill>
                <a:latin typeface="Arial Nova" panose="020B0504020202020204" pitchFamily="34" charset="0"/>
              </a:rPr>
              <a:t>Methods</a:t>
            </a:r>
            <a:endParaRPr lang="es-MX" sz="2800" b="1" dirty="0">
              <a:solidFill>
                <a:schemeClr val="accent1">
                  <a:lumMod val="50000"/>
                </a:schemeClr>
              </a:solidFill>
              <a:latin typeface="Arial Nova" panose="020B0504020202020204" pitchFamily="34" charset="0"/>
            </a:endParaRPr>
          </a:p>
        </p:txBody>
      </p:sp>
      <p:grpSp>
        <p:nvGrpSpPr>
          <p:cNvPr id="190" name="Group 189">
            <a:extLst>
              <a:ext uri="{FF2B5EF4-FFF2-40B4-BE49-F238E27FC236}">
                <a16:creationId xmlns:a16="http://schemas.microsoft.com/office/drawing/2014/main" id="{325D2AD6-66A6-45F9-B474-C3A58E70754C}"/>
              </a:ext>
            </a:extLst>
          </p:cNvPr>
          <p:cNvGrpSpPr/>
          <p:nvPr/>
        </p:nvGrpSpPr>
        <p:grpSpPr>
          <a:xfrm>
            <a:off x="482264" y="4306977"/>
            <a:ext cx="5131919" cy="2066215"/>
            <a:chOff x="6144308" y="1681460"/>
            <a:chExt cx="5892350" cy="2372380"/>
          </a:xfrm>
        </p:grpSpPr>
        <p:sp>
          <p:nvSpPr>
            <p:cNvPr id="188" name="Rectangle: Rounded Corners 187">
              <a:extLst>
                <a:ext uri="{FF2B5EF4-FFF2-40B4-BE49-F238E27FC236}">
                  <a16:creationId xmlns:a16="http://schemas.microsoft.com/office/drawing/2014/main" id="{64415365-8C72-4D2F-B7B2-DA2B96D88576}"/>
                </a:ext>
              </a:extLst>
            </p:cNvPr>
            <p:cNvSpPr/>
            <p:nvPr/>
          </p:nvSpPr>
          <p:spPr>
            <a:xfrm>
              <a:off x="6144308" y="1681460"/>
              <a:ext cx="5892350" cy="2372380"/>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6" name="Group 95">
              <a:extLst>
                <a:ext uri="{FF2B5EF4-FFF2-40B4-BE49-F238E27FC236}">
                  <a16:creationId xmlns:a16="http://schemas.microsoft.com/office/drawing/2014/main" id="{A140A957-8CC3-4D87-8C72-B7B79015B861}"/>
                </a:ext>
              </a:extLst>
            </p:cNvPr>
            <p:cNvGrpSpPr/>
            <p:nvPr/>
          </p:nvGrpSpPr>
          <p:grpSpPr>
            <a:xfrm>
              <a:off x="6345590" y="2054696"/>
              <a:ext cx="5552465" cy="1827804"/>
              <a:chOff x="416511" y="1894988"/>
              <a:chExt cx="7434710" cy="2447416"/>
            </a:xfrm>
          </p:grpSpPr>
          <p:grpSp>
            <p:nvGrpSpPr>
              <p:cNvPr id="97" name="Group 96">
                <a:extLst>
                  <a:ext uri="{FF2B5EF4-FFF2-40B4-BE49-F238E27FC236}">
                    <a16:creationId xmlns:a16="http://schemas.microsoft.com/office/drawing/2014/main" id="{547F6E4A-16BB-437D-8561-1EA3D0F846BA}"/>
                  </a:ext>
                </a:extLst>
              </p:cNvPr>
              <p:cNvGrpSpPr/>
              <p:nvPr/>
            </p:nvGrpSpPr>
            <p:grpSpPr>
              <a:xfrm>
                <a:off x="416511" y="1922337"/>
                <a:ext cx="2727383" cy="2420067"/>
                <a:chOff x="804386" y="2722575"/>
                <a:chExt cx="3799924" cy="3313841"/>
              </a:xfrm>
            </p:grpSpPr>
            <p:grpSp>
              <p:nvGrpSpPr>
                <p:cNvPr id="143" name="Group 142">
                  <a:extLst>
                    <a:ext uri="{FF2B5EF4-FFF2-40B4-BE49-F238E27FC236}">
                      <a16:creationId xmlns:a16="http://schemas.microsoft.com/office/drawing/2014/main" id="{B86C659B-C06F-4C79-B197-FA8120ADCC7E}"/>
                    </a:ext>
                  </a:extLst>
                </p:cNvPr>
                <p:cNvGrpSpPr/>
                <p:nvPr/>
              </p:nvGrpSpPr>
              <p:grpSpPr>
                <a:xfrm>
                  <a:off x="970920" y="2722575"/>
                  <a:ext cx="3623224" cy="3313841"/>
                  <a:chOff x="1015236" y="2452720"/>
                  <a:chExt cx="2586216" cy="2224471"/>
                </a:xfrm>
              </p:grpSpPr>
              <p:sp>
                <p:nvSpPr>
                  <p:cNvPr id="159" name="Oval 158">
                    <a:extLst>
                      <a:ext uri="{FF2B5EF4-FFF2-40B4-BE49-F238E27FC236}">
                        <a16:creationId xmlns:a16="http://schemas.microsoft.com/office/drawing/2014/main" id="{523F788B-7CED-4D69-90C0-198691D037F4}"/>
                      </a:ext>
                    </a:extLst>
                  </p:cNvPr>
                  <p:cNvSpPr/>
                  <p:nvPr/>
                </p:nvSpPr>
                <p:spPr>
                  <a:xfrm>
                    <a:off x="2145058" y="2452720"/>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a:extLst>
                      <a:ext uri="{FF2B5EF4-FFF2-40B4-BE49-F238E27FC236}">
                        <a16:creationId xmlns:a16="http://schemas.microsoft.com/office/drawing/2014/main" id="{DA597C3F-EBC2-40C8-A27D-1EF9EDEFACC3}"/>
                      </a:ext>
                    </a:extLst>
                  </p:cNvPr>
                  <p:cNvSpPr/>
                  <p:nvPr/>
                </p:nvSpPr>
                <p:spPr>
                  <a:xfrm>
                    <a:off x="1204304" y="3228074"/>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a:extLst>
                      <a:ext uri="{FF2B5EF4-FFF2-40B4-BE49-F238E27FC236}">
                        <a16:creationId xmlns:a16="http://schemas.microsoft.com/office/drawing/2014/main" id="{C1015710-A6CA-4D7F-AABA-D4768DC52C18}"/>
                      </a:ext>
                    </a:extLst>
                  </p:cNvPr>
                  <p:cNvSpPr/>
                  <p:nvPr/>
                </p:nvSpPr>
                <p:spPr>
                  <a:xfrm>
                    <a:off x="1810465" y="3641329"/>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Oval 161">
                    <a:extLst>
                      <a:ext uri="{FF2B5EF4-FFF2-40B4-BE49-F238E27FC236}">
                        <a16:creationId xmlns:a16="http://schemas.microsoft.com/office/drawing/2014/main" id="{A14CB835-26AB-4B8F-A7EB-980C29E5ECD6}"/>
                      </a:ext>
                    </a:extLst>
                  </p:cNvPr>
                  <p:cNvSpPr/>
                  <p:nvPr/>
                </p:nvSpPr>
                <p:spPr>
                  <a:xfrm>
                    <a:off x="1204303" y="3979587"/>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id="{D4072855-3E92-41D2-833D-84B9BFCD146C}"/>
                      </a:ext>
                    </a:extLst>
                  </p:cNvPr>
                  <p:cNvSpPr/>
                  <p:nvPr/>
                </p:nvSpPr>
                <p:spPr>
                  <a:xfrm>
                    <a:off x="1686712" y="2969903"/>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Oval 163">
                    <a:extLst>
                      <a:ext uri="{FF2B5EF4-FFF2-40B4-BE49-F238E27FC236}">
                        <a16:creationId xmlns:a16="http://schemas.microsoft.com/office/drawing/2014/main" id="{1A8B741B-09C6-4294-AEDB-6439EFA6FB0D}"/>
                      </a:ext>
                    </a:extLst>
                  </p:cNvPr>
                  <p:cNvSpPr/>
                  <p:nvPr/>
                </p:nvSpPr>
                <p:spPr>
                  <a:xfrm>
                    <a:off x="2618300" y="3951858"/>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Oval 164">
                    <a:extLst>
                      <a:ext uri="{FF2B5EF4-FFF2-40B4-BE49-F238E27FC236}">
                        <a16:creationId xmlns:a16="http://schemas.microsoft.com/office/drawing/2014/main" id="{2B405FD4-E901-4AAC-BB1A-6CEFCEDD5FF1}"/>
                      </a:ext>
                    </a:extLst>
                  </p:cNvPr>
                  <p:cNvSpPr/>
                  <p:nvPr/>
                </p:nvSpPr>
                <p:spPr>
                  <a:xfrm>
                    <a:off x="1815049" y="4478040"/>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id="{FB588EB3-F5AC-4411-A98E-D6E588DA465D}"/>
                      </a:ext>
                    </a:extLst>
                  </p:cNvPr>
                  <p:cNvSpPr/>
                  <p:nvPr/>
                </p:nvSpPr>
                <p:spPr>
                  <a:xfrm>
                    <a:off x="2359335" y="3246006"/>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1C38D74B-8B8E-4FA5-ACE9-FE99E3ADE551}"/>
                      </a:ext>
                    </a:extLst>
                  </p:cNvPr>
                  <p:cNvSpPr/>
                  <p:nvPr/>
                </p:nvSpPr>
                <p:spPr>
                  <a:xfrm>
                    <a:off x="2951747" y="4466809"/>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id="{7F810512-B91E-49F0-9AE0-FF3787CC6239}"/>
                      </a:ext>
                    </a:extLst>
                  </p:cNvPr>
                  <p:cNvSpPr/>
                  <p:nvPr/>
                </p:nvSpPr>
                <p:spPr>
                  <a:xfrm>
                    <a:off x="2934559" y="3480340"/>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id="{ECCED633-58B0-47D1-A037-74BAF0D054B5}"/>
                      </a:ext>
                    </a:extLst>
                  </p:cNvPr>
                  <p:cNvSpPr/>
                  <p:nvPr/>
                </p:nvSpPr>
                <p:spPr>
                  <a:xfrm>
                    <a:off x="1015236" y="4553437"/>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Oval 169">
                    <a:extLst>
                      <a:ext uri="{FF2B5EF4-FFF2-40B4-BE49-F238E27FC236}">
                        <a16:creationId xmlns:a16="http://schemas.microsoft.com/office/drawing/2014/main" id="{2B708272-6720-4EE6-B51F-A436027A851B}"/>
                      </a:ext>
                    </a:extLst>
                  </p:cNvPr>
                  <p:cNvSpPr/>
                  <p:nvPr/>
                </p:nvSpPr>
                <p:spPr>
                  <a:xfrm>
                    <a:off x="3477699" y="3093606"/>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Oval 170">
                    <a:extLst>
                      <a:ext uri="{FF2B5EF4-FFF2-40B4-BE49-F238E27FC236}">
                        <a16:creationId xmlns:a16="http://schemas.microsoft.com/office/drawing/2014/main" id="{9B6047A7-3BD6-4C67-9CE0-9C22AC020B76}"/>
                      </a:ext>
                    </a:extLst>
                  </p:cNvPr>
                  <p:cNvSpPr/>
                  <p:nvPr/>
                </p:nvSpPr>
                <p:spPr>
                  <a:xfrm>
                    <a:off x="2951747" y="2865982"/>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2" name="Straight Connector 171">
                    <a:extLst>
                      <a:ext uri="{FF2B5EF4-FFF2-40B4-BE49-F238E27FC236}">
                        <a16:creationId xmlns:a16="http://schemas.microsoft.com/office/drawing/2014/main" id="{AB8892CE-489F-4165-BF09-FCB36C08ABAD}"/>
                      </a:ext>
                    </a:extLst>
                  </p:cNvPr>
                  <p:cNvCxnSpPr>
                    <a:stCxn id="163" idx="0"/>
                    <a:endCxn id="159" idx="2"/>
                  </p:cNvCxnSpPr>
                  <p:nvPr/>
                </p:nvCxnSpPr>
                <p:spPr>
                  <a:xfrm flipV="1">
                    <a:off x="1748589" y="2514597"/>
                    <a:ext cx="396469" cy="455306"/>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5179F51C-FD4D-4BD7-A03B-E9E0B912AE7E}"/>
                      </a:ext>
                    </a:extLst>
                  </p:cNvPr>
                  <p:cNvCxnSpPr>
                    <a:stCxn id="161" idx="2"/>
                    <a:endCxn id="160" idx="5"/>
                  </p:cNvCxnSpPr>
                  <p:nvPr/>
                </p:nvCxnSpPr>
                <p:spPr>
                  <a:xfrm flipH="1" flipV="1">
                    <a:off x="1309934" y="3333705"/>
                    <a:ext cx="500531" cy="369501"/>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DEA336A9-D47E-466E-976C-B21189844F52}"/>
                      </a:ext>
                    </a:extLst>
                  </p:cNvPr>
                  <p:cNvCxnSpPr>
                    <a:stCxn id="161" idx="7"/>
                    <a:endCxn id="166" idx="2"/>
                  </p:cNvCxnSpPr>
                  <p:nvPr/>
                </p:nvCxnSpPr>
                <p:spPr>
                  <a:xfrm flipV="1">
                    <a:off x="1916095" y="3307883"/>
                    <a:ext cx="443240" cy="351569"/>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08614176-20BF-4D15-9CBB-169B7E413976}"/>
                      </a:ext>
                    </a:extLst>
                  </p:cNvPr>
                  <p:cNvCxnSpPr>
                    <a:stCxn id="166" idx="6"/>
                    <a:endCxn id="171" idx="3"/>
                  </p:cNvCxnSpPr>
                  <p:nvPr/>
                </p:nvCxnSpPr>
                <p:spPr>
                  <a:xfrm flipV="1">
                    <a:off x="2483088" y="2971613"/>
                    <a:ext cx="486782" cy="33627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23BFF1BE-EFF9-4B69-93D8-0CE6CA465E65}"/>
                      </a:ext>
                    </a:extLst>
                  </p:cNvPr>
                  <p:cNvCxnSpPr>
                    <a:stCxn id="169" idx="0"/>
                    <a:endCxn id="161" idx="3"/>
                  </p:cNvCxnSpPr>
                  <p:nvPr/>
                </p:nvCxnSpPr>
                <p:spPr>
                  <a:xfrm flipV="1">
                    <a:off x="1077113" y="3746960"/>
                    <a:ext cx="751475" cy="806477"/>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7442A9AA-7E4A-4F7A-88A7-AAB57031D342}"/>
                      </a:ext>
                    </a:extLst>
                  </p:cNvPr>
                  <p:cNvCxnSpPr>
                    <a:stCxn id="169" idx="0"/>
                    <a:endCxn id="162" idx="4"/>
                  </p:cNvCxnSpPr>
                  <p:nvPr/>
                </p:nvCxnSpPr>
                <p:spPr>
                  <a:xfrm flipV="1">
                    <a:off x="1077113" y="4103341"/>
                    <a:ext cx="189067" cy="450096"/>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1C3E755F-9967-4A66-8A91-7A445473CD08}"/>
                      </a:ext>
                    </a:extLst>
                  </p:cNvPr>
                  <p:cNvCxnSpPr>
                    <a:stCxn id="164" idx="0"/>
                    <a:endCxn id="168" idx="3"/>
                  </p:cNvCxnSpPr>
                  <p:nvPr/>
                </p:nvCxnSpPr>
                <p:spPr>
                  <a:xfrm flipV="1">
                    <a:off x="2680177" y="3585971"/>
                    <a:ext cx="272505" cy="365887"/>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A1B237DF-C3C9-4BFF-A78D-7BDF130943A7}"/>
                      </a:ext>
                    </a:extLst>
                  </p:cNvPr>
                  <p:cNvCxnSpPr>
                    <a:stCxn id="165" idx="7"/>
                    <a:endCxn id="164" idx="3"/>
                  </p:cNvCxnSpPr>
                  <p:nvPr/>
                </p:nvCxnSpPr>
                <p:spPr>
                  <a:xfrm flipV="1">
                    <a:off x="1920679" y="4057489"/>
                    <a:ext cx="715744" cy="438674"/>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BFE66B70-9756-44E6-AC6B-C4FD893F7456}"/>
                      </a:ext>
                    </a:extLst>
                  </p:cNvPr>
                  <p:cNvCxnSpPr>
                    <a:stCxn id="169" idx="6"/>
                    <a:endCxn id="164" idx="2"/>
                  </p:cNvCxnSpPr>
                  <p:nvPr/>
                </p:nvCxnSpPr>
                <p:spPr>
                  <a:xfrm flipV="1">
                    <a:off x="1138989" y="4013735"/>
                    <a:ext cx="1479311" cy="601579"/>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D6B9FCA1-916C-4D93-979E-9540C974048B}"/>
                      </a:ext>
                    </a:extLst>
                  </p:cNvPr>
                  <p:cNvCxnSpPr>
                    <a:stCxn id="165" idx="5"/>
                    <a:endCxn id="167" idx="2"/>
                  </p:cNvCxnSpPr>
                  <p:nvPr/>
                </p:nvCxnSpPr>
                <p:spPr>
                  <a:xfrm flipV="1">
                    <a:off x="1920679" y="4528686"/>
                    <a:ext cx="1031068" cy="5498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E24B3085-00A2-4C3B-874A-0C583C1A97AB}"/>
                      </a:ext>
                    </a:extLst>
                  </p:cNvPr>
                  <p:cNvCxnSpPr>
                    <a:stCxn id="167" idx="7"/>
                    <a:endCxn id="170" idx="2"/>
                  </p:cNvCxnSpPr>
                  <p:nvPr/>
                </p:nvCxnSpPr>
                <p:spPr>
                  <a:xfrm flipV="1">
                    <a:off x="3057377" y="3155483"/>
                    <a:ext cx="420322" cy="1329449"/>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0267730A-70DD-449C-A334-5EAD438BD203}"/>
                      </a:ext>
                    </a:extLst>
                  </p:cNvPr>
                  <p:cNvCxnSpPr>
                    <a:stCxn id="160" idx="6"/>
                    <a:endCxn id="163" idx="3"/>
                  </p:cNvCxnSpPr>
                  <p:nvPr/>
                </p:nvCxnSpPr>
                <p:spPr>
                  <a:xfrm flipV="1">
                    <a:off x="1328057" y="3075534"/>
                    <a:ext cx="376778" cy="214417"/>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34881495-BDC2-461E-8599-B7ACD6F2E208}"/>
                      </a:ext>
                    </a:extLst>
                  </p:cNvPr>
                  <p:cNvCxnSpPr>
                    <a:stCxn id="166" idx="1"/>
                    <a:endCxn id="163" idx="5"/>
                  </p:cNvCxnSpPr>
                  <p:nvPr/>
                </p:nvCxnSpPr>
                <p:spPr>
                  <a:xfrm flipH="1" flipV="1">
                    <a:off x="1792342" y="3075534"/>
                    <a:ext cx="585116" cy="18859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E65CB5F0-2F2C-4636-994F-EE3EA3FC2169}"/>
                      </a:ext>
                    </a:extLst>
                  </p:cNvPr>
                  <p:cNvCxnSpPr>
                    <a:stCxn id="168" idx="7"/>
                    <a:endCxn id="170" idx="2"/>
                  </p:cNvCxnSpPr>
                  <p:nvPr/>
                </p:nvCxnSpPr>
                <p:spPr>
                  <a:xfrm flipV="1">
                    <a:off x="3040189" y="3155483"/>
                    <a:ext cx="437510" cy="342980"/>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sp>
              <p:nvSpPr>
                <p:cNvPr id="144" name="Oval 143">
                  <a:extLst>
                    <a:ext uri="{FF2B5EF4-FFF2-40B4-BE49-F238E27FC236}">
                      <a16:creationId xmlns:a16="http://schemas.microsoft.com/office/drawing/2014/main" id="{E785BA5B-7025-4791-A89D-4AFAB4946542}"/>
                    </a:ext>
                  </a:extLst>
                </p:cNvPr>
                <p:cNvSpPr/>
                <p:nvPr/>
              </p:nvSpPr>
              <p:spPr>
                <a:xfrm>
                  <a:off x="1438069" y="3037278"/>
                  <a:ext cx="173375" cy="184359"/>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5" name="Oval 144">
                  <a:extLst>
                    <a:ext uri="{FF2B5EF4-FFF2-40B4-BE49-F238E27FC236}">
                      <a16:creationId xmlns:a16="http://schemas.microsoft.com/office/drawing/2014/main" id="{51808EA8-E986-4578-AE66-0A2C14011215}"/>
                    </a:ext>
                  </a:extLst>
                </p:cNvPr>
                <p:cNvSpPr/>
                <p:nvPr/>
              </p:nvSpPr>
              <p:spPr>
                <a:xfrm>
                  <a:off x="804386" y="4342047"/>
                  <a:ext cx="173375" cy="184359"/>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id="{F5A3A076-BBBF-4CA9-A5BE-230C4E1A550C}"/>
                    </a:ext>
                  </a:extLst>
                </p:cNvPr>
                <p:cNvSpPr/>
                <p:nvPr/>
              </p:nvSpPr>
              <p:spPr>
                <a:xfrm>
                  <a:off x="2887913" y="4493271"/>
                  <a:ext cx="173375" cy="184359"/>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id="{99E95939-938C-44F8-AD82-FB430056F68F}"/>
                    </a:ext>
                  </a:extLst>
                </p:cNvPr>
                <p:cNvSpPr/>
                <p:nvPr/>
              </p:nvSpPr>
              <p:spPr>
                <a:xfrm>
                  <a:off x="2955980" y="3242355"/>
                  <a:ext cx="173375" cy="184359"/>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id="{52402C12-70E2-48BD-BEDA-2AB36E5261DE}"/>
                    </a:ext>
                  </a:extLst>
                </p:cNvPr>
                <p:cNvSpPr/>
                <p:nvPr/>
              </p:nvSpPr>
              <p:spPr>
                <a:xfrm>
                  <a:off x="4430935" y="4914923"/>
                  <a:ext cx="173375" cy="184359"/>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9" name="Straight Connector 148">
                  <a:extLst>
                    <a:ext uri="{FF2B5EF4-FFF2-40B4-BE49-F238E27FC236}">
                      <a16:creationId xmlns:a16="http://schemas.microsoft.com/office/drawing/2014/main" id="{37F412C7-3BE4-4AFE-BBA1-87DF031D0114}"/>
                    </a:ext>
                  </a:extLst>
                </p:cNvPr>
                <p:cNvCxnSpPr>
                  <a:stCxn id="144" idx="6"/>
                  <a:endCxn id="159" idx="2"/>
                </p:cNvCxnSpPr>
                <p:nvPr/>
              </p:nvCxnSpPr>
              <p:spPr>
                <a:xfrm flipV="1">
                  <a:off x="1611444" y="2814755"/>
                  <a:ext cx="942328" cy="314703"/>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62F514D0-C207-413A-BEC7-954EF30C0E4E}"/>
                    </a:ext>
                  </a:extLst>
                </p:cNvPr>
                <p:cNvCxnSpPr>
                  <a:stCxn id="145" idx="7"/>
                  <a:endCxn id="161" idx="2"/>
                </p:cNvCxnSpPr>
                <p:nvPr/>
              </p:nvCxnSpPr>
              <p:spPr>
                <a:xfrm>
                  <a:off x="952371" y="4369046"/>
                  <a:ext cx="1132645" cy="216405"/>
                </a:xfrm>
                <a:prstGeom prst="line">
                  <a:avLst/>
                </a:prstGeom>
                <a:solidFill>
                  <a:schemeClr val="accent6">
                    <a:lumMod val="50000"/>
                  </a:schemeClr>
                </a:solid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8594D7AB-6ABA-4B19-A7B9-56F2CAFA6E8F}"/>
                    </a:ext>
                  </a:extLst>
                </p:cNvPr>
                <p:cNvCxnSpPr>
                  <a:stCxn id="145" idx="4"/>
                  <a:endCxn id="162" idx="1"/>
                </p:cNvCxnSpPr>
                <p:nvPr/>
              </p:nvCxnSpPr>
              <p:spPr>
                <a:xfrm>
                  <a:off x="891074" y="4526406"/>
                  <a:ext cx="370114" cy="497774"/>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D6CE2A58-7534-4795-AF8B-D3869918BDEA}"/>
                    </a:ext>
                  </a:extLst>
                </p:cNvPr>
                <p:cNvCxnSpPr>
                  <a:stCxn id="148" idx="0"/>
                  <a:endCxn id="170" idx="4"/>
                </p:cNvCxnSpPr>
                <p:nvPr/>
              </p:nvCxnSpPr>
              <p:spPr>
                <a:xfrm flipH="1" flipV="1">
                  <a:off x="4507457" y="3861675"/>
                  <a:ext cx="10166" cy="1053248"/>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FBD7DD6B-0191-45D7-894D-7A149475032F}"/>
                    </a:ext>
                  </a:extLst>
                </p:cNvPr>
                <p:cNvCxnSpPr>
                  <a:stCxn id="146" idx="0"/>
                  <a:endCxn id="166" idx="4"/>
                </p:cNvCxnSpPr>
                <p:nvPr/>
              </p:nvCxnSpPr>
              <p:spPr>
                <a:xfrm flipH="1" flipV="1">
                  <a:off x="2940657" y="4088709"/>
                  <a:ext cx="33944" cy="40456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608A15A3-3B90-49E3-B012-5C6B948EE033}"/>
                    </a:ext>
                  </a:extLst>
                </p:cNvPr>
                <p:cNvCxnSpPr>
                  <a:stCxn id="147" idx="6"/>
                  <a:endCxn id="171" idx="2"/>
                </p:cNvCxnSpPr>
                <p:nvPr/>
              </p:nvCxnSpPr>
              <p:spPr>
                <a:xfrm>
                  <a:off x="3129355" y="3334535"/>
                  <a:ext cx="554569" cy="9586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6D243135-ACB5-496E-8BC6-51F15D8AE866}"/>
                    </a:ext>
                  </a:extLst>
                </p:cNvPr>
                <p:cNvCxnSpPr>
                  <a:stCxn id="163" idx="6"/>
                  <a:endCxn id="147" idx="2"/>
                </p:cNvCxnSpPr>
                <p:nvPr/>
              </p:nvCxnSpPr>
              <p:spPr>
                <a:xfrm flipV="1">
                  <a:off x="2085016" y="3334535"/>
                  <a:ext cx="870964" cy="250678"/>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FF28EDCC-6F1A-4BE5-BBD7-518878DC91A3}"/>
                    </a:ext>
                  </a:extLst>
                </p:cNvPr>
                <p:cNvCxnSpPr>
                  <a:stCxn id="146" idx="5"/>
                  <a:endCxn id="164" idx="1"/>
                </p:cNvCxnSpPr>
                <p:nvPr/>
              </p:nvCxnSpPr>
              <p:spPr>
                <a:xfrm>
                  <a:off x="3035898" y="4650631"/>
                  <a:ext cx="206265" cy="33224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71BE2C7E-69C9-4B77-A704-4D0E368A0491}"/>
                    </a:ext>
                  </a:extLst>
                </p:cNvPr>
                <p:cNvCxnSpPr>
                  <a:stCxn id="171" idx="6"/>
                  <a:endCxn id="170" idx="1"/>
                </p:cNvCxnSpPr>
                <p:nvPr/>
              </p:nvCxnSpPr>
              <p:spPr>
                <a:xfrm>
                  <a:off x="3857299" y="3430400"/>
                  <a:ext cx="588860" cy="27391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194FC818-714B-446C-8CCB-87ECE62F5393}"/>
                    </a:ext>
                  </a:extLst>
                </p:cNvPr>
                <p:cNvCxnSpPr>
                  <a:stCxn id="161" idx="6"/>
                  <a:endCxn id="146" idx="2"/>
                </p:cNvCxnSpPr>
                <p:nvPr/>
              </p:nvCxnSpPr>
              <p:spPr>
                <a:xfrm>
                  <a:off x="2258391" y="4585451"/>
                  <a:ext cx="629522"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98" name="Group 97">
                <a:extLst>
                  <a:ext uri="{FF2B5EF4-FFF2-40B4-BE49-F238E27FC236}">
                    <a16:creationId xmlns:a16="http://schemas.microsoft.com/office/drawing/2014/main" id="{2E684225-DF30-4ED1-A269-EED2F59D4971}"/>
                  </a:ext>
                </a:extLst>
              </p:cNvPr>
              <p:cNvGrpSpPr/>
              <p:nvPr/>
            </p:nvGrpSpPr>
            <p:grpSpPr>
              <a:xfrm>
                <a:off x="5123838" y="1894988"/>
                <a:ext cx="2727383" cy="2420067"/>
                <a:chOff x="804386" y="2722575"/>
                <a:chExt cx="3799924" cy="3313841"/>
              </a:xfrm>
            </p:grpSpPr>
            <p:grpSp>
              <p:nvGrpSpPr>
                <p:cNvPr id="100" name="Group 99">
                  <a:extLst>
                    <a:ext uri="{FF2B5EF4-FFF2-40B4-BE49-F238E27FC236}">
                      <a16:creationId xmlns:a16="http://schemas.microsoft.com/office/drawing/2014/main" id="{739A5F9A-B696-4041-AA2D-37E0EBD23177}"/>
                    </a:ext>
                  </a:extLst>
                </p:cNvPr>
                <p:cNvGrpSpPr/>
                <p:nvPr/>
              </p:nvGrpSpPr>
              <p:grpSpPr>
                <a:xfrm>
                  <a:off x="970920" y="2722575"/>
                  <a:ext cx="3623224" cy="3313841"/>
                  <a:chOff x="1015236" y="2452720"/>
                  <a:chExt cx="2586216" cy="2224471"/>
                </a:xfrm>
              </p:grpSpPr>
              <p:sp>
                <p:nvSpPr>
                  <p:cNvPr id="116" name="Oval 115">
                    <a:extLst>
                      <a:ext uri="{FF2B5EF4-FFF2-40B4-BE49-F238E27FC236}">
                        <a16:creationId xmlns:a16="http://schemas.microsoft.com/office/drawing/2014/main" id="{E4FC9171-0606-45AE-BBCA-BBB0A9B8BA5B}"/>
                      </a:ext>
                    </a:extLst>
                  </p:cNvPr>
                  <p:cNvSpPr/>
                  <p:nvPr/>
                </p:nvSpPr>
                <p:spPr>
                  <a:xfrm>
                    <a:off x="2145058" y="2452720"/>
                    <a:ext cx="123753" cy="123754"/>
                  </a:xfrm>
                  <a:prstGeom prst="ellipse">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7" name="Oval 116">
                    <a:extLst>
                      <a:ext uri="{FF2B5EF4-FFF2-40B4-BE49-F238E27FC236}">
                        <a16:creationId xmlns:a16="http://schemas.microsoft.com/office/drawing/2014/main" id="{20909569-607D-47E6-98E5-AB15C76BB309}"/>
                      </a:ext>
                    </a:extLst>
                  </p:cNvPr>
                  <p:cNvSpPr/>
                  <p:nvPr/>
                </p:nvSpPr>
                <p:spPr>
                  <a:xfrm>
                    <a:off x="1204304" y="3228074"/>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id="{A40DD99F-6B3C-49CC-BA71-D301460410CD}"/>
                      </a:ext>
                    </a:extLst>
                  </p:cNvPr>
                  <p:cNvSpPr/>
                  <p:nvPr/>
                </p:nvSpPr>
                <p:spPr>
                  <a:xfrm>
                    <a:off x="1810465" y="3641329"/>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F722D725-A8EC-4E7F-ACD1-99F767F62316}"/>
                      </a:ext>
                    </a:extLst>
                  </p:cNvPr>
                  <p:cNvSpPr/>
                  <p:nvPr/>
                </p:nvSpPr>
                <p:spPr>
                  <a:xfrm>
                    <a:off x="1204303" y="3979587"/>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454432BE-6A3C-4BB5-9B01-DC5194A76DF5}"/>
                      </a:ext>
                    </a:extLst>
                  </p:cNvPr>
                  <p:cNvSpPr/>
                  <p:nvPr/>
                </p:nvSpPr>
                <p:spPr>
                  <a:xfrm>
                    <a:off x="1686712" y="2969903"/>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id="{228E6F35-E6EA-44BE-80D5-F5939061C106}"/>
                      </a:ext>
                    </a:extLst>
                  </p:cNvPr>
                  <p:cNvSpPr/>
                  <p:nvPr/>
                </p:nvSpPr>
                <p:spPr>
                  <a:xfrm>
                    <a:off x="2618300" y="3951858"/>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a:extLst>
                      <a:ext uri="{FF2B5EF4-FFF2-40B4-BE49-F238E27FC236}">
                        <a16:creationId xmlns:a16="http://schemas.microsoft.com/office/drawing/2014/main" id="{B7311316-D122-4AE9-931A-9CC7FC83344D}"/>
                      </a:ext>
                    </a:extLst>
                  </p:cNvPr>
                  <p:cNvSpPr/>
                  <p:nvPr/>
                </p:nvSpPr>
                <p:spPr>
                  <a:xfrm>
                    <a:off x="1815049" y="4478040"/>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FE61767E-8231-423F-83EE-2B40BE69C04D}"/>
                      </a:ext>
                    </a:extLst>
                  </p:cNvPr>
                  <p:cNvSpPr/>
                  <p:nvPr/>
                </p:nvSpPr>
                <p:spPr>
                  <a:xfrm>
                    <a:off x="2359335" y="3246006"/>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123">
                    <a:extLst>
                      <a:ext uri="{FF2B5EF4-FFF2-40B4-BE49-F238E27FC236}">
                        <a16:creationId xmlns:a16="http://schemas.microsoft.com/office/drawing/2014/main" id="{BB195AB6-B6B5-4124-851B-ED40E014CFE5}"/>
                      </a:ext>
                    </a:extLst>
                  </p:cNvPr>
                  <p:cNvSpPr/>
                  <p:nvPr/>
                </p:nvSpPr>
                <p:spPr>
                  <a:xfrm>
                    <a:off x="2951747" y="4466809"/>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id="{272236C8-5D55-4809-B502-7F235D4AA6A2}"/>
                      </a:ext>
                    </a:extLst>
                  </p:cNvPr>
                  <p:cNvSpPr/>
                  <p:nvPr/>
                </p:nvSpPr>
                <p:spPr>
                  <a:xfrm>
                    <a:off x="2934559" y="3480340"/>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a:extLst>
                      <a:ext uri="{FF2B5EF4-FFF2-40B4-BE49-F238E27FC236}">
                        <a16:creationId xmlns:a16="http://schemas.microsoft.com/office/drawing/2014/main" id="{B456723A-1F0A-4C64-978F-3BD3A9AAA028}"/>
                      </a:ext>
                    </a:extLst>
                  </p:cNvPr>
                  <p:cNvSpPr/>
                  <p:nvPr/>
                </p:nvSpPr>
                <p:spPr>
                  <a:xfrm>
                    <a:off x="1015236" y="4553437"/>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id="{DA61F538-6227-4702-A1A3-74F3B69FEFE3}"/>
                      </a:ext>
                    </a:extLst>
                  </p:cNvPr>
                  <p:cNvSpPr/>
                  <p:nvPr/>
                </p:nvSpPr>
                <p:spPr>
                  <a:xfrm>
                    <a:off x="3477699" y="3093606"/>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Oval 127">
                    <a:extLst>
                      <a:ext uri="{FF2B5EF4-FFF2-40B4-BE49-F238E27FC236}">
                        <a16:creationId xmlns:a16="http://schemas.microsoft.com/office/drawing/2014/main" id="{45227A4B-83DF-4E61-9FC2-F42385E2DB65}"/>
                      </a:ext>
                    </a:extLst>
                  </p:cNvPr>
                  <p:cNvSpPr/>
                  <p:nvPr/>
                </p:nvSpPr>
                <p:spPr>
                  <a:xfrm>
                    <a:off x="2951747" y="2865982"/>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9" name="Straight Connector 128">
                    <a:extLst>
                      <a:ext uri="{FF2B5EF4-FFF2-40B4-BE49-F238E27FC236}">
                        <a16:creationId xmlns:a16="http://schemas.microsoft.com/office/drawing/2014/main" id="{87C151C5-2E42-4D69-A04B-DA3E367A9C06}"/>
                      </a:ext>
                    </a:extLst>
                  </p:cNvPr>
                  <p:cNvCxnSpPr>
                    <a:stCxn id="120" idx="0"/>
                    <a:endCxn id="116" idx="2"/>
                  </p:cNvCxnSpPr>
                  <p:nvPr/>
                </p:nvCxnSpPr>
                <p:spPr>
                  <a:xfrm flipV="1">
                    <a:off x="1748589" y="2514597"/>
                    <a:ext cx="396469" cy="455306"/>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5716145A-8821-46C1-8AE1-A247EFC24AA0}"/>
                      </a:ext>
                    </a:extLst>
                  </p:cNvPr>
                  <p:cNvCxnSpPr>
                    <a:stCxn id="118" idx="2"/>
                    <a:endCxn id="117" idx="5"/>
                  </p:cNvCxnSpPr>
                  <p:nvPr/>
                </p:nvCxnSpPr>
                <p:spPr>
                  <a:xfrm flipH="1" flipV="1">
                    <a:off x="1309934" y="3333705"/>
                    <a:ext cx="500531" cy="369501"/>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813A0CB2-D531-4104-878B-F4718F60EF07}"/>
                      </a:ext>
                    </a:extLst>
                  </p:cNvPr>
                  <p:cNvCxnSpPr>
                    <a:stCxn id="118" idx="7"/>
                    <a:endCxn id="123" idx="2"/>
                  </p:cNvCxnSpPr>
                  <p:nvPr/>
                </p:nvCxnSpPr>
                <p:spPr>
                  <a:xfrm flipV="1">
                    <a:off x="1916095" y="3307883"/>
                    <a:ext cx="443240" cy="351569"/>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5D009D45-E1C2-4781-81DF-37AF06517573}"/>
                      </a:ext>
                    </a:extLst>
                  </p:cNvPr>
                  <p:cNvCxnSpPr>
                    <a:stCxn id="123" idx="6"/>
                    <a:endCxn id="128" idx="3"/>
                  </p:cNvCxnSpPr>
                  <p:nvPr/>
                </p:nvCxnSpPr>
                <p:spPr>
                  <a:xfrm flipV="1">
                    <a:off x="2483088" y="2971613"/>
                    <a:ext cx="486782" cy="336270"/>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BECC439D-BF5A-40B2-AEBF-468A6DADCA8F}"/>
                      </a:ext>
                    </a:extLst>
                  </p:cNvPr>
                  <p:cNvCxnSpPr>
                    <a:stCxn id="126" idx="0"/>
                    <a:endCxn id="118" idx="3"/>
                  </p:cNvCxnSpPr>
                  <p:nvPr/>
                </p:nvCxnSpPr>
                <p:spPr>
                  <a:xfrm flipV="1">
                    <a:off x="1077113" y="3746960"/>
                    <a:ext cx="751475" cy="806477"/>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BD3B8278-B627-4B3A-A3E7-C2265209AAB8}"/>
                      </a:ext>
                    </a:extLst>
                  </p:cNvPr>
                  <p:cNvCxnSpPr>
                    <a:stCxn id="126" idx="0"/>
                    <a:endCxn id="119" idx="4"/>
                  </p:cNvCxnSpPr>
                  <p:nvPr/>
                </p:nvCxnSpPr>
                <p:spPr>
                  <a:xfrm flipV="1">
                    <a:off x="1077113" y="4103341"/>
                    <a:ext cx="189067" cy="450096"/>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585329DF-74A0-4837-8C7C-E25ACFADED8B}"/>
                      </a:ext>
                    </a:extLst>
                  </p:cNvPr>
                  <p:cNvCxnSpPr>
                    <a:stCxn id="121" idx="0"/>
                    <a:endCxn id="125" idx="3"/>
                  </p:cNvCxnSpPr>
                  <p:nvPr/>
                </p:nvCxnSpPr>
                <p:spPr>
                  <a:xfrm flipV="1">
                    <a:off x="2680177" y="3585971"/>
                    <a:ext cx="272505" cy="365887"/>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E7853A3C-187C-45EA-BD18-5BCBBE1D86A0}"/>
                      </a:ext>
                    </a:extLst>
                  </p:cNvPr>
                  <p:cNvCxnSpPr>
                    <a:stCxn id="122" idx="7"/>
                    <a:endCxn id="121" idx="3"/>
                  </p:cNvCxnSpPr>
                  <p:nvPr/>
                </p:nvCxnSpPr>
                <p:spPr>
                  <a:xfrm flipV="1">
                    <a:off x="1920679" y="4057489"/>
                    <a:ext cx="715744" cy="438674"/>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F89C7796-2930-46A1-866A-0CF8004651AF}"/>
                      </a:ext>
                    </a:extLst>
                  </p:cNvPr>
                  <p:cNvCxnSpPr>
                    <a:stCxn id="126" idx="6"/>
                    <a:endCxn id="121" idx="2"/>
                  </p:cNvCxnSpPr>
                  <p:nvPr/>
                </p:nvCxnSpPr>
                <p:spPr>
                  <a:xfrm flipV="1">
                    <a:off x="1138989" y="4013735"/>
                    <a:ext cx="1479311" cy="601579"/>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E71497F3-0B35-4A7D-B1F6-9A7A1D7B6352}"/>
                      </a:ext>
                    </a:extLst>
                  </p:cNvPr>
                  <p:cNvCxnSpPr>
                    <a:stCxn id="122" idx="5"/>
                    <a:endCxn id="124" idx="2"/>
                  </p:cNvCxnSpPr>
                  <p:nvPr/>
                </p:nvCxnSpPr>
                <p:spPr>
                  <a:xfrm flipV="1">
                    <a:off x="1920679" y="4528686"/>
                    <a:ext cx="1031068" cy="5498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38BBE71F-A30C-4262-B86D-73405117380D}"/>
                      </a:ext>
                    </a:extLst>
                  </p:cNvPr>
                  <p:cNvCxnSpPr>
                    <a:stCxn id="124" idx="7"/>
                    <a:endCxn id="127" idx="2"/>
                  </p:cNvCxnSpPr>
                  <p:nvPr/>
                </p:nvCxnSpPr>
                <p:spPr>
                  <a:xfrm flipV="1">
                    <a:off x="3057377" y="3155483"/>
                    <a:ext cx="420322" cy="1329449"/>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38E01D8F-6DC6-49E3-A077-653758868938}"/>
                      </a:ext>
                    </a:extLst>
                  </p:cNvPr>
                  <p:cNvCxnSpPr>
                    <a:stCxn id="117" idx="6"/>
                    <a:endCxn id="120" idx="3"/>
                  </p:cNvCxnSpPr>
                  <p:nvPr/>
                </p:nvCxnSpPr>
                <p:spPr>
                  <a:xfrm flipV="1">
                    <a:off x="1328057" y="3075534"/>
                    <a:ext cx="376778" cy="214417"/>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D827D051-4714-4243-9933-95E699AB7F05}"/>
                      </a:ext>
                    </a:extLst>
                  </p:cNvPr>
                  <p:cNvCxnSpPr>
                    <a:stCxn id="123" idx="1"/>
                    <a:endCxn id="120" idx="5"/>
                  </p:cNvCxnSpPr>
                  <p:nvPr/>
                </p:nvCxnSpPr>
                <p:spPr>
                  <a:xfrm flipH="1" flipV="1">
                    <a:off x="1792342" y="3075534"/>
                    <a:ext cx="585116" cy="18859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9173C60C-8FE9-471F-B94B-E852B53AEC8B}"/>
                      </a:ext>
                    </a:extLst>
                  </p:cNvPr>
                  <p:cNvCxnSpPr>
                    <a:stCxn id="125" idx="7"/>
                    <a:endCxn id="127" idx="2"/>
                  </p:cNvCxnSpPr>
                  <p:nvPr/>
                </p:nvCxnSpPr>
                <p:spPr>
                  <a:xfrm flipV="1">
                    <a:off x="3040189" y="3155483"/>
                    <a:ext cx="437510" cy="342980"/>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sp>
              <p:nvSpPr>
                <p:cNvPr id="101" name="Oval 100">
                  <a:extLst>
                    <a:ext uri="{FF2B5EF4-FFF2-40B4-BE49-F238E27FC236}">
                      <a16:creationId xmlns:a16="http://schemas.microsoft.com/office/drawing/2014/main" id="{6730398D-9344-42E6-A576-1A3A0A380B95}"/>
                    </a:ext>
                  </a:extLst>
                </p:cNvPr>
                <p:cNvSpPr/>
                <p:nvPr/>
              </p:nvSpPr>
              <p:spPr>
                <a:xfrm>
                  <a:off x="1438069" y="3032453"/>
                  <a:ext cx="173375" cy="184359"/>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 name="Oval 101">
                  <a:extLst>
                    <a:ext uri="{FF2B5EF4-FFF2-40B4-BE49-F238E27FC236}">
                      <a16:creationId xmlns:a16="http://schemas.microsoft.com/office/drawing/2014/main" id="{B0225A8B-418E-485D-A69D-33D850FDF25C}"/>
                    </a:ext>
                  </a:extLst>
                </p:cNvPr>
                <p:cNvSpPr/>
                <p:nvPr/>
              </p:nvSpPr>
              <p:spPr>
                <a:xfrm>
                  <a:off x="804386" y="4342047"/>
                  <a:ext cx="173375" cy="18435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5AE892C3-4B5F-4677-9516-D464EF68D0F3}"/>
                    </a:ext>
                  </a:extLst>
                </p:cNvPr>
                <p:cNvSpPr/>
                <p:nvPr/>
              </p:nvSpPr>
              <p:spPr>
                <a:xfrm>
                  <a:off x="2887913" y="4493271"/>
                  <a:ext cx="173375" cy="18435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0DEDED0C-4FC1-4E33-A80A-528B171A8E83}"/>
                    </a:ext>
                  </a:extLst>
                </p:cNvPr>
                <p:cNvSpPr/>
                <p:nvPr/>
              </p:nvSpPr>
              <p:spPr>
                <a:xfrm>
                  <a:off x="2955980" y="3242355"/>
                  <a:ext cx="173375" cy="184359"/>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E46C132B-6E02-4860-AB80-D39B350EC68C}"/>
                    </a:ext>
                  </a:extLst>
                </p:cNvPr>
                <p:cNvSpPr/>
                <p:nvPr/>
              </p:nvSpPr>
              <p:spPr>
                <a:xfrm>
                  <a:off x="4430935" y="4914923"/>
                  <a:ext cx="173375" cy="184359"/>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6" name="Straight Connector 105">
                  <a:extLst>
                    <a:ext uri="{FF2B5EF4-FFF2-40B4-BE49-F238E27FC236}">
                      <a16:creationId xmlns:a16="http://schemas.microsoft.com/office/drawing/2014/main" id="{DBCD3981-23B6-44D5-9F37-E47D903BEC76}"/>
                    </a:ext>
                  </a:extLst>
                </p:cNvPr>
                <p:cNvCxnSpPr>
                  <a:stCxn id="101" idx="6"/>
                  <a:endCxn id="116" idx="2"/>
                </p:cNvCxnSpPr>
                <p:nvPr/>
              </p:nvCxnSpPr>
              <p:spPr>
                <a:xfrm flipV="1">
                  <a:off x="1611444" y="2814755"/>
                  <a:ext cx="942328" cy="309878"/>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6C215A78-4347-4287-B8BE-4D8E98E7BBFA}"/>
                    </a:ext>
                  </a:extLst>
                </p:cNvPr>
                <p:cNvCxnSpPr>
                  <a:stCxn id="102" idx="7"/>
                  <a:endCxn id="118" idx="2"/>
                </p:cNvCxnSpPr>
                <p:nvPr/>
              </p:nvCxnSpPr>
              <p:spPr>
                <a:xfrm>
                  <a:off x="952371" y="4369046"/>
                  <a:ext cx="1132645" cy="216405"/>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4878863E-5F4D-4BB2-8560-7B901C9780EB}"/>
                    </a:ext>
                  </a:extLst>
                </p:cNvPr>
                <p:cNvCxnSpPr>
                  <a:stCxn id="102" idx="4"/>
                  <a:endCxn id="119" idx="1"/>
                </p:cNvCxnSpPr>
                <p:nvPr/>
              </p:nvCxnSpPr>
              <p:spPr>
                <a:xfrm>
                  <a:off x="891074" y="4526406"/>
                  <a:ext cx="370114" cy="497774"/>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0E9C100B-E7C2-4A5B-A578-ECDFE2D78A8B}"/>
                    </a:ext>
                  </a:extLst>
                </p:cNvPr>
                <p:cNvCxnSpPr>
                  <a:stCxn id="105" idx="0"/>
                  <a:endCxn id="127" idx="4"/>
                </p:cNvCxnSpPr>
                <p:nvPr/>
              </p:nvCxnSpPr>
              <p:spPr>
                <a:xfrm flipH="1" flipV="1">
                  <a:off x="4507457" y="3861675"/>
                  <a:ext cx="10166" cy="1053248"/>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1048CE13-A071-4AE4-B0DB-F349A6A5A474}"/>
                    </a:ext>
                  </a:extLst>
                </p:cNvPr>
                <p:cNvCxnSpPr>
                  <a:stCxn id="103" idx="0"/>
                  <a:endCxn id="123" idx="4"/>
                </p:cNvCxnSpPr>
                <p:nvPr/>
              </p:nvCxnSpPr>
              <p:spPr>
                <a:xfrm flipH="1" flipV="1">
                  <a:off x="2940657" y="4088709"/>
                  <a:ext cx="33944" cy="40456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38E85777-0976-4B4E-BCC8-A2E1C7038002}"/>
                    </a:ext>
                  </a:extLst>
                </p:cNvPr>
                <p:cNvCxnSpPr>
                  <a:stCxn id="104" idx="6"/>
                  <a:endCxn id="128" idx="2"/>
                </p:cNvCxnSpPr>
                <p:nvPr/>
              </p:nvCxnSpPr>
              <p:spPr>
                <a:xfrm>
                  <a:off x="3129355" y="3334535"/>
                  <a:ext cx="554569" cy="9586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A452FE98-33A6-4BDE-B069-91DA6BB32F72}"/>
                    </a:ext>
                  </a:extLst>
                </p:cNvPr>
                <p:cNvCxnSpPr>
                  <a:stCxn id="120" idx="6"/>
                  <a:endCxn id="104" idx="2"/>
                </p:cNvCxnSpPr>
                <p:nvPr/>
              </p:nvCxnSpPr>
              <p:spPr>
                <a:xfrm flipV="1">
                  <a:off x="2085016" y="3334535"/>
                  <a:ext cx="870964" cy="250678"/>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A7C5BC02-1242-45F2-84BC-A6F86CDB8989}"/>
                    </a:ext>
                  </a:extLst>
                </p:cNvPr>
                <p:cNvCxnSpPr>
                  <a:stCxn id="103" idx="5"/>
                  <a:endCxn id="121" idx="1"/>
                </p:cNvCxnSpPr>
                <p:nvPr/>
              </p:nvCxnSpPr>
              <p:spPr>
                <a:xfrm>
                  <a:off x="3035898" y="4650631"/>
                  <a:ext cx="206265" cy="33224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33886056-9AFD-427C-A98B-E3754733BB9A}"/>
                    </a:ext>
                  </a:extLst>
                </p:cNvPr>
                <p:cNvCxnSpPr>
                  <a:stCxn id="128" idx="6"/>
                  <a:endCxn id="127" idx="1"/>
                </p:cNvCxnSpPr>
                <p:nvPr/>
              </p:nvCxnSpPr>
              <p:spPr>
                <a:xfrm>
                  <a:off x="3857299" y="3430400"/>
                  <a:ext cx="588860" cy="27391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D953140A-1EDD-4F7C-9C11-70C54BF44BBB}"/>
                    </a:ext>
                  </a:extLst>
                </p:cNvPr>
                <p:cNvCxnSpPr>
                  <a:stCxn id="118" idx="6"/>
                  <a:endCxn id="103" idx="2"/>
                </p:cNvCxnSpPr>
                <p:nvPr/>
              </p:nvCxnSpPr>
              <p:spPr>
                <a:xfrm>
                  <a:off x="2258391" y="4585451"/>
                  <a:ext cx="62952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99" name="Right Arrow 1">
                <a:extLst>
                  <a:ext uri="{FF2B5EF4-FFF2-40B4-BE49-F238E27FC236}">
                    <a16:creationId xmlns:a16="http://schemas.microsoft.com/office/drawing/2014/main" id="{B658A02A-7853-46B7-B0B4-8830AEFCB863}"/>
                  </a:ext>
                </a:extLst>
              </p:cNvPr>
              <p:cNvSpPr/>
              <p:nvPr/>
            </p:nvSpPr>
            <p:spPr>
              <a:xfrm>
                <a:off x="3725980" y="2941288"/>
                <a:ext cx="838773" cy="272769"/>
              </a:xfrm>
              <a:prstGeom prst="rightArrow">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6" name="TextBox 185">
              <a:extLst>
                <a:ext uri="{FF2B5EF4-FFF2-40B4-BE49-F238E27FC236}">
                  <a16:creationId xmlns:a16="http://schemas.microsoft.com/office/drawing/2014/main" id="{88F5FCC3-C78F-42C8-80E1-C820B14D7946}"/>
                </a:ext>
              </a:extLst>
            </p:cNvPr>
            <p:cNvSpPr txBox="1"/>
            <p:nvPr/>
          </p:nvSpPr>
          <p:spPr>
            <a:xfrm>
              <a:off x="8107730" y="1748004"/>
              <a:ext cx="1658097" cy="424058"/>
            </a:xfrm>
            <a:prstGeom prst="rect">
              <a:avLst/>
            </a:prstGeom>
            <a:noFill/>
          </p:spPr>
          <p:txBody>
            <a:bodyPr wrap="none" rtlCol="0">
              <a:spAutoFit/>
            </a:bodyPr>
            <a:lstStyle/>
            <a:p>
              <a:r>
                <a:rPr lang="es-MX" dirty="0" err="1"/>
                <a:t>Edge</a:t>
              </a:r>
              <a:r>
                <a:rPr lang="es-MX" dirty="0"/>
                <a:t> </a:t>
              </a:r>
              <a:r>
                <a:rPr lang="es-MX" dirty="0" err="1"/>
                <a:t>induced</a:t>
              </a:r>
              <a:endParaRPr lang="en-US" dirty="0"/>
            </a:p>
          </p:txBody>
        </p:sp>
      </p:grpSp>
      <p:grpSp>
        <p:nvGrpSpPr>
          <p:cNvPr id="377" name="Group 376">
            <a:extLst>
              <a:ext uri="{FF2B5EF4-FFF2-40B4-BE49-F238E27FC236}">
                <a16:creationId xmlns:a16="http://schemas.microsoft.com/office/drawing/2014/main" id="{9D43A24F-1392-4624-B0BC-6F2365903ED2}"/>
              </a:ext>
            </a:extLst>
          </p:cNvPr>
          <p:cNvGrpSpPr/>
          <p:nvPr/>
        </p:nvGrpSpPr>
        <p:grpSpPr>
          <a:xfrm>
            <a:off x="482264" y="1834686"/>
            <a:ext cx="5152961" cy="2074687"/>
            <a:chOff x="91441" y="1681460"/>
            <a:chExt cx="5892350" cy="2372380"/>
          </a:xfrm>
        </p:grpSpPr>
        <p:sp>
          <p:nvSpPr>
            <p:cNvPr id="378" name="Rectangle: Rounded Corners 377">
              <a:extLst>
                <a:ext uri="{FF2B5EF4-FFF2-40B4-BE49-F238E27FC236}">
                  <a16:creationId xmlns:a16="http://schemas.microsoft.com/office/drawing/2014/main" id="{7600757E-2FC5-4FBD-A74F-ACA2F2FE72B7}"/>
                </a:ext>
              </a:extLst>
            </p:cNvPr>
            <p:cNvSpPr/>
            <p:nvPr/>
          </p:nvSpPr>
          <p:spPr>
            <a:xfrm>
              <a:off x="91441" y="1681460"/>
              <a:ext cx="5892350" cy="2372380"/>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9" name="Group 378">
              <a:extLst>
                <a:ext uri="{FF2B5EF4-FFF2-40B4-BE49-F238E27FC236}">
                  <a16:creationId xmlns:a16="http://schemas.microsoft.com/office/drawing/2014/main" id="{F5C11611-CF2C-4334-A65C-899C3EC0EA77}"/>
                </a:ext>
              </a:extLst>
            </p:cNvPr>
            <p:cNvGrpSpPr/>
            <p:nvPr/>
          </p:nvGrpSpPr>
          <p:grpSpPr>
            <a:xfrm>
              <a:off x="177407" y="1989287"/>
              <a:ext cx="5552465" cy="1827804"/>
              <a:chOff x="416511" y="1894988"/>
              <a:chExt cx="7434710" cy="2447416"/>
            </a:xfrm>
          </p:grpSpPr>
          <p:grpSp>
            <p:nvGrpSpPr>
              <p:cNvPr id="381" name="Group 380">
                <a:extLst>
                  <a:ext uri="{FF2B5EF4-FFF2-40B4-BE49-F238E27FC236}">
                    <a16:creationId xmlns:a16="http://schemas.microsoft.com/office/drawing/2014/main" id="{189650B8-3EC0-4EDE-93B5-982D60267C80}"/>
                  </a:ext>
                </a:extLst>
              </p:cNvPr>
              <p:cNvGrpSpPr/>
              <p:nvPr/>
            </p:nvGrpSpPr>
            <p:grpSpPr>
              <a:xfrm>
                <a:off x="416511" y="1922337"/>
                <a:ext cx="2727383" cy="2420067"/>
                <a:chOff x="804386" y="2722575"/>
                <a:chExt cx="3799924" cy="3313841"/>
              </a:xfrm>
            </p:grpSpPr>
            <p:grpSp>
              <p:nvGrpSpPr>
                <p:cNvPr id="427" name="Group 426">
                  <a:extLst>
                    <a:ext uri="{FF2B5EF4-FFF2-40B4-BE49-F238E27FC236}">
                      <a16:creationId xmlns:a16="http://schemas.microsoft.com/office/drawing/2014/main" id="{65AAC50E-317E-4409-8E6F-3079F14FC543}"/>
                    </a:ext>
                  </a:extLst>
                </p:cNvPr>
                <p:cNvGrpSpPr/>
                <p:nvPr/>
              </p:nvGrpSpPr>
              <p:grpSpPr>
                <a:xfrm>
                  <a:off x="970920" y="2722575"/>
                  <a:ext cx="3623224" cy="3313841"/>
                  <a:chOff x="1015236" y="2452720"/>
                  <a:chExt cx="2586216" cy="2224471"/>
                </a:xfrm>
              </p:grpSpPr>
              <p:sp>
                <p:nvSpPr>
                  <p:cNvPr id="443" name="Oval 442">
                    <a:extLst>
                      <a:ext uri="{FF2B5EF4-FFF2-40B4-BE49-F238E27FC236}">
                        <a16:creationId xmlns:a16="http://schemas.microsoft.com/office/drawing/2014/main" id="{7AC5E953-9C46-4974-9E81-523738451A29}"/>
                      </a:ext>
                    </a:extLst>
                  </p:cNvPr>
                  <p:cNvSpPr/>
                  <p:nvPr/>
                </p:nvSpPr>
                <p:spPr>
                  <a:xfrm>
                    <a:off x="2145058" y="2452720"/>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4" name="Oval 443">
                    <a:extLst>
                      <a:ext uri="{FF2B5EF4-FFF2-40B4-BE49-F238E27FC236}">
                        <a16:creationId xmlns:a16="http://schemas.microsoft.com/office/drawing/2014/main" id="{13C12236-2252-450E-AB63-B7BFD51BE705}"/>
                      </a:ext>
                    </a:extLst>
                  </p:cNvPr>
                  <p:cNvSpPr/>
                  <p:nvPr/>
                </p:nvSpPr>
                <p:spPr>
                  <a:xfrm>
                    <a:off x="1204304" y="3228074"/>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5" name="Oval 444">
                    <a:extLst>
                      <a:ext uri="{FF2B5EF4-FFF2-40B4-BE49-F238E27FC236}">
                        <a16:creationId xmlns:a16="http://schemas.microsoft.com/office/drawing/2014/main" id="{B35A8AE8-3208-4DA8-8A35-C2639AA1F0C6}"/>
                      </a:ext>
                    </a:extLst>
                  </p:cNvPr>
                  <p:cNvSpPr/>
                  <p:nvPr/>
                </p:nvSpPr>
                <p:spPr>
                  <a:xfrm>
                    <a:off x="1810465" y="3641329"/>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6" name="Oval 445">
                    <a:extLst>
                      <a:ext uri="{FF2B5EF4-FFF2-40B4-BE49-F238E27FC236}">
                        <a16:creationId xmlns:a16="http://schemas.microsoft.com/office/drawing/2014/main" id="{7AFFEC56-1167-4070-9D74-4150ED3C2CE4}"/>
                      </a:ext>
                    </a:extLst>
                  </p:cNvPr>
                  <p:cNvSpPr/>
                  <p:nvPr/>
                </p:nvSpPr>
                <p:spPr>
                  <a:xfrm>
                    <a:off x="1204303" y="3979587"/>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7" name="Oval 446">
                    <a:extLst>
                      <a:ext uri="{FF2B5EF4-FFF2-40B4-BE49-F238E27FC236}">
                        <a16:creationId xmlns:a16="http://schemas.microsoft.com/office/drawing/2014/main" id="{417FA48D-B431-4FF4-921C-7437317C4DDB}"/>
                      </a:ext>
                    </a:extLst>
                  </p:cNvPr>
                  <p:cNvSpPr/>
                  <p:nvPr/>
                </p:nvSpPr>
                <p:spPr>
                  <a:xfrm>
                    <a:off x="1686712" y="2969903"/>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8" name="Oval 447">
                    <a:extLst>
                      <a:ext uri="{FF2B5EF4-FFF2-40B4-BE49-F238E27FC236}">
                        <a16:creationId xmlns:a16="http://schemas.microsoft.com/office/drawing/2014/main" id="{9FF33C87-40F9-44CB-986F-3FDE55371217}"/>
                      </a:ext>
                    </a:extLst>
                  </p:cNvPr>
                  <p:cNvSpPr/>
                  <p:nvPr/>
                </p:nvSpPr>
                <p:spPr>
                  <a:xfrm>
                    <a:off x="2618300" y="3951858"/>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9" name="Oval 448">
                    <a:extLst>
                      <a:ext uri="{FF2B5EF4-FFF2-40B4-BE49-F238E27FC236}">
                        <a16:creationId xmlns:a16="http://schemas.microsoft.com/office/drawing/2014/main" id="{B8C9FEB7-5420-4455-8728-1D9B815FC58F}"/>
                      </a:ext>
                    </a:extLst>
                  </p:cNvPr>
                  <p:cNvSpPr/>
                  <p:nvPr/>
                </p:nvSpPr>
                <p:spPr>
                  <a:xfrm>
                    <a:off x="1815049" y="4478040"/>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0" name="Oval 449">
                    <a:extLst>
                      <a:ext uri="{FF2B5EF4-FFF2-40B4-BE49-F238E27FC236}">
                        <a16:creationId xmlns:a16="http://schemas.microsoft.com/office/drawing/2014/main" id="{E9D64B0F-4E15-43B7-B785-746A98437AAE}"/>
                      </a:ext>
                    </a:extLst>
                  </p:cNvPr>
                  <p:cNvSpPr/>
                  <p:nvPr/>
                </p:nvSpPr>
                <p:spPr>
                  <a:xfrm>
                    <a:off x="2359335" y="3246006"/>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1" name="Oval 450">
                    <a:extLst>
                      <a:ext uri="{FF2B5EF4-FFF2-40B4-BE49-F238E27FC236}">
                        <a16:creationId xmlns:a16="http://schemas.microsoft.com/office/drawing/2014/main" id="{E8D7B777-1EB8-4ADE-9BA4-CB25C009D32D}"/>
                      </a:ext>
                    </a:extLst>
                  </p:cNvPr>
                  <p:cNvSpPr/>
                  <p:nvPr/>
                </p:nvSpPr>
                <p:spPr>
                  <a:xfrm>
                    <a:off x="2951747" y="4466809"/>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2" name="Oval 451">
                    <a:extLst>
                      <a:ext uri="{FF2B5EF4-FFF2-40B4-BE49-F238E27FC236}">
                        <a16:creationId xmlns:a16="http://schemas.microsoft.com/office/drawing/2014/main" id="{B8CD9EE0-7C54-4556-9F4A-B5134DF1984E}"/>
                      </a:ext>
                    </a:extLst>
                  </p:cNvPr>
                  <p:cNvSpPr/>
                  <p:nvPr/>
                </p:nvSpPr>
                <p:spPr>
                  <a:xfrm>
                    <a:off x="2934559" y="3480340"/>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3" name="Oval 452">
                    <a:extLst>
                      <a:ext uri="{FF2B5EF4-FFF2-40B4-BE49-F238E27FC236}">
                        <a16:creationId xmlns:a16="http://schemas.microsoft.com/office/drawing/2014/main" id="{2AD0818C-976E-4A7A-93B7-32689129C11E}"/>
                      </a:ext>
                    </a:extLst>
                  </p:cNvPr>
                  <p:cNvSpPr/>
                  <p:nvPr/>
                </p:nvSpPr>
                <p:spPr>
                  <a:xfrm>
                    <a:off x="1015236" y="4553437"/>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4" name="Oval 453">
                    <a:extLst>
                      <a:ext uri="{FF2B5EF4-FFF2-40B4-BE49-F238E27FC236}">
                        <a16:creationId xmlns:a16="http://schemas.microsoft.com/office/drawing/2014/main" id="{867FFAD7-E5CE-4E15-9D73-B01A0BB85642}"/>
                      </a:ext>
                    </a:extLst>
                  </p:cNvPr>
                  <p:cNvSpPr/>
                  <p:nvPr/>
                </p:nvSpPr>
                <p:spPr>
                  <a:xfrm>
                    <a:off x="3477699" y="3093606"/>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5" name="Oval 454">
                    <a:extLst>
                      <a:ext uri="{FF2B5EF4-FFF2-40B4-BE49-F238E27FC236}">
                        <a16:creationId xmlns:a16="http://schemas.microsoft.com/office/drawing/2014/main" id="{206826D9-2DAE-49CB-90EB-284269DCA141}"/>
                      </a:ext>
                    </a:extLst>
                  </p:cNvPr>
                  <p:cNvSpPr/>
                  <p:nvPr/>
                </p:nvSpPr>
                <p:spPr>
                  <a:xfrm>
                    <a:off x="2951747" y="2865982"/>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56" name="Straight Connector 455">
                    <a:extLst>
                      <a:ext uri="{FF2B5EF4-FFF2-40B4-BE49-F238E27FC236}">
                        <a16:creationId xmlns:a16="http://schemas.microsoft.com/office/drawing/2014/main" id="{B5912AC5-4C68-4636-B12B-5FEC68BF4F2E}"/>
                      </a:ext>
                    </a:extLst>
                  </p:cNvPr>
                  <p:cNvCxnSpPr>
                    <a:stCxn id="447" idx="0"/>
                    <a:endCxn id="443" idx="2"/>
                  </p:cNvCxnSpPr>
                  <p:nvPr/>
                </p:nvCxnSpPr>
                <p:spPr>
                  <a:xfrm flipV="1">
                    <a:off x="1748589" y="2514597"/>
                    <a:ext cx="396469" cy="455306"/>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57" name="Straight Connector 456">
                    <a:extLst>
                      <a:ext uri="{FF2B5EF4-FFF2-40B4-BE49-F238E27FC236}">
                        <a16:creationId xmlns:a16="http://schemas.microsoft.com/office/drawing/2014/main" id="{C59734A1-3CC9-469E-A7F7-13A8022D5C76}"/>
                      </a:ext>
                    </a:extLst>
                  </p:cNvPr>
                  <p:cNvCxnSpPr>
                    <a:stCxn id="445" idx="2"/>
                    <a:endCxn id="444" idx="5"/>
                  </p:cNvCxnSpPr>
                  <p:nvPr/>
                </p:nvCxnSpPr>
                <p:spPr>
                  <a:xfrm flipH="1" flipV="1">
                    <a:off x="1309934" y="3333705"/>
                    <a:ext cx="500531" cy="369501"/>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58" name="Straight Connector 457">
                    <a:extLst>
                      <a:ext uri="{FF2B5EF4-FFF2-40B4-BE49-F238E27FC236}">
                        <a16:creationId xmlns:a16="http://schemas.microsoft.com/office/drawing/2014/main" id="{A03EF928-0C42-4EEF-9CEB-4AC266C92891}"/>
                      </a:ext>
                    </a:extLst>
                  </p:cNvPr>
                  <p:cNvCxnSpPr>
                    <a:stCxn id="445" idx="7"/>
                    <a:endCxn id="450" idx="2"/>
                  </p:cNvCxnSpPr>
                  <p:nvPr/>
                </p:nvCxnSpPr>
                <p:spPr>
                  <a:xfrm flipV="1">
                    <a:off x="1916095" y="3307883"/>
                    <a:ext cx="443240" cy="351569"/>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59" name="Straight Connector 458">
                    <a:extLst>
                      <a:ext uri="{FF2B5EF4-FFF2-40B4-BE49-F238E27FC236}">
                        <a16:creationId xmlns:a16="http://schemas.microsoft.com/office/drawing/2014/main" id="{55FBC8AE-ADE4-4549-9ED6-43A3C3D4EAE0}"/>
                      </a:ext>
                    </a:extLst>
                  </p:cNvPr>
                  <p:cNvCxnSpPr>
                    <a:stCxn id="450" idx="6"/>
                    <a:endCxn id="455" idx="3"/>
                  </p:cNvCxnSpPr>
                  <p:nvPr/>
                </p:nvCxnSpPr>
                <p:spPr>
                  <a:xfrm flipV="1">
                    <a:off x="2483088" y="2971613"/>
                    <a:ext cx="486782" cy="33627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60" name="Straight Connector 459">
                    <a:extLst>
                      <a:ext uri="{FF2B5EF4-FFF2-40B4-BE49-F238E27FC236}">
                        <a16:creationId xmlns:a16="http://schemas.microsoft.com/office/drawing/2014/main" id="{29FC8F93-887C-454E-9E4A-50F3913ABCD4}"/>
                      </a:ext>
                    </a:extLst>
                  </p:cNvPr>
                  <p:cNvCxnSpPr>
                    <a:stCxn id="453" idx="0"/>
                    <a:endCxn id="445" idx="3"/>
                  </p:cNvCxnSpPr>
                  <p:nvPr/>
                </p:nvCxnSpPr>
                <p:spPr>
                  <a:xfrm flipV="1">
                    <a:off x="1077113" y="3746960"/>
                    <a:ext cx="751475" cy="806477"/>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61" name="Straight Connector 460">
                    <a:extLst>
                      <a:ext uri="{FF2B5EF4-FFF2-40B4-BE49-F238E27FC236}">
                        <a16:creationId xmlns:a16="http://schemas.microsoft.com/office/drawing/2014/main" id="{B9B6FA2F-DDE1-4DAE-8695-2EBC524E313A}"/>
                      </a:ext>
                    </a:extLst>
                  </p:cNvPr>
                  <p:cNvCxnSpPr>
                    <a:stCxn id="453" idx="0"/>
                    <a:endCxn id="446" idx="4"/>
                  </p:cNvCxnSpPr>
                  <p:nvPr/>
                </p:nvCxnSpPr>
                <p:spPr>
                  <a:xfrm flipV="1">
                    <a:off x="1077113" y="4103341"/>
                    <a:ext cx="189067" cy="450096"/>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62" name="Straight Connector 461">
                    <a:extLst>
                      <a:ext uri="{FF2B5EF4-FFF2-40B4-BE49-F238E27FC236}">
                        <a16:creationId xmlns:a16="http://schemas.microsoft.com/office/drawing/2014/main" id="{151EE1AC-262E-442A-9B01-B2223AC6DEE7}"/>
                      </a:ext>
                    </a:extLst>
                  </p:cNvPr>
                  <p:cNvCxnSpPr>
                    <a:stCxn id="448" idx="0"/>
                    <a:endCxn id="452" idx="3"/>
                  </p:cNvCxnSpPr>
                  <p:nvPr/>
                </p:nvCxnSpPr>
                <p:spPr>
                  <a:xfrm flipV="1">
                    <a:off x="2680177" y="3585971"/>
                    <a:ext cx="272505" cy="365887"/>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63" name="Straight Connector 462">
                    <a:extLst>
                      <a:ext uri="{FF2B5EF4-FFF2-40B4-BE49-F238E27FC236}">
                        <a16:creationId xmlns:a16="http://schemas.microsoft.com/office/drawing/2014/main" id="{A3FDD1B7-ADAA-41DD-B539-3D49BF2F04DF}"/>
                      </a:ext>
                    </a:extLst>
                  </p:cNvPr>
                  <p:cNvCxnSpPr>
                    <a:stCxn id="449" idx="7"/>
                    <a:endCxn id="448" idx="3"/>
                  </p:cNvCxnSpPr>
                  <p:nvPr/>
                </p:nvCxnSpPr>
                <p:spPr>
                  <a:xfrm flipV="1">
                    <a:off x="1920679" y="4057489"/>
                    <a:ext cx="715744" cy="438674"/>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64" name="Straight Connector 463">
                    <a:extLst>
                      <a:ext uri="{FF2B5EF4-FFF2-40B4-BE49-F238E27FC236}">
                        <a16:creationId xmlns:a16="http://schemas.microsoft.com/office/drawing/2014/main" id="{CD54F7A5-CC68-4C21-B4E4-EECE164A769D}"/>
                      </a:ext>
                    </a:extLst>
                  </p:cNvPr>
                  <p:cNvCxnSpPr>
                    <a:stCxn id="453" idx="6"/>
                    <a:endCxn id="448" idx="2"/>
                  </p:cNvCxnSpPr>
                  <p:nvPr/>
                </p:nvCxnSpPr>
                <p:spPr>
                  <a:xfrm flipV="1">
                    <a:off x="1138989" y="4013735"/>
                    <a:ext cx="1479311" cy="601579"/>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65" name="Straight Connector 464">
                    <a:extLst>
                      <a:ext uri="{FF2B5EF4-FFF2-40B4-BE49-F238E27FC236}">
                        <a16:creationId xmlns:a16="http://schemas.microsoft.com/office/drawing/2014/main" id="{F4019061-A146-4DFA-879B-314C5BD48516}"/>
                      </a:ext>
                    </a:extLst>
                  </p:cNvPr>
                  <p:cNvCxnSpPr>
                    <a:stCxn id="449" idx="5"/>
                    <a:endCxn id="451" idx="2"/>
                  </p:cNvCxnSpPr>
                  <p:nvPr/>
                </p:nvCxnSpPr>
                <p:spPr>
                  <a:xfrm flipV="1">
                    <a:off x="1920679" y="4528686"/>
                    <a:ext cx="1031068" cy="5498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66" name="Straight Connector 465">
                    <a:extLst>
                      <a:ext uri="{FF2B5EF4-FFF2-40B4-BE49-F238E27FC236}">
                        <a16:creationId xmlns:a16="http://schemas.microsoft.com/office/drawing/2014/main" id="{EE6A44C0-553F-4885-B6EC-494C409A0E25}"/>
                      </a:ext>
                    </a:extLst>
                  </p:cNvPr>
                  <p:cNvCxnSpPr>
                    <a:stCxn id="451" idx="7"/>
                    <a:endCxn id="454" idx="2"/>
                  </p:cNvCxnSpPr>
                  <p:nvPr/>
                </p:nvCxnSpPr>
                <p:spPr>
                  <a:xfrm flipV="1">
                    <a:off x="3057377" y="3155483"/>
                    <a:ext cx="420322" cy="1329449"/>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67" name="Straight Connector 466">
                    <a:extLst>
                      <a:ext uri="{FF2B5EF4-FFF2-40B4-BE49-F238E27FC236}">
                        <a16:creationId xmlns:a16="http://schemas.microsoft.com/office/drawing/2014/main" id="{7FAFF2A5-979C-4C88-BD38-509802C7618E}"/>
                      </a:ext>
                    </a:extLst>
                  </p:cNvPr>
                  <p:cNvCxnSpPr>
                    <a:stCxn id="444" idx="6"/>
                    <a:endCxn id="447" idx="3"/>
                  </p:cNvCxnSpPr>
                  <p:nvPr/>
                </p:nvCxnSpPr>
                <p:spPr>
                  <a:xfrm flipV="1">
                    <a:off x="1328057" y="3075534"/>
                    <a:ext cx="376778" cy="214417"/>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68" name="Straight Connector 467">
                    <a:extLst>
                      <a:ext uri="{FF2B5EF4-FFF2-40B4-BE49-F238E27FC236}">
                        <a16:creationId xmlns:a16="http://schemas.microsoft.com/office/drawing/2014/main" id="{BE927182-2FE0-4C93-95C6-1E646722D89D}"/>
                      </a:ext>
                    </a:extLst>
                  </p:cNvPr>
                  <p:cNvCxnSpPr>
                    <a:stCxn id="450" idx="1"/>
                    <a:endCxn id="447" idx="5"/>
                  </p:cNvCxnSpPr>
                  <p:nvPr/>
                </p:nvCxnSpPr>
                <p:spPr>
                  <a:xfrm flipH="1" flipV="1">
                    <a:off x="1792342" y="3075534"/>
                    <a:ext cx="585116" cy="18859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69" name="Straight Connector 468">
                    <a:extLst>
                      <a:ext uri="{FF2B5EF4-FFF2-40B4-BE49-F238E27FC236}">
                        <a16:creationId xmlns:a16="http://schemas.microsoft.com/office/drawing/2014/main" id="{E280A547-D2AB-433B-8A2E-844DF234508D}"/>
                      </a:ext>
                    </a:extLst>
                  </p:cNvPr>
                  <p:cNvCxnSpPr>
                    <a:stCxn id="452" idx="7"/>
                    <a:endCxn id="454" idx="2"/>
                  </p:cNvCxnSpPr>
                  <p:nvPr/>
                </p:nvCxnSpPr>
                <p:spPr>
                  <a:xfrm flipV="1">
                    <a:off x="3040189" y="3155483"/>
                    <a:ext cx="437510" cy="342980"/>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sp>
              <p:nvSpPr>
                <p:cNvPr id="428" name="Oval 427">
                  <a:extLst>
                    <a:ext uri="{FF2B5EF4-FFF2-40B4-BE49-F238E27FC236}">
                      <a16:creationId xmlns:a16="http://schemas.microsoft.com/office/drawing/2014/main" id="{74C0D123-7A07-43F0-9C53-3E9E9815864B}"/>
                    </a:ext>
                  </a:extLst>
                </p:cNvPr>
                <p:cNvSpPr/>
                <p:nvPr/>
              </p:nvSpPr>
              <p:spPr>
                <a:xfrm>
                  <a:off x="1438069" y="3037278"/>
                  <a:ext cx="173375" cy="184359"/>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9" name="Oval 428">
                  <a:extLst>
                    <a:ext uri="{FF2B5EF4-FFF2-40B4-BE49-F238E27FC236}">
                      <a16:creationId xmlns:a16="http://schemas.microsoft.com/office/drawing/2014/main" id="{DA712DC3-D1A0-4F40-AF88-FD215B7698E6}"/>
                    </a:ext>
                  </a:extLst>
                </p:cNvPr>
                <p:cNvSpPr/>
                <p:nvPr/>
              </p:nvSpPr>
              <p:spPr>
                <a:xfrm>
                  <a:off x="804386" y="4342047"/>
                  <a:ext cx="173375" cy="18435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0" name="Oval 429">
                  <a:extLst>
                    <a:ext uri="{FF2B5EF4-FFF2-40B4-BE49-F238E27FC236}">
                      <a16:creationId xmlns:a16="http://schemas.microsoft.com/office/drawing/2014/main" id="{82C4C9AB-C23C-4FFA-9B6A-D2D6E0ACC1E1}"/>
                    </a:ext>
                  </a:extLst>
                </p:cNvPr>
                <p:cNvSpPr/>
                <p:nvPr/>
              </p:nvSpPr>
              <p:spPr>
                <a:xfrm>
                  <a:off x="2887913" y="4493271"/>
                  <a:ext cx="173375" cy="18435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1" name="Oval 430">
                  <a:extLst>
                    <a:ext uri="{FF2B5EF4-FFF2-40B4-BE49-F238E27FC236}">
                      <a16:creationId xmlns:a16="http://schemas.microsoft.com/office/drawing/2014/main" id="{87EECB44-0D9C-4338-A4A8-8D61176BC7A8}"/>
                    </a:ext>
                  </a:extLst>
                </p:cNvPr>
                <p:cNvSpPr/>
                <p:nvPr/>
              </p:nvSpPr>
              <p:spPr>
                <a:xfrm>
                  <a:off x="2955980" y="3242355"/>
                  <a:ext cx="173375" cy="184359"/>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2" name="Oval 431">
                  <a:extLst>
                    <a:ext uri="{FF2B5EF4-FFF2-40B4-BE49-F238E27FC236}">
                      <a16:creationId xmlns:a16="http://schemas.microsoft.com/office/drawing/2014/main" id="{476EAEEA-F341-4E21-B2ED-572D4511C7CC}"/>
                    </a:ext>
                  </a:extLst>
                </p:cNvPr>
                <p:cNvSpPr/>
                <p:nvPr/>
              </p:nvSpPr>
              <p:spPr>
                <a:xfrm>
                  <a:off x="4430935" y="4914923"/>
                  <a:ext cx="173375" cy="184359"/>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3" name="Straight Connector 432">
                  <a:extLst>
                    <a:ext uri="{FF2B5EF4-FFF2-40B4-BE49-F238E27FC236}">
                      <a16:creationId xmlns:a16="http://schemas.microsoft.com/office/drawing/2014/main" id="{DFE3FCB2-AD0E-47F7-9091-4C2B70E3527F}"/>
                    </a:ext>
                  </a:extLst>
                </p:cNvPr>
                <p:cNvCxnSpPr>
                  <a:stCxn id="428" idx="6"/>
                  <a:endCxn id="443" idx="2"/>
                </p:cNvCxnSpPr>
                <p:nvPr/>
              </p:nvCxnSpPr>
              <p:spPr>
                <a:xfrm flipV="1">
                  <a:off x="1611444" y="2814755"/>
                  <a:ext cx="942328" cy="314703"/>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34" name="Straight Connector 433">
                  <a:extLst>
                    <a:ext uri="{FF2B5EF4-FFF2-40B4-BE49-F238E27FC236}">
                      <a16:creationId xmlns:a16="http://schemas.microsoft.com/office/drawing/2014/main" id="{E9C0CBB7-CFB2-4EE6-B25C-E232D508364F}"/>
                    </a:ext>
                  </a:extLst>
                </p:cNvPr>
                <p:cNvCxnSpPr>
                  <a:stCxn id="429" idx="7"/>
                  <a:endCxn id="445" idx="2"/>
                </p:cNvCxnSpPr>
                <p:nvPr/>
              </p:nvCxnSpPr>
              <p:spPr>
                <a:xfrm>
                  <a:off x="952371" y="4369046"/>
                  <a:ext cx="1132645" cy="21640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35" name="Straight Connector 434">
                  <a:extLst>
                    <a:ext uri="{FF2B5EF4-FFF2-40B4-BE49-F238E27FC236}">
                      <a16:creationId xmlns:a16="http://schemas.microsoft.com/office/drawing/2014/main" id="{BC622070-F55D-4D5F-AE03-88D4F0B51F92}"/>
                    </a:ext>
                  </a:extLst>
                </p:cNvPr>
                <p:cNvCxnSpPr>
                  <a:stCxn id="429" idx="4"/>
                  <a:endCxn id="446" idx="1"/>
                </p:cNvCxnSpPr>
                <p:nvPr/>
              </p:nvCxnSpPr>
              <p:spPr>
                <a:xfrm>
                  <a:off x="891074" y="4526406"/>
                  <a:ext cx="370114" cy="497774"/>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36" name="Straight Connector 435">
                  <a:extLst>
                    <a:ext uri="{FF2B5EF4-FFF2-40B4-BE49-F238E27FC236}">
                      <a16:creationId xmlns:a16="http://schemas.microsoft.com/office/drawing/2014/main" id="{7BB2FA4D-0BDE-4970-854C-7982A36D1001}"/>
                    </a:ext>
                  </a:extLst>
                </p:cNvPr>
                <p:cNvCxnSpPr>
                  <a:stCxn id="432" idx="0"/>
                  <a:endCxn id="454" idx="4"/>
                </p:cNvCxnSpPr>
                <p:nvPr/>
              </p:nvCxnSpPr>
              <p:spPr>
                <a:xfrm flipH="1" flipV="1">
                  <a:off x="4507457" y="3861675"/>
                  <a:ext cx="10166" cy="1053248"/>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37" name="Straight Connector 436">
                  <a:extLst>
                    <a:ext uri="{FF2B5EF4-FFF2-40B4-BE49-F238E27FC236}">
                      <a16:creationId xmlns:a16="http://schemas.microsoft.com/office/drawing/2014/main" id="{38B8B656-14B8-42D0-AD8F-972B59EE16C0}"/>
                    </a:ext>
                  </a:extLst>
                </p:cNvPr>
                <p:cNvCxnSpPr>
                  <a:stCxn id="430" idx="0"/>
                  <a:endCxn id="450" idx="4"/>
                </p:cNvCxnSpPr>
                <p:nvPr/>
              </p:nvCxnSpPr>
              <p:spPr>
                <a:xfrm flipH="1" flipV="1">
                  <a:off x="2940657" y="4088709"/>
                  <a:ext cx="33944" cy="404562"/>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38" name="Straight Connector 437">
                  <a:extLst>
                    <a:ext uri="{FF2B5EF4-FFF2-40B4-BE49-F238E27FC236}">
                      <a16:creationId xmlns:a16="http://schemas.microsoft.com/office/drawing/2014/main" id="{0699DF41-7D9F-43F9-B20C-8BEF80942F26}"/>
                    </a:ext>
                  </a:extLst>
                </p:cNvPr>
                <p:cNvCxnSpPr>
                  <a:stCxn id="431" idx="6"/>
                  <a:endCxn id="455" idx="2"/>
                </p:cNvCxnSpPr>
                <p:nvPr/>
              </p:nvCxnSpPr>
              <p:spPr>
                <a:xfrm>
                  <a:off x="3129355" y="3334535"/>
                  <a:ext cx="554569" cy="9586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39" name="Straight Connector 438">
                  <a:extLst>
                    <a:ext uri="{FF2B5EF4-FFF2-40B4-BE49-F238E27FC236}">
                      <a16:creationId xmlns:a16="http://schemas.microsoft.com/office/drawing/2014/main" id="{43F323FA-8B3C-4EC7-8BE8-FBA5C2730020}"/>
                    </a:ext>
                  </a:extLst>
                </p:cNvPr>
                <p:cNvCxnSpPr>
                  <a:stCxn id="447" idx="6"/>
                  <a:endCxn id="431" idx="2"/>
                </p:cNvCxnSpPr>
                <p:nvPr/>
              </p:nvCxnSpPr>
              <p:spPr>
                <a:xfrm flipV="1">
                  <a:off x="2085016" y="3334535"/>
                  <a:ext cx="870964" cy="250678"/>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40" name="Straight Connector 439">
                  <a:extLst>
                    <a:ext uri="{FF2B5EF4-FFF2-40B4-BE49-F238E27FC236}">
                      <a16:creationId xmlns:a16="http://schemas.microsoft.com/office/drawing/2014/main" id="{108018D4-DEDC-4A5D-A1D3-754BD1991638}"/>
                    </a:ext>
                  </a:extLst>
                </p:cNvPr>
                <p:cNvCxnSpPr>
                  <a:stCxn id="430" idx="5"/>
                  <a:endCxn id="448" idx="1"/>
                </p:cNvCxnSpPr>
                <p:nvPr/>
              </p:nvCxnSpPr>
              <p:spPr>
                <a:xfrm>
                  <a:off x="3035898" y="4650631"/>
                  <a:ext cx="206265" cy="33224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41" name="Straight Connector 440">
                  <a:extLst>
                    <a:ext uri="{FF2B5EF4-FFF2-40B4-BE49-F238E27FC236}">
                      <a16:creationId xmlns:a16="http://schemas.microsoft.com/office/drawing/2014/main" id="{E825BB6F-B5E4-461C-ACCF-B38A415D4CC3}"/>
                    </a:ext>
                  </a:extLst>
                </p:cNvPr>
                <p:cNvCxnSpPr>
                  <a:stCxn id="455" idx="6"/>
                  <a:endCxn id="454" idx="1"/>
                </p:cNvCxnSpPr>
                <p:nvPr/>
              </p:nvCxnSpPr>
              <p:spPr>
                <a:xfrm>
                  <a:off x="3857299" y="3430400"/>
                  <a:ext cx="588860" cy="27391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42" name="Straight Connector 441">
                  <a:extLst>
                    <a:ext uri="{FF2B5EF4-FFF2-40B4-BE49-F238E27FC236}">
                      <a16:creationId xmlns:a16="http://schemas.microsoft.com/office/drawing/2014/main" id="{52F913FC-CAFA-46DF-83B9-50FA65A8DD6C}"/>
                    </a:ext>
                  </a:extLst>
                </p:cNvPr>
                <p:cNvCxnSpPr>
                  <a:stCxn id="445" idx="6"/>
                  <a:endCxn id="430" idx="2"/>
                </p:cNvCxnSpPr>
                <p:nvPr/>
              </p:nvCxnSpPr>
              <p:spPr>
                <a:xfrm>
                  <a:off x="2258391" y="4585451"/>
                  <a:ext cx="629522"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grpSp>
            <p:nvGrpSpPr>
              <p:cNvPr id="382" name="Group 381">
                <a:extLst>
                  <a:ext uri="{FF2B5EF4-FFF2-40B4-BE49-F238E27FC236}">
                    <a16:creationId xmlns:a16="http://schemas.microsoft.com/office/drawing/2014/main" id="{E56FC325-5F82-4620-85DE-39E817C95AAA}"/>
                  </a:ext>
                </a:extLst>
              </p:cNvPr>
              <p:cNvGrpSpPr/>
              <p:nvPr/>
            </p:nvGrpSpPr>
            <p:grpSpPr>
              <a:xfrm>
                <a:off x="5123838" y="1894988"/>
                <a:ext cx="2727383" cy="2420067"/>
                <a:chOff x="804386" y="2722575"/>
                <a:chExt cx="3799924" cy="3313841"/>
              </a:xfrm>
            </p:grpSpPr>
            <p:grpSp>
              <p:nvGrpSpPr>
                <p:cNvPr id="384" name="Group 383">
                  <a:extLst>
                    <a:ext uri="{FF2B5EF4-FFF2-40B4-BE49-F238E27FC236}">
                      <a16:creationId xmlns:a16="http://schemas.microsoft.com/office/drawing/2014/main" id="{E17057E0-7E70-421F-9B59-FD0DE851E099}"/>
                    </a:ext>
                  </a:extLst>
                </p:cNvPr>
                <p:cNvGrpSpPr/>
                <p:nvPr/>
              </p:nvGrpSpPr>
              <p:grpSpPr>
                <a:xfrm>
                  <a:off x="970920" y="2722575"/>
                  <a:ext cx="3623224" cy="3313841"/>
                  <a:chOff x="1015236" y="2452720"/>
                  <a:chExt cx="2586216" cy="2224471"/>
                </a:xfrm>
              </p:grpSpPr>
              <p:sp>
                <p:nvSpPr>
                  <p:cNvPr id="400" name="Oval 399">
                    <a:extLst>
                      <a:ext uri="{FF2B5EF4-FFF2-40B4-BE49-F238E27FC236}">
                        <a16:creationId xmlns:a16="http://schemas.microsoft.com/office/drawing/2014/main" id="{4A7D3CBC-E877-4E4A-8AE0-9F38057D081C}"/>
                      </a:ext>
                    </a:extLst>
                  </p:cNvPr>
                  <p:cNvSpPr/>
                  <p:nvPr/>
                </p:nvSpPr>
                <p:spPr>
                  <a:xfrm>
                    <a:off x="2145058" y="2452720"/>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1" name="Oval 400">
                    <a:extLst>
                      <a:ext uri="{FF2B5EF4-FFF2-40B4-BE49-F238E27FC236}">
                        <a16:creationId xmlns:a16="http://schemas.microsoft.com/office/drawing/2014/main" id="{FB6C911F-CD9D-4DB0-9164-3465AFC9D4E7}"/>
                      </a:ext>
                    </a:extLst>
                  </p:cNvPr>
                  <p:cNvSpPr/>
                  <p:nvPr/>
                </p:nvSpPr>
                <p:spPr>
                  <a:xfrm>
                    <a:off x="1204304" y="3228074"/>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2" name="Oval 401">
                    <a:extLst>
                      <a:ext uri="{FF2B5EF4-FFF2-40B4-BE49-F238E27FC236}">
                        <a16:creationId xmlns:a16="http://schemas.microsoft.com/office/drawing/2014/main" id="{801E9096-6AEC-4928-AB58-FDAAF176FE69}"/>
                      </a:ext>
                    </a:extLst>
                  </p:cNvPr>
                  <p:cNvSpPr/>
                  <p:nvPr/>
                </p:nvSpPr>
                <p:spPr>
                  <a:xfrm>
                    <a:off x="1810465" y="3641329"/>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3" name="Oval 402">
                    <a:extLst>
                      <a:ext uri="{FF2B5EF4-FFF2-40B4-BE49-F238E27FC236}">
                        <a16:creationId xmlns:a16="http://schemas.microsoft.com/office/drawing/2014/main" id="{0092BFAC-8F4D-4200-9FA6-E1905275DBF9}"/>
                      </a:ext>
                    </a:extLst>
                  </p:cNvPr>
                  <p:cNvSpPr/>
                  <p:nvPr/>
                </p:nvSpPr>
                <p:spPr>
                  <a:xfrm>
                    <a:off x="1204303" y="3979587"/>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4" name="Oval 403">
                    <a:extLst>
                      <a:ext uri="{FF2B5EF4-FFF2-40B4-BE49-F238E27FC236}">
                        <a16:creationId xmlns:a16="http://schemas.microsoft.com/office/drawing/2014/main" id="{9B4AD44A-0C90-4839-ACC6-9A2BBBEDF63C}"/>
                      </a:ext>
                    </a:extLst>
                  </p:cNvPr>
                  <p:cNvSpPr/>
                  <p:nvPr/>
                </p:nvSpPr>
                <p:spPr>
                  <a:xfrm>
                    <a:off x="1686712" y="2969903"/>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5" name="Oval 404">
                    <a:extLst>
                      <a:ext uri="{FF2B5EF4-FFF2-40B4-BE49-F238E27FC236}">
                        <a16:creationId xmlns:a16="http://schemas.microsoft.com/office/drawing/2014/main" id="{E8473C9A-7209-4BB9-9EE3-9CE5B032DC5D}"/>
                      </a:ext>
                    </a:extLst>
                  </p:cNvPr>
                  <p:cNvSpPr/>
                  <p:nvPr/>
                </p:nvSpPr>
                <p:spPr>
                  <a:xfrm>
                    <a:off x="2618300" y="3951858"/>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6" name="Oval 405">
                    <a:extLst>
                      <a:ext uri="{FF2B5EF4-FFF2-40B4-BE49-F238E27FC236}">
                        <a16:creationId xmlns:a16="http://schemas.microsoft.com/office/drawing/2014/main" id="{6B58DE9B-A646-4192-AC86-8EB723A0F75E}"/>
                      </a:ext>
                    </a:extLst>
                  </p:cNvPr>
                  <p:cNvSpPr/>
                  <p:nvPr/>
                </p:nvSpPr>
                <p:spPr>
                  <a:xfrm>
                    <a:off x="1815049" y="4478040"/>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7" name="Oval 406">
                    <a:extLst>
                      <a:ext uri="{FF2B5EF4-FFF2-40B4-BE49-F238E27FC236}">
                        <a16:creationId xmlns:a16="http://schemas.microsoft.com/office/drawing/2014/main" id="{80D5BCBD-C7CB-46CE-800C-969883F78643}"/>
                      </a:ext>
                    </a:extLst>
                  </p:cNvPr>
                  <p:cNvSpPr/>
                  <p:nvPr/>
                </p:nvSpPr>
                <p:spPr>
                  <a:xfrm>
                    <a:off x="2359335" y="3246006"/>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8" name="Oval 407">
                    <a:extLst>
                      <a:ext uri="{FF2B5EF4-FFF2-40B4-BE49-F238E27FC236}">
                        <a16:creationId xmlns:a16="http://schemas.microsoft.com/office/drawing/2014/main" id="{429AAD6A-BB40-4BBA-B970-EF84F91D3E36}"/>
                      </a:ext>
                    </a:extLst>
                  </p:cNvPr>
                  <p:cNvSpPr/>
                  <p:nvPr/>
                </p:nvSpPr>
                <p:spPr>
                  <a:xfrm>
                    <a:off x="2951747" y="4466809"/>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9" name="Oval 408">
                    <a:extLst>
                      <a:ext uri="{FF2B5EF4-FFF2-40B4-BE49-F238E27FC236}">
                        <a16:creationId xmlns:a16="http://schemas.microsoft.com/office/drawing/2014/main" id="{B526AF5E-F731-42E1-B30D-9F6B3F4D8AA8}"/>
                      </a:ext>
                    </a:extLst>
                  </p:cNvPr>
                  <p:cNvSpPr/>
                  <p:nvPr/>
                </p:nvSpPr>
                <p:spPr>
                  <a:xfrm>
                    <a:off x="2934559" y="3480340"/>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 name="Oval 409">
                    <a:extLst>
                      <a:ext uri="{FF2B5EF4-FFF2-40B4-BE49-F238E27FC236}">
                        <a16:creationId xmlns:a16="http://schemas.microsoft.com/office/drawing/2014/main" id="{8AB114C0-9ED1-4415-AAA0-9A1A1C0BADAE}"/>
                      </a:ext>
                    </a:extLst>
                  </p:cNvPr>
                  <p:cNvSpPr/>
                  <p:nvPr/>
                </p:nvSpPr>
                <p:spPr>
                  <a:xfrm>
                    <a:off x="1015236" y="4553437"/>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1" name="Oval 410">
                    <a:extLst>
                      <a:ext uri="{FF2B5EF4-FFF2-40B4-BE49-F238E27FC236}">
                        <a16:creationId xmlns:a16="http://schemas.microsoft.com/office/drawing/2014/main" id="{45473ED7-8A72-45DD-97A5-891283044DEE}"/>
                      </a:ext>
                    </a:extLst>
                  </p:cNvPr>
                  <p:cNvSpPr/>
                  <p:nvPr/>
                </p:nvSpPr>
                <p:spPr>
                  <a:xfrm>
                    <a:off x="3477699" y="3093606"/>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2" name="Oval 411">
                    <a:extLst>
                      <a:ext uri="{FF2B5EF4-FFF2-40B4-BE49-F238E27FC236}">
                        <a16:creationId xmlns:a16="http://schemas.microsoft.com/office/drawing/2014/main" id="{D999E5C7-ABE9-4241-B5AF-29E18E0FB491}"/>
                      </a:ext>
                    </a:extLst>
                  </p:cNvPr>
                  <p:cNvSpPr/>
                  <p:nvPr/>
                </p:nvSpPr>
                <p:spPr>
                  <a:xfrm>
                    <a:off x="2951747" y="2865982"/>
                    <a:ext cx="123753" cy="123754"/>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13" name="Straight Connector 412">
                    <a:extLst>
                      <a:ext uri="{FF2B5EF4-FFF2-40B4-BE49-F238E27FC236}">
                        <a16:creationId xmlns:a16="http://schemas.microsoft.com/office/drawing/2014/main" id="{FAAC0384-495B-4AFB-96D7-4C6E5A022E5F}"/>
                      </a:ext>
                    </a:extLst>
                  </p:cNvPr>
                  <p:cNvCxnSpPr>
                    <a:stCxn id="404" idx="0"/>
                    <a:endCxn id="400" idx="2"/>
                  </p:cNvCxnSpPr>
                  <p:nvPr/>
                </p:nvCxnSpPr>
                <p:spPr>
                  <a:xfrm flipV="1">
                    <a:off x="1748589" y="2514597"/>
                    <a:ext cx="396469" cy="455306"/>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14" name="Straight Connector 413">
                    <a:extLst>
                      <a:ext uri="{FF2B5EF4-FFF2-40B4-BE49-F238E27FC236}">
                        <a16:creationId xmlns:a16="http://schemas.microsoft.com/office/drawing/2014/main" id="{964B44B4-931D-442C-8A53-77BE67674521}"/>
                      </a:ext>
                    </a:extLst>
                  </p:cNvPr>
                  <p:cNvCxnSpPr>
                    <a:stCxn id="402" idx="2"/>
                    <a:endCxn id="401" idx="5"/>
                  </p:cNvCxnSpPr>
                  <p:nvPr/>
                </p:nvCxnSpPr>
                <p:spPr>
                  <a:xfrm flipH="1" flipV="1">
                    <a:off x="1309934" y="3333705"/>
                    <a:ext cx="500531" cy="369501"/>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15" name="Straight Connector 414">
                    <a:extLst>
                      <a:ext uri="{FF2B5EF4-FFF2-40B4-BE49-F238E27FC236}">
                        <a16:creationId xmlns:a16="http://schemas.microsoft.com/office/drawing/2014/main" id="{B38A215A-6698-412D-8FE5-ED3E1ADD75CE}"/>
                      </a:ext>
                    </a:extLst>
                  </p:cNvPr>
                  <p:cNvCxnSpPr>
                    <a:stCxn id="402" idx="7"/>
                    <a:endCxn id="407" idx="2"/>
                  </p:cNvCxnSpPr>
                  <p:nvPr/>
                </p:nvCxnSpPr>
                <p:spPr>
                  <a:xfrm flipV="1">
                    <a:off x="1916095" y="3307883"/>
                    <a:ext cx="443240" cy="351569"/>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16" name="Straight Connector 415">
                    <a:extLst>
                      <a:ext uri="{FF2B5EF4-FFF2-40B4-BE49-F238E27FC236}">
                        <a16:creationId xmlns:a16="http://schemas.microsoft.com/office/drawing/2014/main" id="{F1F8828F-967E-4529-8300-B62BF0D0DA1B}"/>
                      </a:ext>
                    </a:extLst>
                  </p:cNvPr>
                  <p:cNvCxnSpPr>
                    <a:stCxn id="407" idx="6"/>
                    <a:endCxn id="412" idx="3"/>
                  </p:cNvCxnSpPr>
                  <p:nvPr/>
                </p:nvCxnSpPr>
                <p:spPr>
                  <a:xfrm flipV="1">
                    <a:off x="2483088" y="2971613"/>
                    <a:ext cx="486782" cy="336270"/>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17" name="Straight Connector 416">
                    <a:extLst>
                      <a:ext uri="{FF2B5EF4-FFF2-40B4-BE49-F238E27FC236}">
                        <a16:creationId xmlns:a16="http://schemas.microsoft.com/office/drawing/2014/main" id="{3E24E981-7E40-487D-8DFA-465C3750E887}"/>
                      </a:ext>
                    </a:extLst>
                  </p:cNvPr>
                  <p:cNvCxnSpPr>
                    <a:stCxn id="410" idx="0"/>
                    <a:endCxn id="402" idx="3"/>
                  </p:cNvCxnSpPr>
                  <p:nvPr/>
                </p:nvCxnSpPr>
                <p:spPr>
                  <a:xfrm flipV="1">
                    <a:off x="1077113" y="3746960"/>
                    <a:ext cx="751475" cy="806477"/>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18" name="Straight Connector 417">
                    <a:extLst>
                      <a:ext uri="{FF2B5EF4-FFF2-40B4-BE49-F238E27FC236}">
                        <a16:creationId xmlns:a16="http://schemas.microsoft.com/office/drawing/2014/main" id="{1554356B-8B30-4D58-9AE1-1F1429DB3F75}"/>
                      </a:ext>
                    </a:extLst>
                  </p:cNvPr>
                  <p:cNvCxnSpPr>
                    <a:stCxn id="410" idx="0"/>
                    <a:endCxn id="403" idx="4"/>
                  </p:cNvCxnSpPr>
                  <p:nvPr/>
                </p:nvCxnSpPr>
                <p:spPr>
                  <a:xfrm flipV="1">
                    <a:off x="1077113" y="4103341"/>
                    <a:ext cx="189067" cy="450096"/>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19" name="Straight Connector 418">
                    <a:extLst>
                      <a:ext uri="{FF2B5EF4-FFF2-40B4-BE49-F238E27FC236}">
                        <a16:creationId xmlns:a16="http://schemas.microsoft.com/office/drawing/2014/main" id="{59CA827E-D493-4E13-AB45-7CCF572BB385}"/>
                      </a:ext>
                    </a:extLst>
                  </p:cNvPr>
                  <p:cNvCxnSpPr>
                    <a:stCxn id="405" idx="0"/>
                    <a:endCxn id="409" idx="3"/>
                  </p:cNvCxnSpPr>
                  <p:nvPr/>
                </p:nvCxnSpPr>
                <p:spPr>
                  <a:xfrm flipV="1">
                    <a:off x="2680177" y="3585971"/>
                    <a:ext cx="272505" cy="365887"/>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20" name="Straight Connector 419">
                    <a:extLst>
                      <a:ext uri="{FF2B5EF4-FFF2-40B4-BE49-F238E27FC236}">
                        <a16:creationId xmlns:a16="http://schemas.microsoft.com/office/drawing/2014/main" id="{68D016DD-F675-426F-AE19-9B2CD3EA1202}"/>
                      </a:ext>
                    </a:extLst>
                  </p:cNvPr>
                  <p:cNvCxnSpPr>
                    <a:stCxn id="406" idx="7"/>
                    <a:endCxn id="405" idx="3"/>
                  </p:cNvCxnSpPr>
                  <p:nvPr/>
                </p:nvCxnSpPr>
                <p:spPr>
                  <a:xfrm flipV="1">
                    <a:off x="1920679" y="4057489"/>
                    <a:ext cx="715744" cy="438674"/>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21" name="Straight Connector 420">
                    <a:extLst>
                      <a:ext uri="{FF2B5EF4-FFF2-40B4-BE49-F238E27FC236}">
                        <a16:creationId xmlns:a16="http://schemas.microsoft.com/office/drawing/2014/main" id="{4842AADC-9E83-4A62-98FD-D76D67EF4340}"/>
                      </a:ext>
                    </a:extLst>
                  </p:cNvPr>
                  <p:cNvCxnSpPr>
                    <a:stCxn id="410" idx="6"/>
                    <a:endCxn id="405" idx="2"/>
                  </p:cNvCxnSpPr>
                  <p:nvPr/>
                </p:nvCxnSpPr>
                <p:spPr>
                  <a:xfrm flipV="1">
                    <a:off x="1138989" y="4013735"/>
                    <a:ext cx="1479311" cy="601579"/>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22" name="Straight Connector 421">
                    <a:extLst>
                      <a:ext uri="{FF2B5EF4-FFF2-40B4-BE49-F238E27FC236}">
                        <a16:creationId xmlns:a16="http://schemas.microsoft.com/office/drawing/2014/main" id="{0BC3E2A4-8A8A-4F1D-9A69-F5861DAEFDFF}"/>
                      </a:ext>
                    </a:extLst>
                  </p:cNvPr>
                  <p:cNvCxnSpPr>
                    <a:stCxn id="406" idx="5"/>
                    <a:endCxn id="408" idx="2"/>
                  </p:cNvCxnSpPr>
                  <p:nvPr/>
                </p:nvCxnSpPr>
                <p:spPr>
                  <a:xfrm flipV="1">
                    <a:off x="1920679" y="4528686"/>
                    <a:ext cx="1031068" cy="5498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23" name="Straight Connector 422">
                    <a:extLst>
                      <a:ext uri="{FF2B5EF4-FFF2-40B4-BE49-F238E27FC236}">
                        <a16:creationId xmlns:a16="http://schemas.microsoft.com/office/drawing/2014/main" id="{DDD6623B-F176-42EA-8A4D-058A4920D1C0}"/>
                      </a:ext>
                    </a:extLst>
                  </p:cNvPr>
                  <p:cNvCxnSpPr>
                    <a:stCxn id="408" idx="7"/>
                    <a:endCxn id="411" idx="2"/>
                  </p:cNvCxnSpPr>
                  <p:nvPr/>
                </p:nvCxnSpPr>
                <p:spPr>
                  <a:xfrm flipV="1">
                    <a:off x="3057377" y="3155483"/>
                    <a:ext cx="420322" cy="1329449"/>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24" name="Straight Connector 423">
                    <a:extLst>
                      <a:ext uri="{FF2B5EF4-FFF2-40B4-BE49-F238E27FC236}">
                        <a16:creationId xmlns:a16="http://schemas.microsoft.com/office/drawing/2014/main" id="{760CD66C-5801-4304-B5A4-79FD096C0DF0}"/>
                      </a:ext>
                    </a:extLst>
                  </p:cNvPr>
                  <p:cNvCxnSpPr>
                    <a:stCxn id="401" idx="6"/>
                    <a:endCxn id="404" idx="3"/>
                  </p:cNvCxnSpPr>
                  <p:nvPr/>
                </p:nvCxnSpPr>
                <p:spPr>
                  <a:xfrm flipV="1">
                    <a:off x="1328057" y="3075534"/>
                    <a:ext cx="376778" cy="214417"/>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25" name="Straight Connector 424">
                    <a:extLst>
                      <a:ext uri="{FF2B5EF4-FFF2-40B4-BE49-F238E27FC236}">
                        <a16:creationId xmlns:a16="http://schemas.microsoft.com/office/drawing/2014/main" id="{AFC44F6A-2A4D-4D98-AF82-2DD2AAFAB9D8}"/>
                      </a:ext>
                    </a:extLst>
                  </p:cNvPr>
                  <p:cNvCxnSpPr>
                    <a:stCxn id="407" idx="1"/>
                    <a:endCxn id="404" idx="5"/>
                  </p:cNvCxnSpPr>
                  <p:nvPr/>
                </p:nvCxnSpPr>
                <p:spPr>
                  <a:xfrm flipH="1" flipV="1">
                    <a:off x="1792342" y="3075534"/>
                    <a:ext cx="585116" cy="18859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26" name="Straight Connector 425">
                    <a:extLst>
                      <a:ext uri="{FF2B5EF4-FFF2-40B4-BE49-F238E27FC236}">
                        <a16:creationId xmlns:a16="http://schemas.microsoft.com/office/drawing/2014/main" id="{66A59623-23D5-4956-B2AA-42DDB09FFB2F}"/>
                      </a:ext>
                    </a:extLst>
                  </p:cNvPr>
                  <p:cNvCxnSpPr>
                    <a:stCxn id="409" idx="7"/>
                    <a:endCxn id="411" idx="2"/>
                  </p:cNvCxnSpPr>
                  <p:nvPr/>
                </p:nvCxnSpPr>
                <p:spPr>
                  <a:xfrm flipV="1">
                    <a:off x="3040189" y="3155483"/>
                    <a:ext cx="437510" cy="342980"/>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sp>
              <p:nvSpPr>
                <p:cNvPr id="385" name="Oval 384">
                  <a:extLst>
                    <a:ext uri="{FF2B5EF4-FFF2-40B4-BE49-F238E27FC236}">
                      <a16:creationId xmlns:a16="http://schemas.microsoft.com/office/drawing/2014/main" id="{AEB35BDA-4171-4E5D-BF0F-2E5014F4D70B}"/>
                    </a:ext>
                  </a:extLst>
                </p:cNvPr>
                <p:cNvSpPr/>
                <p:nvPr/>
              </p:nvSpPr>
              <p:spPr>
                <a:xfrm>
                  <a:off x="1438069" y="3032453"/>
                  <a:ext cx="173375" cy="184359"/>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6" name="Oval 385">
                  <a:extLst>
                    <a:ext uri="{FF2B5EF4-FFF2-40B4-BE49-F238E27FC236}">
                      <a16:creationId xmlns:a16="http://schemas.microsoft.com/office/drawing/2014/main" id="{12B84676-672E-46FC-B00F-D17923F84177}"/>
                    </a:ext>
                  </a:extLst>
                </p:cNvPr>
                <p:cNvSpPr/>
                <p:nvPr/>
              </p:nvSpPr>
              <p:spPr>
                <a:xfrm>
                  <a:off x="804386" y="4342047"/>
                  <a:ext cx="173375" cy="18435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7" name="Oval 386">
                  <a:extLst>
                    <a:ext uri="{FF2B5EF4-FFF2-40B4-BE49-F238E27FC236}">
                      <a16:creationId xmlns:a16="http://schemas.microsoft.com/office/drawing/2014/main" id="{82E25693-AE7E-467F-BC1D-B2863D3781AB}"/>
                    </a:ext>
                  </a:extLst>
                </p:cNvPr>
                <p:cNvSpPr/>
                <p:nvPr/>
              </p:nvSpPr>
              <p:spPr>
                <a:xfrm>
                  <a:off x="2887913" y="4493271"/>
                  <a:ext cx="173375" cy="18435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8" name="Oval 387">
                  <a:extLst>
                    <a:ext uri="{FF2B5EF4-FFF2-40B4-BE49-F238E27FC236}">
                      <a16:creationId xmlns:a16="http://schemas.microsoft.com/office/drawing/2014/main" id="{4EB22ED1-0105-4202-8843-257EE923E896}"/>
                    </a:ext>
                  </a:extLst>
                </p:cNvPr>
                <p:cNvSpPr/>
                <p:nvPr/>
              </p:nvSpPr>
              <p:spPr>
                <a:xfrm>
                  <a:off x="2955980" y="3242355"/>
                  <a:ext cx="173375" cy="184359"/>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9" name="Oval 388">
                  <a:extLst>
                    <a:ext uri="{FF2B5EF4-FFF2-40B4-BE49-F238E27FC236}">
                      <a16:creationId xmlns:a16="http://schemas.microsoft.com/office/drawing/2014/main" id="{25254964-C562-457D-AFB9-C4D102D781E9}"/>
                    </a:ext>
                  </a:extLst>
                </p:cNvPr>
                <p:cNvSpPr/>
                <p:nvPr/>
              </p:nvSpPr>
              <p:spPr>
                <a:xfrm>
                  <a:off x="4430935" y="4914923"/>
                  <a:ext cx="173375" cy="184359"/>
                </a:xfrm>
                <a:prstGeom prst="ellipse">
                  <a:avLst/>
                </a:prstGeom>
                <a:solidFill>
                  <a:schemeClr val="accent6">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0" name="Straight Connector 389">
                  <a:extLst>
                    <a:ext uri="{FF2B5EF4-FFF2-40B4-BE49-F238E27FC236}">
                      <a16:creationId xmlns:a16="http://schemas.microsoft.com/office/drawing/2014/main" id="{A9C3B5FA-EE0F-44CB-9510-3B02BFB5B4B8}"/>
                    </a:ext>
                  </a:extLst>
                </p:cNvPr>
                <p:cNvCxnSpPr>
                  <a:stCxn id="385" idx="6"/>
                  <a:endCxn id="400" idx="2"/>
                </p:cNvCxnSpPr>
                <p:nvPr/>
              </p:nvCxnSpPr>
              <p:spPr>
                <a:xfrm flipV="1">
                  <a:off x="1611444" y="2814755"/>
                  <a:ext cx="942328" cy="309878"/>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91" name="Straight Connector 390">
                  <a:extLst>
                    <a:ext uri="{FF2B5EF4-FFF2-40B4-BE49-F238E27FC236}">
                      <a16:creationId xmlns:a16="http://schemas.microsoft.com/office/drawing/2014/main" id="{353AD429-47CC-41D6-B4B7-F219B7ED1F85}"/>
                    </a:ext>
                  </a:extLst>
                </p:cNvPr>
                <p:cNvCxnSpPr>
                  <a:stCxn id="386" idx="7"/>
                  <a:endCxn id="402" idx="2"/>
                </p:cNvCxnSpPr>
                <p:nvPr/>
              </p:nvCxnSpPr>
              <p:spPr>
                <a:xfrm>
                  <a:off x="952371" y="4369046"/>
                  <a:ext cx="1132645" cy="216405"/>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92" name="Straight Connector 391">
                  <a:extLst>
                    <a:ext uri="{FF2B5EF4-FFF2-40B4-BE49-F238E27FC236}">
                      <a16:creationId xmlns:a16="http://schemas.microsoft.com/office/drawing/2014/main" id="{97411F71-69C0-4F7D-803B-C08570A01AEC}"/>
                    </a:ext>
                  </a:extLst>
                </p:cNvPr>
                <p:cNvCxnSpPr>
                  <a:stCxn id="386" idx="4"/>
                  <a:endCxn id="403" idx="1"/>
                </p:cNvCxnSpPr>
                <p:nvPr/>
              </p:nvCxnSpPr>
              <p:spPr>
                <a:xfrm>
                  <a:off x="891074" y="4526406"/>
                  <a:ext cx="370114" cy="497774"/>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93" name="Straight Connector 392">
                  <a:extLst>
                    <a:ext uri="{FF2B5EF4-FFF2-40B4-BE49-F238E27FC236}">
                      <a16:creationId xmlns:a16="http://schemas.microsoft.com/office/drawing/2014/main" id="{961B2516-B237-42DC-887B-34E29B49FE36}"/>
                    </a:ext>
                  </a:extLst>
                </p:cNvPr>
                <p:cNvCxnSpPr>
                  <a:stCxn id="389" idx="0"/>
                  <a:endCxn id="411" idx="4"/>
                </p:cNvCxnSpPr>
                <p:nvPr/>
              </p:nvCxnSpPr>
              <p:spPr>
                <a:xfrm flipH="1" flipV="1">
                  <a:off x="4507457" y="3861675"/>
                  <a:ext cx="10166" cy="1053248"/>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94" name="Straight Connector 393">
                  <a:extLst>
                    <a:ext uri="{FF2B5EF4-FFF2-40B4-BE49-F238E27FC236}">
                      <a16:creationId xmlns:a16="http://schemas.microsoft.com/office/drawing/2014/main" id="{FC6892EB-6C85-43A8-8FC6-71ACB32BAA01}"/>
                    </a:ext>
                  </a:extLst>
                </p:cNvPr>
                <p:cNvCxnSpPr>
                  <a:stCxn id="387" idx="0"/>
                  <a:endCxn id="407" idx="4"/>
                </p:cNvCxnSpPr>
                <p:nvPr/>
              </p:nvCxnSpPr>
              <p:spPr>
                <a:xfrm flipH="1" flipV="1">
                  <a:off x="2940657" y="4088709"/>
                  <a:ext cx="33944" cy="40456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95" name="Straight Connector 394">
                  <a:extLst>
                    <a:ext uri="{FF2B5EF4-FFF2-40B4-BE49-F238E27FC236}">
                      <a16:creationId xmlns:a16="http://schemas.microsoft.com/office/drawing/2014/main" id="{E8998A06-447C-4146-86CF-4BE7BECA762B}"/>
                    </a:ext>
                  </a:extLst>
                </p:cNvPr>
                <p:cNvCxnSpPr>
                  <a:stCxn id="388" idx="6"/>
                  <a:endCxn id="412" idx="2"/>
                </p:cNvCxnSpPr>
                <p:nvPr/>
              </p:nvCxnSpPr>
              <p:spPr>
                <a:xfrm>
                  <a:off x="3129355" y="3334535"/>
                  <a:ext cx="554569" cy="9586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96" name="Straight Connector 395">
                  <a:extLst>
                    <a:ext uri="{FF2B5EF4-FFF2-40B4-BE49-F238E27FC236}">
                      <a16:creationId xmlns:a16="http://schemas.microsoft.com/office/drawing/2014/main" id="{D78B8C25-AE29-40CE-8325-183F88BF11EC}"/>
                    </a:ext>
                  </a:extLst>
                </p:cNvPr>
                <p:cNvCxnSpPr>
                  <a:stCxn id="404" idx="6"/>
                  <a:endCxn id="388" idx="2"/>
                </p:cNvCxnSpPr>
                <p:nvPr/>
              </p:nvCxnSpPr>
              <p:spPr>
                <a:xfrm flipV="1">
                  <a:off x="2085016" y="3334535"/>
                  <a:ext cx="870964" cy="250678"/>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97" name="Straight Connector 396">
                  <a:extLst>
                    <a:ext uri="{FF2B5EF4-FFF2-40B4-BE49-F238E27FC236}">
                      <a16:creationId xmlns:a16="http://schemas.microsoft.com/office/drawing/2014/main" id="{C0CD0063-2185-4FFB-B006-96F5315F6B82}"/>
                    </a:ext>
                  </a:extLst>
                </p:cNvPr>
                <p:cNvCxnSpPr>
                  <a:stCxn id="387" idx="5"/>
                  <a:endCxn id="405" idx="1"/>
                </p:cNvCxnSpPr>
                <p:nvPr/>
              </p:nvCxnSpPr>
              <p:spPr>
                <a:xfrm>
                  <a:off x="3035898" y="4650631"/>
                  <a:ext cx="206265" cy="33224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98" name="Straight Connector 397">
                  <a:extLst>
                    <a:ext uri="{FF2B5EF4-FFF2-40B4-BE49-F238E27FC236}">
                      <a16:creationId xmlns:a16="http://schemas.microsoft.com/office/drawing/2014/main" id="{DA813437-DF4A-4AC7-808B-C1518E477CA9}"/>
                    </a:ext>
                  </a:extLst>
                </p:cNvPr>
                <p:cNvCxnSpPr>
                  <a:stCxn id="412" idx="6"/>
                  <a:endCxn id="411" idx="1"/>
                </p:cNvCxnSpPr>
                <p:nvPr/>
              </p:nvCxnSpPr>
              <p:spPr>
                <a:xfrm>
                  <a:off x="3857299" y="3430400"/>
                  <a:ext cx="588860" cy="273915"/>
                </a:xfrm>
                <a:prstGeom prst="line">
                  <a:avLst/>
                </a:prstGeom>
                <a:solidFill>
                  <a:schemeClr val="accent6">
                    <a:lumMod val="50000"/>
                  </a:schemeClr>
                </a:solidFill>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99" name="Straight Connector 398">
                  <a:extLst>
                    <a:ext uri="{FF2B5EF4-FFF2-40B4-BE49-F238E27FC236}">
                      <a16:creationId xmlns:a16="http://schemas.microsoft.com/office/drawing/2014/main" id="{2E710F49-3ACE-4D95-89FF-36E0CEFE0B34}"/>
                    </a:ext>
                  </a:extLst>
                </p:cNvPr>
                <p:cNvCxnSpPr>
                  <a:stCxn id="402" idx="6"/>
                  <a:endCxn id="387" idx="2"/>
                </p:cNvCxnSpPr>
                <p:nvPr/>
              </p:nvCxnSpPr>
              <p:spPr>
                <a:xfrm>
                  <a:off x="2258391" y="4585451"/>
                  <a:ext cx="62952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383" name="Right Arrow 1">
                <a:extLst>
                  <a:ext uri="{FF2B5EF4-FFF2-40B4-BE49-F238E27FC236}">
                    <a16:creationId xmlns:a16="http://schemas.microsoft.com/office/drawing/2014/main" id="{4515C80C-F488-4D63-91C2-54A749D309FB}"/>
                  </a:ext>
                </a:extLst>
              </p:cNvPr>
              <p:cNvSpPr/>
              <p:nvPr/>
            </p:nvSpPr>
            <p:spPr>
              <a:xfrm>
                <a:off x="3725980" y="2941288"/>
                <a:ext cx="838773" cy="272769"/>
              </a:xfrm>
              <a:prstGeom prst="rightArrow">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80" name="TextBox 379">
              <a:extLst>
                <a:ext uri="{FF2B5EF4-FFF2-40B4-BE49-F238E27FC236}">
                  <a16:creationId xmlns:a16="http://schemas.microsoft.com/office/drawing/2014/main" id="{D586432E-68B8-4F4E-94B3-B24D3B2A7242}"/>
                </a:ext>
              </a:extLst>
            </p:cNvPr>
            <p:cNvSpPr txBox="1"/>
            <p:nvPr/>
          </p:nvSpPr>
          <p:spPr>
            <a:xfrm>
              <a:off x="1782709" y="1714328"/>
              <a:ext cx="1714235" cy="422327"/>
            </a:xfrm>
            <a:prstGeom prst="rect">
              <a:avLst/>
            </a:prstGeom>
            <a:noFill/>
          </p:spPr>
          <p:txBody>
            <a:bodyPr wrap="none" rtlCol="0">
              <a:spAutoFit/>
            </a:bodyPr>
            <a:lstStyle/>
            <a:p>
              <a:r>
                <a:rPr lang="es-MX" dirty="0" err="1"/>
                <a:t>Node</a:t>
              </a:r>
              <a:r>
                <a:rPr lang="es-MX" dirty="0"/>
                <a:t> </a:t>
              </a:r>
              <a:r>
                <a:rPr lang="es-MX" dirty="0" err="1"/>
                <a:t>induced</a:t>
              </a:r>
              <a:endParaRPr lang="en-US" dirty="0"/>
            </a:p>
          </p:txBody>
        </p:sp>
      </p:grpSp>
      <p:sp>
        <p:nvSpPr>
          <p:cNvPr id="4" name="TextBox 3">
            <a:extLst>
              <a:ext uri="{FF2B5EF4-FFF2-40B4-BE49-F238E27FC236}">
                <a16:creationId xmlns:a16="http://schemas.microsoft.com/office/drawing/2014/main" id="{7EA3792A-1DDA-4061-B740-97B9137029EB}"/>
              </a:ext>
            </a:extLst>
          </p:cNvPr>
          <p:cNvSpPr txBox="1"/>
          <p:nvPr/>
        </p:nvSpPr>
        <p:spPr>
          <a:xfrm>
            <a:off x="6213512" y="2377279"/>
            <a:ext cx="4546346" cy="646331"/>
          </a:xfrm>
          <a:prstGeom prst="rect">
            <a:avLst/>
          </a:prstGeom>
          <a:noFill/>
        </p:spPr>
        <p:txBody>
          <a:bodyPr wrap="square" rtlCol="0">
            <a:spAutoFit/>
          </a:bodyPr>
          <a:lstStyle/>
          <a:p>
            <a:pPr marL="285750" indent="-285750">
              <a:buFont typeface="Arial" panose="020B0604020202020204" pitchFamily="34" charset="0"/>
              <a:buChar char="•"/>
            </a:pPr>
            <a:r>
              <a:rPr lang="en-US" dirty="0"/>
              <a:t>Sample a group of nodes</a:t>
            </a:r>
          </a:p>
          <a:p>
            <a:pPr marL="285750" indent="-285750">
              <a:buFont typeface="Arial" panose="020B0604020202020204" pitchFamily="34" charset="0"/>
              <a:buChar char="•"/>
            </a:pPr>
            <a:r>
              <a:rPr lang="en-US" dirty="0"/>
              <a:t>Identify all contacts between these nodes</a:t>
            </a:r>
            <a:endParaRPr lang="es-MX" dirty="0"/>
          </a:p>
        </p:txBody>
      </p:sp>
      <p:sp>
        <p:nvSpPr>
          <p:cNvPr id="279" name="TextBox 278">
            <a:extLst>
              <a:ext uri="{FF2B5EF4-FFF2-40B4-BE49-F238E27FC236}">
                <a16:creationId xmlns:a16="http://schemas.microsoft.com/office/drawing/2014/main" id="{F2FB695C-7557-4384-AB59-6BC863BC928C}"/>
              </a:ext>
            </a:extLst>
          </p:cNvPr>
          <p:cNvSpPr txBox="1"/>
          <p:nvPr/>
        </p:nvSpPr>
        <p:spPr>
          <a:xfrm>
            <a:off x="6176843" y="4922736"/>
            <a:ext cx="4583015" cy="646331"/>
          </a:xfrm>
          <a:prstGeom prst="rect">
            <a:avLst/>
          </a:prstGeom>
          <a:noFill/>
        </p:spPr>
        <p:txBody>
          <a:bodyPr wrap="square" rtlCol="0">
            <a:spAutoFit/>
          </a:bodyPr>
          <a:lstStyle/>
          <a:p>
            <a:pPr marL="285750" indent="-285750">
              <a:buFont typeface="Arial" panose="020B0604020202020204" pitchFamily="34" charset="0"/>
              <a:buChar char="•"/>
            </a:pPr>
            <a:r>
              <a:rPr lang="es-MX" dirty="0" err="1"/>
              <a:t>Sample</a:t>
            </a:r>
            <a:r>
              <a:rPr lang="es-MX" dirty="0"/>
              <a:t> a </a:t>
            </a:r>
            <a:r>
              <a:rPr lang="es-MX" dirty="0" err="1"/>
              <a:t>group</a:t>
            </a:r>
            <a:r>
              <a:rPr lang="es-MX" dirty="0"/>
              <a:t> of </a:t>
            </a:r>
            <a:r>
              <a:rPr lang="es-MX" dirty="0" err="1"/>
              <a:t>edges</a:t>
            </a:r>
            <a:endParaRPr lang="es-MX" dirty="0"/>
          </a:p>
          <a:p>
            <a:pPr marL="285750" indent="-285750">
              <a:buFont typeface="Arial" panose="020B0604020202020204" pitchFamily="34" charset="0"/>
              <a:buChar char="•"/>
            </a:pPr>
            <a:r>
              <a:rPr lang="es-MX" dirty="0" err="1"/>
              <a:t>Identify</a:t>
            </a:r>
            <a:r>
              <a:rPr lang="es-MX" dirty="0"/>
              <a:t> </a:t>
            </a:r>
            <a:r>
              <a:rPr lang="es-MX" dirty="0" err="1"/>
              <a:t>all</a:t>
            </a:r>
            <a:r>
              <a:rPr lang="es-MX" dirty="0"/>
              <a:t> </a:t>
            </a:r>
            <a:r>
              <a:rPr lang="es-MX" dirty="0" err="1"/>
              <a:t>nodes</a:t>
            </a:r>
            <a:r>
              <a:rPr lang="es-MX" dirty="0"/>
              <a:t> </a:t>
            </a:r>
            <a:r>
              <a:rPr lang="es-MX" dirty="0" err="1"/>
              <a:t>connected</a:t>
            </a:r>
            <a:r>
              <a:rPr lang="es-MX" dirty="0"/>
              <a:t> to </a:t>
            </a:r>
            <a:r>
              <a:rPr lang="es-MX" dirty="0" err="1"/>
              <a:t>these</a:t>
            </a:r>
            <a:r>
              <a:rPr lang="es-MX" dirty="0"/>
              <a:t> </a:t>
            </a:r>
            <a:r>
              <a:rPr lang="es-MX" dirty="0" err="1"/>
              <a:t>edges</a:t>
            </a:r>
            <a:endParaRPr lang="es-MX" dirty="0"/>
          </a:p>
        </p:txBody>
      </p:sp>
    </p:spTree>
    <p:extLst>
      <p:ext uri="{BB962C8B-B14F-4D97-AF65-F5344CB8AC3E}">
        <p14:creationId xmlns:p14="http://schemas.microsoft.com/office/powerpoint/2010/main" val="31433211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I.C.b</a:t>
            </a:r>
            <a:r>
              <a:rPr lang="es-MX" dirty="0"/>
              <a:t> - </a:t>
            </a:r>
            <a:r>
              <a:rPr lang="es-MX" dirty="0" err="1"/>
              <a:t>Sampling</a:t>
            </a:r>
            <a:r>
              <a:rPr lang="es-MX" dirty="0"/>
              <a:t> </a:t>
            </a:r>
            <a:r>
              <a:rPr lang="es-MX" dirty="0" err="1"/>
              <a:t>method</a:t>
            </a:r>
            <a:endParaRPr lang="en-US"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a:xfrm>
            <a:off x="8610600" y="6356350"/>
            <a:ext cx="2743200" cy="365125"/>
          </a:xfrm>
        </p:spPr>
        <p:txBody>
          <a:bodyPr/>
          <a:lstStyle/>
          <a:p>
            <a:fld id="{03C50632-69A4-4CE9-BD5E-CBE041F059D6}" type="slidenum">
              <a:rPr lang="en-US" smtClean="0"/>
              <a:t>28</a:t>
            </a:fld>
            <a:endParaRPr lang="en-US" dirty="0"/>
          </a:p>
        </p:txBody>
      </p:sp>
      <p:sp>
        <p:nvSpPr>
          <p:cNvPr id="4" name="TextBox 3">
            <a:extLst>
              <a:ext uri="{FF2B5EF4-FFF2-40B4-BE49-F238E27FC236}">
                <a16:creationId xmlns:a16="http://schemas.microsoft.com/office/drawing/2014/main" id="{0C016FD8-507C-4CB0-A12A-CF98CE1EBA36}"/>
              </a:ext>
            </a:extLst>
          </p:cNvPr>
          <p:cNvSpPr txBox="1"/>
          <p:nvPr/>
        </p:nvSpPr>
        <p:spPr>
          <a:xfrm>
            <a:off x="445477" y="1015591"/>
            <a:ext cx="3183436" cy="523220"/>
          </a:xfrm>
          <a:prstGeom prst="rect">
            <a:avLst/>
          </a:prstGeom>
          <a:noFill/>
        </p:spPr>
        <p:txBody>
          <a:bodyPr wrap="none" rtlCol="0">
            <a:spAutoFit/>
          </a:bodyPr>
          <a:lstStyle/>
          <a:p>
            <a:r>
              <a:rPr lang="es-MX" sz="2800" b="1" dirty="0" err="1">
                <a:solidFill>
                  <a:schemeClr val="accent1">
                    <a:lumMod val="50000"/>
                  </a:schemeClr>
                </a:solidFill>
              </a:rPr>
              <a:t>Egocentric</a:t>
            </a:r>
            <a:r>
              <a:rPr lang="es-MX" sz="2800" b="1" dirty="0">
                <a:solidFill>
                  <a:schemeClr val="accent1">
                    <a:lumMod val="50000"/>
                  </a:schemeClr>
                </a:solidFill>
              </a:rPr>
              <a:t> </a:t>
            </a:r>
            <a:r>
              <a:rPr lang="es-MX" sz="2800" b="1" dirty="0" err="1">
                <a:solidFill>
                  <a:schemeClr val="accent1">
                    <a:lumMod val="50000"/>
                  </a:schemeClr>
                </a:solidFill>
              </a:rPr>
              <a:t>Sampling</a:t>
            </a:r>
            <a:endParaRPr lang="en-US" sz="2800" b="1" dirty="0">
              <a:solidFill>
                <a:schemeClr val="accent1">
                  <a:lumMod val="50000"/>
                </a:schemeClr>
              </a:solidFill>
            </a:endParaRPr>
          </a:p>
        </p:txBody>
      </p:sp>
      <p:sp>
        <p:nvSpPr>
          <p:cNvPr id="5" name="TextBox 4">
            <a:extLst>
              <a:ext uri="{FF2B5EF4-FFF2-40B4-BE49-F238E27FC236}">
                <a16:creationId xmlns:a16="http://schemas.microsoft.com/office/drawing/2014/main" id="{88C1021A-0652-4387-869B-0CBE800718D8}"/>
              </a:ext>
            </a:extLst>
          </p:cNvPr>
          <p:cNvSpPr txBox="1"/>
          <p:nvPr/>
        </p:nvSpPr>
        <p:spPr>
          <a:xfrm>
            <a:off x="2742257" y="5164930"/>
            <a:ext cx="7502054" cy="1569660"/>
          </a:xfrm>
          <a:prstGeom prst="rect">
            <a:avLst/>
          </a:prstGeom>
          <a:noFill/>
        </p:spPr>
        <p:txBody>
          <a:bodyPr wrap="none" rtlCol="0">
            <a:spAutoFit/>
          </a:bodyPr>
          <a:lstStyle/>
          <a:p>
            <a:pPr marL="285750" indent="-285750">
              <a:buFont typeface="Arial" panose="020B0604020202020204" pitchFamily="34" charset="0"/>
              <a:buChar char="•"/>
            </a:pPr>
            <a:r>
              <a:rPr lang="es-MX" sz="2400" dirty="0" err="1"/>
              <a:t>Sample</a:t>
            </a:r>
            <a:r>
              <a:rPr lang="es-MX" sz="2400" dirty="0"/>
              <a:t> a </a:t>
            </a:r>
            <a:r>
              <a:rPr lang="es-MX" sz="2400" dirty="0" err="1"/>
              <a:t>group</a:t>
            </a:r>
            <a:r>
              <a:rPr lang="es-MX" sz="2400" dirty="0"/>
              <a:t> 1 of </a:t>
            </a:r>
            <a:r>
              <a:rPr lang="es-MX" sz="2400" dirty="0" err="1"/>
              <a:t>nodes</a:t>
            </a:r>
            <a:endParaRPr lang="es-MX" sz="2400" dirty="0"/>
          </a:p>
          <a:p>
            <a:pPr marL="285750" indent="-285750">
              <a:buFont typeface="Arial" panose="020B0604020202020204" pitchFamily="34" charset="0"/>
              <a:buChar char="•"/>
            </a:pPr>
            <a:r>
              <a:rPr lang="es-MX" sz="2400" dirty="0" err="1"/>
              <a:t>Identify</a:t>
            </a:r>
            <a:r>
              <a:rPr lang="es-MX" sz="2400" dirty="0"/>
              <a:t> </a:t>
            </a:r>
            <a:r>
              <a:rPr lang="es-MX" sz="2400" dirty="0" err="1"/>
              <a:t>all</a:t>
            </a:r>
            <a:r>
              <a:rPr lang="es-MX" sz="2400" dirty="0"/>
              <a:t> </a:t>
            </a:r>
            <a:r>
              <a:rPr lang="es-MX" sz="2400" dirty="0" err="1"/>
              <a:t>contacts</a:t>
            </a:r>
            <a:r>
              <a:rPr lang="es-MX" sz="2400" dirty="0"/>
              <a:t> </a:t>
            </a:r>
            <a:r>
              <a:rPr lang="es-MX" sz="2400" dirty="0" err="1"/>
              <a:t>linked</a:t>
            </a:r>
            <a:r>
              <a:rPr lang="es-MX" sz="2400" dirty="0"/>
              <a:t> </a:t>
            </a:r>
            <a:r>
              <a:rPr lang="es-MX" sz="2400" dirty="0" err="1"/>
              <a:t>members</a:t>
            </a:r>
            <a:r>
              <a:rPr lang="es-MX" sz="2400" dirty="0"/>
              <a:t> of </a:t>
            </a:r>
            <a:r>
              <a:rPr lang="es-MX" sz="2400" dirty="0" err="1"/>
              <a:t>group</a:t>
            </a:r>
            <a:r>
              <a:rPr lang="es-MX" sz="2400" dirty="0"/>
              <a:t> 1</a:t>
            </a:r>
          </a:p>
          <a:p>
            <a:pPr marL="285750" indent="-285750">
              <a:buFont typeface="Arial" panose="020B0604020202020204" pitchFamily="34" charset="0"/>
              <a:buChar char="•"/>
            </a:pPr>
            <a:r>
              <a:rPr lang="es-MX" sz="2400" dirty="0" err="1"/>
              <a:t>Identify</a:t>
            </a:r>
            <a:r>
              <a:rPr lang="es-MX" sz="2400" dirty="0"/>
              <a:t> </a:t>
            </a:r>
            <a:r>
              <a:rPr lang="es-MX" sz="2400" dirty="0" err="1"/>
              <a:t>all</a:t>
            </a:r>
            <a:r>
              <a:rPr lang="es-MX" sz="2400" dirty="0"/>
              <a:t> </a:t>
            </a:r>
            <a:r>
              <a:rPr lang="es-MX" sz="2400" dirty="0" err="1"/>
              <a:t>nodes</a:t>
            </a:r>
            <a:r>
              <a:rPr lang="es-MX" sz="2400" dirty="0"/>
              <a:t> (</a:t>
            </a:r>
            <a:r>
              <a:rPr lang="es-MX" sz="2400" dirty="0" err="1"/>
              <a:t>group</a:t>
            </a:r>
            <a:r>
              <a:rPr lang="es-MX" sz="2400" dirty="0"/>
              <a:t> 2) </a:t>
            </a:r>
            <a:r>
              <a:rPr lang="es-MX" sz="2400" dirty="0" err="1"/>
              <a:t>directly</a:t>
            </a:r>
            <a:r>
              <a:rPr lang="es-MX" sz="2400" dirty="0"/>
              <a:t> </a:t>
            </a:r>
            <a:r>
              <a:rPr lang="es-MX" sz="2400" dirty="0" err="1"/>
              <a:t>connected</a:t>
            </a:r>
            <a:r>
              <a:rPr lang="es-MX" sz="2400" dirty="0"/>
              <a:t> to </a:t>
            </a:r>
            <a:r>
              <a:rPr lang="es-MX" sz="2400" dirty="0" err="1"/>
              <a:t>group</a:t>
            </a:r>
            <a:r>
              <a:rPr lang="es-MX" sz="2400" dirty="0"/>
              <a:t> 1</a:t>
            </a:r>
          </a:p>
          <a:p>
            <a:pPr marL="285750" indent="-285750">
              <a:buFont typeface="Arial" panose="020B0604020202020204" pitchFamily="34" charset="0"/>
              <a:buChar char="•"/>
            </a:pPr>
            <a:r>
              <a:rPr lang="es-MX" sz="2400" dirty="0" err="1"/>
              <a:t>Identify</a:t>
            </a:r>
            <a:r>
              <a:rPr lang="es-MX" sz="2400" dirty="0"/>
              <a:t> </a:t>
            </a:r>
            <a:r>
              <a:rPr lang="es-MX" sz="2400" dirty="0" err="1"/>
              <a:t>all</a:t>
            </a:r>
            <a:r>
              <a:rPr lang="es-MX" sz="2400" dirty="0"/>
              <a:t> </a:t>
            </a:r>
            <a:r>
              <a:rPr lang="es-MX" sz="2400" dirty="0" err="1"/>
              <a:t>contacts</a:t>
            </a:r>
            <a:r>
              <a:rPr lang="es-MX" sz="2400" dirty="0"/>
              <a:t> </a:t>
            </a:r>
            <a:r>
              <a:rPr lang="es-MX" sz="2400" dirty="0" err="1"/>
              <a:t>between</a:t>
            </a:r>
            <a:r>
              <a:rPr lang="es-MX" sz="2400" dirty="0"/>
              <a:t> </a:t>
            </a:r>
            <a:r>
              <a:rPr lang="es-MX" sz="2400" dirty="0" err="1"/>
              <a:t>members</a:t>
            </a:r>
            <a:r>
              <a:rPr lang="es-MX" sz="2400" dirty="0"/>
              <a:t> of </a:t>
            </a:r>
            <a:r>
              <a:rPr lang="es-MX" sz="2400" dirty="0" err="1"/>
              <a:t>group</a:t>
            </a:r>
            <a:r>
              <a:rPr lang="es-MX" sz="2400" dirty="0"/>
              <a:t> 2</a:t>
            </a:r>
            <a:endParaRPr lang="en-US" sz="2400" dirty="0"/>
          </a:p>
        </p:txBody>
      </p:sp>
      <p:grpSp>
        <p:nvGrpSpPr>
          <p:cNvPr id="2" name="Group 1">
            <a:extLst>
              <a:ext uri="{FF2B5EF4-FFF2-40B4-BE49-F238E27FC236}">
                <a16:creationId xmlns:a16="http://schemas.microsoft.com/office/drawing/2014/main" id="{0208DDEB-13D5-4418-BF04-7A11FD07505C}"/>
              </a:ext>
            </a:extLst>
          </p:cNvPr>
          <p:cNvGrpSpPr/>
          <p:nvPr/>
        </p:nvGrpSpPr>
        <p:grpSpPr>
          <a:xfrm>
            <a:off x="586546" y="2024317"/>
            <a:ext cx="10767254" cy="2447416"/>
            <a:chOff x="652570" y="2749102"/>
            <a:chExt cx="10767254" cy="2447416"/>
          </a:xfrm>
        </p:grpSpPr>
        <p:grpSp>
          <p:nvGrpSpPr>
            <p:cNvPr id="6" name="Group 5">
              <a:extLst>
                <a:ext uri="{FF2B5EF4-FFF2-40B4-BE49-F238E27FC236}">
                  <a16:creationId xmlns:a16="http://schemas.microsoft.com/office/drawing/2014/main" id="{8FB84980-9090-4D82-8D47-1A3C7240ED5B}"/>
                </a:ext>
              </a:extLst>
            </p:cNvPr>
            <p:cNvGrpSpPr/>
            <p:nvPr/>
          </p:nvGrpSpPr>
          <p:grpSpPr>
            <a:xfrm>
              <a:off x="652570" y="2776451"/>
              <a:ext cx="2727383" cy="2420067"/>
              <a:chOff x="804386" y="2722575"/>
              <a:chExt cx="3799924" cy="3313841"/>
            </a:xfrm>
          </p:grpSpPr>
          <p:grpSp>
            <p:nvGrpSpPr>
              <p:cNvPr id="7" name="Group 6">
                <a:extLst>
                  <a:ext uri="{FF2B5EF4-FFF2-40B4-BE49-F238E27FC236}">
                    <a16:creationId xmlns:a16="http://schemas.microsoft.com/office/drawing/2014/main" id="{6962894C-0757-4E44-B5B3-EA330C58C627}"/>
                  </a:ext>
                </a:extLst>
              </p:cNvPr>
              <p:cNvGrpSpPr/>
              <p:nvPr/>
            </p:nvGrpSpPr>
            <p:grpSpPr>
              <a:xfrm>
                <a:off x="970920" y="2722575"/>
                <a:ext cx="3623224" cy="3313841"/>
                <a:chOff x="1015236" y="2452720"/>
                <a:chExt cx="2586216" cy="2224471"/>
              </a:xfrm>
            </p:grpSpPr>
            <p:sp>
              <p:nvSpPr>
                <p:cNvPr id="24" name="Oval 23">
                  <a:extLst>
                    <a:ext uri="{FF2B5EF4-FFF2-40B4-BE49-F238E27FC236}">
                      <a16:creationId xmlns:a16="http://schemas.microsoft.com/office/drawing/2014/main" id="{9BD1E32F-D96A-4E08-8475-8A30F429D548}"/>
                    </a:ext>
                  </a:extLst>
                </p:cNvPr>
                <p:cNvSpPr/>
                <p:nvPr/>
              </p:nvSpPr>
              <p:spPr>
                <a:xfrm>
                  <a:off x="2145058" y="2452720"/>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DA1AA23E-6A04-4C66-ACF2-A3BE5900CD77}"/>
                    </a:ext>
                  </a:extLst>
                </p:cNvPr>
                <p:cNvSpPr/>
                <p:nvPr/>
              </p:nvSpPr>
              <p:spPr>
                <a:xfrm>
                  <a:off x="1204304" y="3228074"/>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94FB8905-3C9B-4761-89CB-E301D638D7ED}"/>
                    </a:ext>
                  </a:extLst>
                </p:cNvPr>
                <p:cNvSpPr/>
                <p:nvPr/>
              </p:nvSpPr>
              <p:spPr>
                <a:xfrm>
                  <a:off x="1810465" y="3641329"/>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46B2A441-D8CF-4779-8720-DE0C96670440}"/>
                    </a:ext>
                  </a:extLst>
                </p:cNvPr>
                <p:cNvSpPr/>
                <p:nvPr/>
              </p:nvSpPr>
              <p:spPr>
                <a:xfrm>
                  <a:off x="1204303" y="3979587"/>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4689EC45-1DF3-45F6-AA63-7D2FFF7CFC4E}"/>
                    </a:ext>
                  </a:extLst>
                </p:cNvPr>
                <p:cNvSpPr/>
                <p:nvPr/>
              </p:nvSpPr>
              <p:spPr>
                <a:xfrm>
                  <a:off x="1686712" y="2969903"/>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2DD1496F-8B87-48AC-A223-F62FC2411C5A}"/>
                    </a:ext>
                  </a:extLst>
                </p:cNvPr>
                <p:cNvSpPr/>
                <p:nvPr/>
              </p:nvSpPr>
              <p:spPr>
                <a:xfrm>
                  <a:off x="2618300" y="3951858"/>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827056D5-1B64-4E35-BCC3-B4925C479284}"/>
                    </a:ext>
                  </a:extLst>
                </p:cNvPr>
                <p:cNvSpPr/>
                <p:nvPr/>
              </p:nvSpPr>
              <p:spPr>
                <a:xfrm>
                  <a:off x="1815049" y="4478040"/>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238E6BFD-A0CB-465C-9F4D-BA647CDC0CE1}"/>
                    </a:ext>
                  </a:extLst>
                </p:cNvPr>
                <p:cNvSpPr/>
                <p:nvPr/>
              </p:nvSpPr>
              <p:spPr>
                <a:xfrm>
                  <a:off x="2359335" y="3246006"/>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6319127E-5C8F-41FC-B3BE-75BFE729A135}"/>
                    </a:ext>
                  </a:extLst>
                </p:cNvPr>
                <p:cNvSpPr/>
                <p:nvPr/>
              </p:nvSpPr>
              <p:spPr>
                <a:xfrm>
                  <a:off x="2951747" y="4466809"/>
                  <a:ext cx="123753" cy="123754"/>
                </a:xfrm>
                <a:prstGeom prst="ellipse">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E1BF8FE0-F0B1-49FD-86E1-DBD6DEDD97DA}"/>
                    </a:ext>
                  </a:extLst>
                </p:cNvPr>
                <p:cNvSpPr/>
                <p:nvPr/>
              </p:nvSpPr>
              <p:spPr>
                <a:xfrm>
                  <a:off x="2934559" y="3480340"/>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54C3DA6D-36B2-4C52-901C-924FA82DAFDE}"/>
                    </a:ext>
                  </a:extLst>
                </p:cNvPr>
                <p:cNvSpPr/>
                <p:nvPr/>
              </p:nvSpPr>
              <p:spPr>
                <a:xfrm>
                  <a:off x="1015236" y="4553437"/>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D8D4F64A-47EB-4474-8AF2-6D0DB6B0B213}"/>
                    </a:ext>
                  </a:extLst>
                </p:cNvPr>
                <p:cNvSpPr/>
                <p:nvPr/>
              </p:nvSpPr>
              <p:spPr>
                <a:xfrm>
                  <a:off x="3477699" y="3093606"/>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9477CC2D-F645-4DBE-8750-98A4D374F12B}"/>
                    </a:ext>
                  </a:extLst>
                </p:cNvPr>
                <p:cNvSpPr/>
                <p:nvPr/>
              </p:nvSpPr>
              <p:spPr>
                <a:xfrm>
                  <a:off x="2951747" y="2865982"/>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Connector 36">
                  <a:extLst>
                    <a:ext uri="{FF2B5EF4-FFF2-40B4-BE49-F238E27FC236}">
                      <a16:creationId xmlns:a16="http://schemas.microsoft.com/office/drawing/2014/main" id="{859CA9CA-CC84-4437-A2CA-AD5F496DD1DC}"/>
                    </a:ext>
                  </a:extLst>
                </p:cNvPr>
                <p:cNvCxnSpPr>
                  <a:stCxn id="28" idx="0"/>
                  <a:endCxn id="24" idx="2"/>
                </p:cNvCxnSpPr>
                <p:nvPr/>
              </p:nvCxnSpPr>
              <p:spPr>
                <a:xfrm flipV="1">
                  <a:off x="1748589" y="2514597"/>
                  <a:ext cx="396469" cy="455306"/>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A5C0AEE-637D-4F98-B826-8C9511716C2F}"/>
                    </a:ext>
                  </a:extLst>
                </p:cNvPr>
                <p:cNvCxnSpPr>
                  <a:stCxn id="26" idx="2"/>
                  <a:endCxn id="25" idx="5"/>
                </p:cNvCxnSpPr>
                <p:nvPr/>
              </p:nvCxnSpPr>
              <p:spPr>
                <a:xfrm flipH="1" flipV="1">
                  <a:off x="1309934" y="3333705"/>
                  <a:ext cx="500531" cy="369501"/>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A522D5FC-9DEC-4743-936A-F8B43FC3D32F}"/>
                    </a:ext>
                  </a:extLst>
                </p:cNvPr>
                <p:cNvCxnSpPr>
                  <a:stCxn id="26" idx="7"/>
                  <a:endCxn id="31" idx="2"/>
                </p:cNvCxnSpPr>
                <p:nvPr/>
              </p:nvCxnSpPr>
              <p:spPr>
                <a:xfrm flipV="1">
                  <a:off x="1916095" y="3307883"/>
                  <a:ext cx="443240" cy="351569"/>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CB1CB9EF-6889-48F4-96BD-F2D0D313EDF1}"/>
                    </a:ext>
                  </a:extLst>
                </p:cNvPr>
                <p:cNvCxnSpPr>
                  <a:stCxn id="31" idx="6"/>
                  <a:endCxn id="36" idx="3"/>
                </p:cNvCxnSpPr>
                <p:nvPr/>
              </p:nvCxnSpPr>
              <p:spPr>
                <a:xfrm flipV="1">
                  <a:off x="2483088" y="2971613"/>
                  <a:ext cx="486782" cy="33627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6C874252-CCE0-45EE-9E44-EE364B32B233}"/>
                    </a:ext>
                  </a:extLst>
                </p:cNvPr>
                <p:cNvCxnSpPr>
                  <a:stCxn id="34" idx="0"/>
                  <a:endCxn id="26" idx="3"/>
                </p:cNvCxnSpPr>
                <p:nvPr/>
              </p:nvCxnSpPr>
              <p:spPr>
                <a:xfrm flipV="1">
                  <a:off x="1077113" y="3746960"/>
                  <a:ext cx="751475" cy="806477"/>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7D586D8-88F3-4D27-B38E-BB096269C916}"/>
                    </a:ext>
                  </a:extLst>
                </p:cNvPr>
                <p:cNvCxnSpPr>
                  <a:stCxn id="34" idx="0"/>
                  <a:endCxn id="27" idx="4"/>
                </p:cNvCxnSpPr>
                <p:nvPr/>
              </p:nvCxnSpPr>
              <p:spPr>
                <a:xfrm flipV="1">
                  <a:off x="1077113" y="4103341"/>
                  <a:ext cx="189067" cy="450096"/>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42D34D1-EA7A-498A-908A-988A7E25712D}"/>
                    </a:ext>
                  </a:extLst>
                </p:cNvPr>
                <p:cNvCxnSpPr>
                  <a:stCxn id="29" idx="0"/>
                  <a:endCxn id="33" idx="3"/>
                </p:cNvCxnSpPr>
                <p:nvPr/>
              </p:nvCxnSpPr>
              <p:spPr>
                <a:xfrm flipV="1">
                  <a:off x="2680177" y="3585971"/>
                  <a:ext cx="272505" cy="365887"/>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0C2F12B2-F3F0-4FEA-8B42-BB8C6DC0B93B}"/>
                    </a:ext>
                  </a:extLst>
                </p:cNvPr>
                <p:cNvCxnSpPr>
                  <a:stCxn id="30" idx="7"/>
                  <a:endCxn id="29" idx="3"/>
                </p:cNvCxnSpPr>
                <p:nvPr/>
              </p:nvCxnSpPr>
              <p:spPr>
                <a:xfrm flipV="1">
                  <a:off x="1920679" y="4057489"/>
                  <a:ext cx="715744" cy="438674"/>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9BAAF05F-A746-4EAC-9078-A06DEC495DEC}"/>
                    </a:ext>
                  </a:extLst>
                </p:cNvPr>
                <p:cNvCxnSpPr>
                  <a:stCxn id="34" idx="6"/>
                  <a:endCxn id="29" idx="2"/>
                </p:cNvCxnSpPr>
                <p:nvPr/>
              </p:nvCxnSpPr>
              <p:spPr>
                <a:xfrm flipV="1">
                  <a:off x="1138989" y="4013735"/>
                  <a:ext cx="1479311" cy="601579"/>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B9FBAFD0-F629-4555-80FE-587F32D58C1E}"/>
                    </a:ext>
                  </a:extLst>
                </p:cNvPr>
                <p:cNvCxnSpPr>
                  <a:stCxn id="30" idx="5"/>
                  <a:endCxn id="32" idx="2"/>
                </p:cNvCxnSpPr>
                <p:nvPr/>
              </p:nvCxnSpPr>
              <p:spPr>
                <a:xfrm flipV="1">
                  <a:off x="1920679" y="4528686"/>
                  <a:ext cx="1031068" cy="54985"/>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02B528E-9DC4-4B00-A6B1-F2FC82330AB3}"/>
                    </a:ext>
                  </a:extLst>
                </p:cNvPr>
                <p:cNvCxnSpPr>
                  <a:stCxn id="32" idx="7"/>
                  <a:endCxn id="35" idx="2"/>
                </p:cNvCxnSpPr>
                <p:nvPr/>
              </p:nvCxnSpPr>
              <p:spPr>
                <a:xfrm flipV="1">
                  <a:off x="3057377" y="3155483"/>
                  <a:ext cx="420322" cy="1329449"/>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2E2B198-8DDA-416F-B8F4-223823D82E97}"/>
                    </a:ext>
                  </a:extLst>
                </p:cNvPr>
                <p:cNvCxnSpPr>
                  <a:stCxn id="25" idx="6"/>
                  <a:endCxn id="28" idx="3"/>
                </p:cNvCxnSpPr>
                <p:nvPr/>
              </p:nvCxnSpPr>
              <p:spPr>
                <a:xfrm flipV="1">
                  <a:off x="1328057" y="3075534"/>
                  <a:ext cx="376778" cy="214417"/>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2F2882B2-07DF-48BF-934A-A51182F617CA}"/>
                    </a:ext>
                  </a:extLst>
                </p:cNvPr>
                <p:cNvCxnSpPr>
                  <a:stCxn id="31" idx="1"/>
                  <a:endCxn id="28" idx="5"/>
                </p:cNvCxnSpPr>
                <p:nvPr/>
              </p:nvCxnSpPr>
              <p:spPr>
                <a:xfrm flipH="1" flipV="1">
                  <a:off x="1792342" y="3075534"/>
                  <a:ext cx="585116" cy="188595"/>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B96E9974-D586-4618-85C1-DFE20E38F704}"/>
                    </a:ext>
                  </a:extLst>
                </p:cNvPr>
                <p:cNvCxnSpPr>
                  <a:stCxn id="33" idx="7"/>
                  <a:endCxn id="35" idx="2"/>
                </p:cNvCxnSpPr>
                <p:nvPr/>
              </p:nvCxnSpPr>
              <p:spPr>
                <a:xfrm flipV="1">
                  <a:off x="3040189" y="3155483"/>
                  <a:ext cx="437510" cy="34298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 name="Oval 7">
                <a:extLst>
                  <a:ext uri="{FF2B5EF4-FFF2-40B4-BE49-F238E27FC236}">
                    <a16:creationId xmlns:a16="http://schemas.microsoft.com/office/drawing/2014/main" id="{8E2D001A-FC02-4AED-AC52-F36051404577}"/>
                  </a:ext>
                </a:extLst>
              </p:cNvPr>
              <p:cNvSpPr/>
              <p:nvPr/>
            </p:nvSpPr>
            <p:spPr>
              <a:xfrm>
                <a:off x="1438069" y="3032453"/>
                <a:ext cx="173375" cy="1843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B459059-A3B6-400E-B584-A395313EFB46}"/>
                  </a:ext>
                </a:extLst>
              </p:cNvPr>
              <p:cNvSpPr/>
              <p:nvPr/>
            </p:nvSpPr>
            <p:spPr>
              <a:xfrm>
                <a:off x="804386" y="4342047"/>
                <a:ext cx="173375" cy="18435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DA1C97E3-DBFF-43B9-8015-9AF1FD19C431}"/>
                  </a:ext>
                </a:extLst>
              </p:cNvPr>
              <p:cNvSpPr/>
              <p:nvPr/>
            </p:nvSpPr>
            <p:spPr>
              <a:xfrm>
                <a:off x="2887913" y="4493271"/>
                <a:ext cx="173375" cy="18435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242C0C1F-C10F-46BB-BD99-6D5AD28EB485}"/>
                  </a:ext>
                </a:extLst>
              </p:cNvPr>
              <p:cNvSpPr/>
              <p:nvPr/>
            </p:nvSpPr>
            <p:spPr>
              <a:xfrm>
                <a:off x="2955980" y="3242355"/>
                <a:ext cx="173375" cy="1843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3B1179E-467F-49CE-9D45-698E253B330A}"/>
                  </a:ext>
                </a:extLst>
              </p:cNvPr>
              <p:cNvSpPr/>
              <p:nvPr/>
            </p:nvSpPr>
            <p:spPr>
              <a:xfrm>
                <a:off x="4430935" y="4914923"/>
                <a:ext cx="173375" cy="1843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BF4D8B48-1BFB-475B-B19C-F8D9F2A28A6C}"/>
                  </a:ext>
                </a:extLst>
              </p:cNvPr>
              <p:cNvCxnSpPr>
                <a:stCxn id="8" idx="6"/>
                <a:endCxn id="24" idx="2"/>
              </p:cNvCxnSpPr>
              <p:nvPr/>
            </p:nvCxnSpPr>
            <p:spPr>
              <a:xfrm flipV="1">
                <a:off x="1611444" y="2814755"/>
                <a:ext cx="942328" cy="309878"/>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757F1469-C0E6-4634-AAFD-4BEB13F3F4A1}"/>
                  </a:ext>
                </a:extLst>
              </p:cNvPr>
              <p:cNvCxnSpPr>
                <a:stCxn id="10" idx="7"/>
                <a:endCxn id="26" idx="2"/>
              </p:cNvCxnSpPr>
              <p:nvPr/>
            </p:nvCxnSpPr>
            <p:spPr>
              <a:xfrm>
                <a:off x="952371" y="4369046"/>
                <a:ext cx="1132645" cy="216405"/>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DDFE080-E281-4951-B38C-3BB32AACE44E}"/>
                  </a:ext>
                </a:extLst>
              </p:cNvPr>
              <p:cNvCxnSpPr>
                <a:stCxn id="10" idx="4"/>
                <a:endCxn id="27" idx="1"/>
              </p:cNvCxnSpPr>
              <p:nvPr/>
            </p:nvCxnSpPr>
            <p:spPr>
              <a:xfrm>
                <a:off x="891074" y="4526406"/>
                <a:ext cx="370114" cy="497774"/>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3869AEF-75E5-4CE0-AC08-603CE3DBFC70}"/>
                  </a:ext>
                </a:extLst>
              </p:cNvPr>
              <p:cNvCxnSpPr>
                <a:stCxn id="13" idx="0"/>
                <a:endCxn id="35" idx="4"/>
              </p:cNvCxnSpPr>
              <p:nvPr/>
            </p:nvCxnSpPr>
            <p:spPr>
              <a:xfrm flipH="1" flipV="1">
                <a:off x="4507457" y="3861675"/>
                <a:ext cx="10166" cy="1053248"/>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6FA2621-2439-4725-8FF0-0A3FA9C5D22E}"/>
                  </a:ext>
                </a:extLst>
              </p:cNvPr>
              <p:cNvCxnSpPr>
                <a:stCxn id="11" idx="0"/>
                <a:endCxn id="31" idx="4"/>
              </p:cNvCxnSpPr>
              <p:nvPr/>
            </p:nvCxnSpPr>
            <p:spPr>
              <a:xfrm flipH="1" flipV="1">
                <a:off x="2940657" y="4088709"/>
                <a:ext cx="33944" cy="404562"/>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E6EE52C-14F1-4D52-B040-E0817934F040}"/>
                  </a:ext>
                </a:extLst>
              </p:cNvPr>
              <p:cNvCxnSpPr>
                <a:stCxn id="12" idx="6"/>
                <a:endCxn id="36" idx="2"/>
              </p:cNvCxnSpPr>
              <p:nvPr/>
            </p:nvCxnSpPr>
            <p:spPr>
              <a:xfrm>
                <a:off x="3129355" y="3334535"/>
                <a:ext cx="554569" cy="95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742581A-CCF2-4126-A335-56F19A63BA96}"/>
                  </a:ext>
                </a:extLst>
              </p:cNvPr>
              <p:cNvCxnSpPr>
                <a:stCxn id="28" idx="6"/>
                <a:endCxn id="12" idx="2"/>
              </p:cNvCxnSpPr>
              <p:nvPr/>
            </p:nvCxnSpPr>
            <p:spPr>
              <a:xfrm flipV="1">
                <a:off x="2085016" y="3334535"/>
                <a:ext cx="870964" cy="250678"/>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72A8A6B-D4A7-40B5-9717-A5A4C0879289}"/>
                  </a:ext>
                </a:extLst>
              </p:cNvPr>
              <p:cNvCxnSpPr>
                <a:stCxn id="11" idx="5"/>
                <a:endCxn id="29" idx="1"/>
              </p:cNvCxnSpPr>
              <p:nvPr/>
            </p:nvCxnSpPr>
            <p:spPr>
              <a:xfrm>
                <a:off x="3035898" y="4650631"/>
                <a:ext cx="206265" cy="3322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33573FB-4600-402D-835D-0C76520F5B7F}"/>
                  </a:ext>
                </a:extLst>
              </p:cNvPr>
              <p:cNvCxnSpPr>
                <a:stCxn id="36" idx="6"/>
                <a:endCxn id="35" idx="1"/>
              </p:cNvCxnSpPr>
              <p:nvPr/>
            </p:nvCxnSpPr>
            <p:spPr>
              <a:xfrm>
                <a:off x="3857299" y="3430400"/>
                <a:ext cx="588860" cy="273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485AA2A-75D5-4182-BA5E-405E5BF442F4}"/>
                  </a:ext>
                </a:extLst>
              </p:cNvPr>
              <p:cNvCxnSpPr>
                <a:stCxn id="26" idx="6"/>
                <a:endCxn id="11" idx="2"/>
              </p:cNvCxnSpPr>
              <p:nvPr/>
            </p:nvCxnSpPr>
            <p:spPr>
              <a:xfrm>
                <a:off x="2258391" y="4585451"/>
                <a:ext cx="62952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1" name="Group 50">
              <a:extLst>
                <a:ext uri="{FF2B5EF4-FFF2-40B4-BE49-F238E27FC236}">
                  <a16:creationId xmlns:a16="http://schemas.microsoft.com/office/drawing/2014/main" id="{3E4E7368-8815-41DF-B3EB-DC0E55C0FCCC}"/>
                </a:ext>
              </a:extLst>
            </p:cNvPr>
            <p:cNvGrpSpPr/>
            <p:nvPr/>
          </p:nvGrpSpPr>
          <p:grpSpPr>
            <a:xfrm>
              <a:off x="4815539" y="2776451"/>
              <a:ext cx="2727383" cy="2420067"/>
              <a:chOff x="804386" y="2722575"/>
              <a:chExt cx="3799924" cy="3313841"/>
            </a:xfrm>
          </p:grpSpPr>
          <p:grpSp>
            <p:nvGrpSpPr>
              <p:cNvPr id="52" name="Group 51">
                <a:extLst>
                  <a:ext uri="{FF2B5EF4-FFF2-40B4-BE49-F238E27FC236}">
                    <a16:creationId xmlns:a16="http://schemas.microsoft.com/office/drawing/2014/main" id="{B51D8639-D33A-4E3D-8A54-4E1A43322972}"/>
                  </a:ext>
                </a:extLst>
              </p:cNvPr>
              <p:cNvGrpSpPr/>
              <p:nvPr/>
            </p:nvGrpSpPr>
            <p:grpSpPr>
              <a:xfrm>
                <a:off x="970920" y="2722575"/>
                <a:ext cx="3623224" cy="3313841"/>
                <a:chOff x="1015236" y="2452720"/>
                <a:chExt cx="2586216" cy="2224471"/>
              </a:xfrm>
            </p:grpSpPr>
            <p:sp>
              <p:nvSpPr>
                <p:cNvPr id="68" name="Oval 67">
                  <a:extLst>
                    <a:ext uri="{FF2B5EF4-FFF2-40B4-BE49-F238E27FC236}">
                      <a16:creationId xmlns:a16="http://schemas.microsoft.com/office/drawing/2014/main" id="{87A5ED85-D68C-4582-810F-F240FE443AB6}"/>
                    </a:ext>
                  </a:extLst>
                </p:cNvPr>
                <p:cNvSpPr/>
                <p:nvPr/>
              </p:nvSpPr>
              <p:spPr>
                <a:xfrm>
                  <a:off x="2145058" y="2452720"/>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12DA18C0-9206-4F86-8820-8DD3B6AB37C6}"/>
                    </a:ext>
                  </a:extLst>
                </p:cNvPr>
                <p:cNvSpPr/>
                <p:nvPr/>
              </p:nvSpPr>
              <p:spPr>
                <a:xfrm>
                  <a:off x="1204304" y="3228074"/>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EDCE34CA-C50C-4417-AAB1-CCD0E326BD38}"/>
                    </a:ext>
                  </a:extLst>
                </p:cNvPr>
                <p:cNvSpPr/>
                <p:nvPr/>
              </p:nvSpPr>
              <p:spPr>
                <a:xfrm>
                  <a:off x="1810465" y="3641329"/>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0E743ADE-CB89-47BE-BFAE-48942AC855C3}"/>
                    </a:ext>
                  </a:extLst>
                </p:cNvPr>
                <p:cNvSpPr/>
                <p:nvPr/>
              </p:nvSpPr>
              <p:spPr>
                <a:xfrm>
                  <a:off x="1204303" y="3979587"/>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id="{E69CCE5B-05FC-4ABC-AC34-8E6063C6098D}"/>
                    </a:ext>
                  </a:extLst>
                </p:cNvPr>
                <p:cNvSpPr/>
                <p:nvPr/>
              </p:nvSpPr>
              <p:spPr>
                <a:xfrm>
                  <a:off x="1686712" y="2969903"/>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id="{AE15847B-C183-4223-899B-4A5120E9482F}"/>
                    </a:ext>
                  </a:extLst>
                </p:cNvPr>
                <p:cNvSpPr/>
                <p:nvPr/>
              </p:nvSpPr>
              <p:spPr>
                <a:xfrm>
                  <a:off x="2618300" y="3951858"/>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FE470D5F-4C34-4365-88D0-69293CE8BCFE}"/>
                    </a:ext>
                  </a:extLst>
                </p:cNvPr>
                <p:cNvSpPr/>
                <p:nvPr/>
              </p:nvSpPr>
              <p:spPr>
                <a:xfrm>
                  <a:off x="1815049" y="4478040"/>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4CA4B0DC-E715-4FAF-8809-7E5290C67435}"/>
                    </a:ext>
                  </a:extLst>
                </p:cNvPr>
                <p:cNvSpPr/>
                <p:nvPr/>
              </p:nvSpPr>
              <p:spPr>
                <a:xfrm>
                  <a:off x="2359335" y="3246006"/>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id="{46681001-574A-491D-A798-90E13C13D3DE}"/>
                    </a:ext>
                  </a:extLst>
                </p:cNvPr>
                <p:cNvSpPr/>
                <p:nvPr/>
              </p:nvSpPr>
              <p:spPr>
                <a:xfrm>
                  <a:off x="2951747" y="4466809"/>
                  <a:ext cx="123753" cy="123754"/>
                </a:xfrm>
                <a:prstGeom prst="ellipse">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21CB064B-3C40-4DD0-A4CF-577CDF638E66}"/>
                    </a:ext>
                  </a:extLst>
                </p:cNvPr>
                <p:cNvSpPr/>
                <p:nvPr/>
              </p:nvSpPr>
              <p:spPr>
                <a:xfrm>
                  <a:off x="2934559" y="3480340"/>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id="{D79337D5-32EF-4659-98EB-3767A95C0432}"/>
                    </a:ext>
                  </a:extLst>
                </p:cNvPr>
                <p:cNvSpPr/>
                <p:nvPr/>
              </p:nvSpPr>
              <p:spPr>
                <a:xfrm>
                  <a:off x="1015236" y="4553437"/>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FBFF09F5-8656-420B-B601-64ECF1C4299D}"/>
                    </a:ext>
                  </a:extLst>
                </p:cNvPr>
                <p:cNvSpPr/>
                <p:nvPr/>
              </p:nvSpPr>
              <p:spPr>
                <a:xfrm>
                  <a:off x="3477699" y="3093606"/>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A013EFAE-3C9D-4B95-AEAE-49000E4A1147}"/>
                    </a:ext>
                  </a:extLst>
                </p:cNvPr>
                <p:cNvSpPr/>
                <p:nvPr/>
              </p:nvSpPr>
              <p:spPr>
                <a:xfrm>
                  <a:off x="2951747" y="2865982"/>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1" name="Straight Connector 80">
                  <a:extLst>
                    <a:ext uri="{FF2B5EF4-FFF2-40B4-BE49-F238E27FC236}">
                      <a16:creationId xmlns:a16="http://schemas.microsoft.com/office/drawing/2014/main" id="{491B32D7-4D40-4CAE-AA1E-CBC46AD2D761}"/>
                    </a:ext>
                  </a:extLst>
                </p:cNvPr>
                <p:cNvCxnSpPr>
                  <a:stCxn id="72" idx="0"/>
                  <a:endCxn id="68" idx="2"/>
                </p:cNvCxnSpPr>
                <p:nvPr/>
              </p:nvCxnSpPr>
              <p:spPr>
                <a:xfrm flipV="1">
                  <a:off x="1748589" y="2514597"/>
                  <a:ext cx="396469" cy="45530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739E1DF0-74AF-4956-9D3A-FCCA943A798D}"/>
                    </a:ext>
                  </a:extLst>
                </p:cNvPr>
                <p:cNvCxnSpPr>
                  <a:stCxn id="70" idx="2"/>
                  <a:endCxn id="69" idx="5"/>
                </p:cNvCxnSpPr>
                <p:nvPr/>
              </p:nvCxnSpPr>
              <p:spPr>
                <a:xfrm flipH="1" flipV="1">
                  <a:off x="1309934" y="3333705"/>
                  <a:ext cx="500531" cy="369501"/>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320C5982-130C-4E76-898C-721F05F59BE1}"/>
                    </a:ext>
                  </a:extLst>
                </p:cNvPr>
                <p:cNvCxnSpPr>
                  <a:stCxn id="70" idx="7"/>
                  <a:endCxn id="75" idx="2"/>
                </p:cNvCxnSpPr>
                <p:nvPr/>
              </p:nvCxnSpPr>
              <p:spPr>
                <a:xfrm flipV="1">
                  <a:off x="1916095" y="3307883"/>
                  <a:ext cx="443240" cy="351569"/>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DC6F705A-D0E2-40D8-BA6F-9010A631993D}"/>
                    </a:ext>
                  </a:extLst>
                </p:cNvPr>
                <p:cNvCxnSpPr>
                  <a:stCxn id="75" idx="6"/>
                  <a:endCxn id="80" idx="3"/>
                </p:cNvCxnSpPr>
                <p:nvPr/>
              </p:nvCxnSpPr>
              <p:spPr>
                <a:xfrm flipV="1">
                  <a:off x="2483088" y="2971613"/>
                  <a:ext cx="486782" cy="33627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B1DA47A1-2117-4DDF-BCF9-6F906CF9D847}"/>
                    </a:ext>
                  </a:extLst>
                </p:cNvPr>
                <p:cNvCxnSpPr>
                  <a:stCxn id="78" idx="0"/>
                  <a:endCxn id="70" idx="3"/>
                </p:cNvCxnSpPr>
                <p:nvPr/>
              </p:nvCxnSpPr>
              <p:spPr>
                <a:xfrm flipV="1">
                  <a:off x="1077113" y="3746960"/>
                  <a:ext cx="751475" cy="806477"/>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5C82680E-3882-475E-8D24-40581F936D34}"/>
                    </a:ext>
                  </a:extLst>
                </p:cNvPr>
                <p:cNvCxnSpPr>
                  <a:stCxn id="78" idx="0"/>
                  <a:endCxn id="71" idx="4"/>
                </p:cNvCxnSpPr>
                <p:nvPr/>
              </p:nvCxnSpPr>
              <p:spPr>
                <a:xfrm flipV="1">
                  <a:off x="1077113" y="4103341"/>
                  <a:ext cx="189067" cy="450096"/>
                </a:xfrm>
                <a:prstGeom prst="line">
                  <a:avLst/>
                </a:prstGeom>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88883778-7C45-4E67-A9C6-07BC56872877}"/>
                    </a:ext>
                  </a:extLst>
                </p:cNvPr>
                <p:cNvCxnSpPr>
                  <a:stCxn id="73" idx="0"/>
                  <a:endCxn id="77" idx="3"/>
                </p:cNvCxnSpPr>
                <p:nvPr/>
              </p:nvCxnSpPr>
              <p:spPr>
                <a:xfrm flipV="1">
                  <a:off x="2680177" y="3585971"/>
                  <a:ext cx="272505" cy="365887"/>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696F044A-4E86-4A28-A39C-B66DFFFE43C8}"/>
                    </a:ext>
                  </a:extLst>
                </p:cNvPr>
                <p:cNvCxnSpPr>
                  <a:stCxn id="74" idx="7"/>
                  <a:endCxn id="73" idx="3"/>
                </p:cNvCxnSpPr>
                <p:nvPr/>
              </p:nvCxnSpPr>
              <p:spPr>
                <a:xfrm flipV="1">
                  <a:off x="1920679" y="4057489"/>
                  <a:ext cx="715744" cy="43867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FF3DAC11-7116-4D64-9C4D-AC60E8C752F4}"/>
                    </a:ext>
                  </a:extLst>
                </p:cNvPr>
                <p:cNvCxnSpPr>
                  <a:stCxn id="78" idx="6"/>
                  <a:endCxn id="73" idx="2"/>
                </p:cNvCxnSpPr>
                <p:nvPr/>
              </p:nvCxnSpPr>
              <p:spPr>
                <a:xfrm flipV="1">
                  <a:off x="1138989" y="4013735"/>
                  <a:ext cx="1479311" cy="601579"/>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B2E1DCD5-9FA9-4EFF-8E43-4C6180E5CCF4}"/>
                    </a:ext>
                  </a:extLst>
                </p:cNvPr>
                <p:cNvCxnSpPr>
                  <a:stCxn id="74" idx="5"/>
                  <a:endCxn id="76" idx="2"/>
                </p:cNvCxnSpPr>
                <p:nvPr/>
              </p:nvCxnSpPr>
              <p:spPr>
                <a:xfrm flipV="1">
                  <a:off x="1920679" y="4528686"/>
                  <a:ext cx="1031068" cy="54985"/>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84C7E3DA-5236-4C34-8BF8-F847931CEC67}"/>
                    </a:ext>
                  </a:extLst>
                </p:cNvPr>
                <p:cNvCxnSpPr>
                  <a:stCxn id="76" idx="7"/>
                  <a:endCxn id="79" idx="2"/>
                </p:cNvCxnSpPr>
                <p:nvPr/>
              </p:nvCxnSpPr>
              <p:spPr>
                <a:xfrm flipV="1">
                  <a:off x="3057377" y="3155483"/>
                  <a:ext cx="420322" cy="1329449"/>
                </a:xfrm>
                <a:prstGeom prst="line">
                  <a:avLst/>
                </a:prstGeom>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58FE9979-05DA-4A52-ADF1-C1EC2C79C783}"/>
                    </a:ext>
                  </a:extLst>
                </p:cNvPr>
                <p:cNvCxnSpPr>
                  <a:stCxn id="69" idx="6"/>
                  <a:endCxn id="72" idx="3"/>
                </p:cNvCxnSpPr>
                <p:nvPr/>
              </p:nvCxnSpPr>
              <p:spPr>
                <a:xfrm flipV="1">
                  <a:off x="1328057" y="3075534"/>
                  <a:ext cx="376778" cy="214417"/>
                </a:xfrm>
                <a:prstGeom prst="line">
                  <a:avLst/>
                </a:prstGeom>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71732299-80DB-466F-B79A-C01386A160D3}"/>
                    </a:ext>
                  </a:extLst>
                </p:cNvPr>
                <p:cNvCxnSpPr>
                  <a:stCxn id="75" idx="1"/>
                  <a:endCxn id="72" idx="5"/>
                </p:cNvCxnSpPr>
                <p:nvPr/>
              </p:nvCxnSpPr>
              <p:spPr>
                <a:xfrm flipH="1" flipV="1">
                  <a:off x="1792342" y="3075534"/>
                  <a:ext cx="585116" cy="18859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4EDDA960-630E-4FBD-841E-ADFE97CF5569}"/>
                    </a:ext>
                  </a:extLst>
                </p:cNvPr>
                <p:cNvCxnSpPr>
                  <a:stCxn id="77" idx="7"/>
                  <a:endCxn id="79" idx="2"/>
                </p:cNvCxnSpPr>
                <p:nvPr/>
              </p:nvCxnSpPr>
              <p:spPr>
                <a:xfrm flipV="1">
                  <a:off x="3040189" y="3155483"/>
                  <a:ext cx="437510" cy="342980"/>
                </a:xfrm>
                <a:prstGeom prst="line">
                  <a:avLst/>
                </a:prstGeom>
              </p:spPr>
              <p:style>
                <a:lnRef idx="1">
                  <a:schemeClr val="accent1"/>
                </a:lnRef>
                <a:fillRef idx="0">
                  <a:schemeClr val="accent1"/>
                </a:fillRef>
                <a:effectRef idx="0">
                  <a:schemeClr val="accent1"/>
                </a:effectRef>
                <a:fontRef idx="minor">
                  <a:schemeClr val="tx1"/>
                </a:fontRef>
              </p:style>
            </p:cxnSp>
          </p:grpSp>
          <p:sp>
            <p:nvSpPr>
              <p:cNvPr id="53" name="Oval 52">
                <a:extLst>
                  <a:ext uri="{FF2B5EF4-FFF2-40B4-BE49-F238E27FC236}">
                    <a16:creationId xmlns:a16="http://schemas.microsoft.com/office/drawing/2014/main" id="{147FCFC0-0DE5-4A5E-812D-1D5BE142C138}"/>
                  </a:ext>
                </a:extLst>
              </p:cNvPr>
              <p:cNvSpPr/>
              <p:nvPr/>
            </p:nvSpPr>
            <p:spPr>
              <a:xfrm>
                <a:off x="1438069" y="3032453"/>
                <a:ext cx="173375" cy="184359"/>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B7960D26-4D4D-491E-994D-08D75A40A7D3}"/>
                  </a:ext>
                </a:extLst>
              </p:cNvPr>
              <p:cNvSpPr/>
              <p:nvPr/>
            </p:nvSpPr>
            <p:spPr>
              <a:xfrm>
                <a:off x="804386" y="4342047"/>
                <a:ext cx="173375" cy="18435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A63B5F9B-DE09-4267-B49E-046D34EE085B}"/>
                  </a:ext>
                </a:extLst>
              </p:cNvPr>
              <p:cNvSpPr/>
              <p:nvPr/>
            </p:nvSpPr>
            <p:spPr>
              <a:xfrm>
                <a:off x="2887913" y="4493271"/>
                <a:ext cx="173375" cy="18435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E9ECAA79-C014-4572-9062-CD9A53440432}"/>
                  </a:ext>
                </a:extLst>
              </p:cNvPr>
              <p:cNvSpPr/>
              <p:nvPr/>
            </p:nvSpPr>
            <p:spPr>
              <a:xfrm>
                <a:off x="2955980" y="3242355"/>
                <a:ext cx="173375" cy="1843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C1DFBE5F-FDDF-4FBC-9000-6C5030EB173B}"/>
                  </a:ext>
                </a:extLst>
              </p:cNvPr>
              <p:cNvSpPr/>
              <p:nvPr/>
            </p:nvSpPr>
            <p:spPr>
              <a:xfrm>
                <a:off x="4430935" y="4914923"/>
                <a:ext cx="173375" cy="1843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8" name="Straight Connector 57">
                <a:extLst>
                  <a:ext uri="{FF2B5EF4-FFF2-40B4-BE49-F238E27FC236}">
                    <a16:creationId xmlns:a16="http://schemas.microsoft.com/office/drawing/2014/main" id="{3459114A-5B49-4877-96EE-C87EB2A23A0E}"/>
                  </a:ext>
                </a:extLst>
              </p:cNvPr>
              <p:cNvCxnSpPr>
                <a:stCxn id="53" idx="6"/>
                <a:endCxn id="68" idx="2"/>
              </p:cNvCxnSpPr>
              <p:nvPr/>
            </p:nvCxnSpPr>
            <p:spPr>
              <a:xfrm flipV="1">
                <a:off x="1611444" y="2814755"/>
                <a:ext cx="942328" cy="309878"/>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6C710F75-307D-40AB-936C-D29A9D854C04}"/>
                  </a:ext>
                </a:extLst>
              </p:cNvPr>
              <p:cNvCxnSpPr>
                <a:stCxn id="54" idx="7"/>
                <a:endCxn id="70" idx="2"/>
              </p:cNvCxnSpPr>
              <p:nvPr/>
            </p:nvCxnSpPr>
            <p:spPr>
              <a:xfrm>
                <a:off x="952371" y="4369046"/>
                <a:ext cx="1132645" cy="21640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5269FB56-2CB7-49F1-A101-6C1A7B5863F2}"/>
                  </a:ext>
                </a:extLst>
              </p:cNvPr>
              <p:cNvCxnSpPr>
                <a:stCxn id="54" idx="4"/>
                <a:endCxn id="71" idx="1"/>
              </p:cNvCxnSpPr>
              <p:nvPr/>
            </p:nvCxnSpPr>
            <p:spPr>
              <a:xfrm>
                <a:off x="891074" y="4526406"/>
                <a:ext cx="370114" cy="49777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11B84385-EB65-40DE-9392-934060D51C3A}"/>
                  </a:ext>
                </a:extLst>
              </p:cNvPr>
              <p:cNvCxnSpPr>
                <a:stCxn id="57" idx="0"/>
                <a:endCxn id="79" idx="4"/>
              </p:cNvCxnSpPr>
              <p:nvPr/>
            </p:nvCxnSpPr>
            <p:spPr>
              <a:xfrm flipH="1" flipV="1">
                <a:off x="4507457" y="3861675"/>
                <a:ext cx="10166" cy="1053248"/>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55DE610-5489-4096-B17F-492F925B9FF9}"/>
                  </a:ext>
                </a:extLst>
              </p:cNvPr>
              <p:cNvCxnSpPr>
                <a:stCxn id="55" idx="0"/>
                <a:endCxn id="75" idx="4"/>
              </p:cNvCxnSpPr>
              <p:nvPr/>
            </p:nvCxnSpPr>
            <p:spPr>
              <a:xfrm flipH="1" flipV="1">
                <a:off x="2940657" y="4088709"/>
                <a:ext cx="33944" cy="40456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C18700CC-0DDB-4A08-B695-E8AADAB1E832}"/>
                  </a:ext>
                </a:extLst>
              </p:cNvPr>
              <p:cNvCxnSpPr>
                <a:stCxn id="56" idx="6"/>
                <a:endCxn id="80" idx="2"/>
              </p:cNvCxnSpPr>
              <p:nvPr/>
            </p:nvCxnSpPr>
            <p:spPr>
              <a:xfrm>
                <a:off x="3129355" y="3334535"/>
                <a:ext cx="554569" cy="95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C99E9F7B-1113-4CAB-AFE5-2BF1FA674BFD}"/>
                  </a:ext>
                </a:extLst>
              </p:cNvPr>
              <p:cNvCxnSpPr>
                <a:stCxn id="72" idx="6"/>
                <a:endCxn id="56" idx="2"/>
              </p:cNvCxnSpPr>
              <p:nvPr/>
            </p:nvCxnSpPr>
            <p:spPr>
              <a:xfrm flipV="1">
                <a:off x="2085016" y="3334535"/>
                <a:ext cx="870964" cy="250678"/>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9388CE33-A951-44CC-853A-B4EB47BB3567}"/>
                  </a:ext>
                </a:extLst>
              </p:cNvPr>
              <p:cNvCxnSpPr>
                <a:stCxn id="55" idx="5"/>
                <a:endCxn id="73" idx="1"/>
              </p:cNvCxnSpPr>
              <p:nvPr/>
            </p:nvCxnSpPr>
            <p:spPr>
              <a:xfrm>
                <a:off x="3035898" y="4650631"/>
                <a:ext cx="206265" cy="33224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CB2A766D-9857-4827-9E78-BE8383C6F7B2}"/>
                  </a:ext>
                </a:extLst>
              </p:cNvPr>
              <p:cNvCxnSpPr>
                <a:stCxn id="80" idx="6"/>
                <a:endCxn id="79" idx="1"/>
              </p:cNvCxnSpPr>
              <p:nvPr/>
            </p:nvCxnSpPr>
            <p:spPr>
              <a:xfrm>
                <a:off x="3857299" y="3430400"/>
                <a:ext cx="588860" cy="273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7AB4E945-9E9B-4570-BF09-0B3E2827AF36}"/>
                  </a:ext>
                </a:extLst>
              </p:cNvPr>
              <p:cNvCxnSpPr>
                <a:stCxn id="70" idx="6"/>
                <a:endCxn id="55" idx="2"/>
              </p:cNvCxnSpPr>
              <p:nvPr/>
            </p:nvCxnSpPr>
            <p:spPr>
              <a:xfrm>
                <a:off x="2258391" y="4585451"/>
                <a:ext cx="629522"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95" name="Group 94">
              <a:extLst>
                <a:ext uri="{FF2B5EF4-FFF2-40B4-BE49-F238E27FC236}">
                  <a16:creationId xmlns:a16="http://schemas.microsoft.com/office/drawing/2014/main" id="{476EA0D1-B101-40B0-A470-91F1EAC827D7}"/>
                </a:ext>
              </a:extLst>
            </p:cNvPr>
            <p:cNvGrpSpPr/>
            <p:nvPr/>
          </p:nvGrpSpPr>
          <p:grpSpPr>
            <a:xfrm>
              <a:off x="8692441" y="2749102"/>
              <a:ext cx="2727383" cy="2420067"/>
              <a:chOff x="804386" y="2722575"/>
              <a:chExt cx="3799924" cy="3313841"/>
            </a:xfrm>
          </p:grpSpPr>
          <p:grpSp>
            <p:nvGrpSpPr>
              <p:cNvPr id="96" name="Group 95">
                <a:extLst>
                  <a:ext uri="{FF2B5EF4-FFF2-40B4-BE49-F238E27FC236}">
                    <a16:creationId xmlns:a16="http://schemas.microsoft.com/office/drawing/2014/main" id="{A6114B26-C4AE-481C-A9E0-7EE0118940D3}"/>
                  </a:ext>
                </a:extLst>
              </p:cNvPr>
              <p:cNvGrpSpPr/>
              <p:nvPr/>
            </p:nvGrpSpPr>
            <p:grpSpPr>
              <a:xfrm>
                <a:off x="970920" y="2722575"/>
                <a:ext cx="3623224" cy="3313841"/>
                <a:chOff x="1015236" y="2452720"/>
                <a:chExt cx="2586216" cy="2224471"/>
              </a:xfrm>
            </p:grpSpPr>
            <p:sp>
              <p:nvSpPr>
                <p:cNvPr id="112" name="Oval 111">
                  <a:extLst>
                    <a:ext uri="{FF2B5EF4-FFF2-40B4-BE49-F238E27FC236}">
                      <a16:creationId xmlns:a16="http://schemas.microsoft.com/office/drawing/2014/main" id="{B2465FF2-809F-42E2-90EC-04DDCEB5C230}"/>
                    </a:ext>
                  </a:extLst>
                </p:cNvPr>
                <p:cNvSpPr/>
                <p:nvPr/>
              </p:nvSpPr>
              <p:spPr>
                <a:xfrm>
                  <a:off x="2145058" y="2452720"/>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083FE199-8962-4672-AB7C-AB107ADDBB02}"/>
                    </a:ext>
                  </a:extLst>
                </p:cNvPr>
                <p:cNvSpPr/>
                <p:nvPr/>
              </p:nvSpPr>
              <p:spPr>
                <a:xfrm>
                  <a:off x="1204304" y="3228074"/>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a:extLst>
                    <a:ext uri="{FF2B5EF4-FFF2-40B4-BE49-F238E27FC236}">
                      <a16:creationId xmlns:a16="http://schemas.microsoft.com/office/drawing/2014/main" id="{EFE65C30-7260-4E11-A91D-EB9F0A140D59}"/>
                    </a:ext>
                  </a:extLst>
                </p:cNvPr>
                <p:cNvSpPr/>
                <p:nvPr/>
              </p:nvSpPr>
              <p:spPr>
                <a:xfrm>
                  <a:off x="1810465" y="3641329"/>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B5267FA5-D7F2-4532-9E0D-05C92222B241}"/>
                    </a:ext>
                  </a:extLst>
                </p:cNvPr>
                <p:cNvSpPr/>
                <p:nvPr/>
              </p:nvSpPr>
              <p:spPr>
                <a:xfrm>
                  <a:off x="1204303" y="3979587"/>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id="{FD58A613-5800-4B9D-A2F3-D0BA4AA86A4E}"/>
                    </a:ext>
                  </a:extLst>
                </p:cNvPr>
                <p:cNvSpPr/>
                <p:nvPr/>
              </p:nvSpPr>
              <p:spPr>
                <a:xfrm>
                  <a:off x="1686712" y="2969903"/>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E88D08E5-1017-4549-B932-89C916CE5A03}"/>
                    </a:ext>
                  </a:extLst>
                </p:cNvPr>
                <p:cNvSpPr/>
                <p:nvPr/>
              </p:nvSpPr>
              <p:spPr>
                <a:xfrm>
                  <a:off x="2618300" y="3951858"/>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id="{B948F972-8E5E-4160-A568-F2EC2EC05854}"/>
                    </a:ext>
                  </a:extLst>
                </p:cNvPr>
                <p:cNvSpPr/>
                <p:nvPr/>
              </p:nvSpPr>
              <p:spPr>
                <a:xfrm>
                  <a:off x="1815049" y="4478040"/>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F441ADDC-7BC2-4AA2-B6E9-988F240B8E63}"/>
                    </a:ext>
                  </a:extLst>
                </p:cNvPr>
                <p:cNvSpPr/>
                <p:nvPr/>
              </p:nvSpPr>
              <p:spPr>
                <a:xfrm>
                  <a:off x="2359335" y="3246006"/>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BF1D6861-AB7F-4987-8C36-D60E33C35342}"/>
                    </a:ext>
                  </a:extLst>
                </p:cNvPr>
                <p:cNvSpPr/>
                <p:nvPr/>
              </p:nvSpPr>
              <p:spPr>
                <a:xfrm>
                  <a:off x="2951747" y="4466809"/>
                  <a:ext cx="123753" cy="123754"/>
                </a:xfrm>
                <a:prstGeom prst="ellipse">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id="{5A4B8172-7F9C-45AC-B673-EA82A72101E4}"/>
                    </a:ext>
                  </a:extLst>
                </p:cNvPr>
                <p:cNvSpPr/>
                <p:nvPr/>
              </p:nvSpPr>
              <p:spPr>
                <a:xfrm>
                  <a:off x="2934559" y="3480340"/>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a:extLst>
                    <a:ext uri="{FF2B5EF4-FFF2-40B4-BE49-F238E27FC236}">
                      <a16:creationId xmlns:a16="http://schemas.microsoft.com/office/drawing/2014/main" id="{4C022F15-B079-406F-B5D4-A68EFFEAA266}"/>
                    </a:ext>
                  </a:extLst>
                </p:cNvPr>
                <p:cNvSpPr/>
                <p:nvPr/>
              </p:nvSpPr>
              <p:spPr>
                <a:xfrm>
                  <a:off x="1015236" y="4553437"/>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7485BAEF-3B04-49D3-88A0-54E8E4AA9104}"/>
                    </a:ext>
                  </a:extLst>
                </p:cNvPr>
                <p:cNvSpPr/>
                <p:nvPr/>
              </p:nvSpPr>
              <p:spPr>
                <a:xfrm>
                  <a:off x="3477699" y="3093606"/>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123">
                  <a:extLst>
                    <a:ext uri="{FF2B5EF4-FFF2-40B4-BE49-F238E27FC236}">
                      <a16:creationId xmlns:a16="http://schemas.microsoft.com/office/drawing/2014/main" id="{0772CF44-E3F0-4CC4-9808-AE8F05F5299B}"/>
                    </a:ext>
                  </a:extLst>
                </p:cNvPr>
                <p:cNvSpPr/>
                <p:nvPr/>
              </p:nvSpPr>
              <p:spPr>
                <a:xfrm>
                  <a:off x="2951747" y="2865982"/>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5" name="Straight Connector 124">
                  <a:extLst>
                    <a:ext uri="{FF2B5EF4-FFF2-40B4-BE49-F238E27FC236}">
                      <a16:creationId xmlns:a16="http://schemas.microsoft.com/office/drawing/2014/main" id="{5EAF1506-F34B-4E16-9243-271A1ED8C003}"/>
                    </a:ext>
                  </a:extLst>
                </p:cNvPr>
                <p:cNvCxnSpPr>
                  <a:stCxn id="116" idx="0"/>
                  <a:endCxn id="112" idx="2"/>
                </p:cNvCxnSpPr>
                <p:nvPr/>
              </p:nvCxnSpPr>
              <p:spPr>
                <a:xfrm flipV="1">
                  <a:off x="1748589" y="2514597"/>
                  <a:ext cx="396469" cy="45530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37DC8669-0D5C-418F-A5BB-8104C35F46F0}"/>
                    </a:ext>
                  </a:extLst>
                </p:cNvPr>
                <p:cNvCxnSpPr>
                  <a:stCxn id="114" idx="2"/>
                  <a:endCxn id="113" idx="5"/>
                </p:cNvCxnSpPr>
                <p:nvPr/>
              </p:nvCxnSpPr>
              <p:spPr>
                <a:xfrm flipH="1" flipV="1">
                  <a:off x="1309934" y="3333705"/>
                  <a:ext cx="500531" cy="369501"/>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5544AD14-8920-4A29-89E0-D04C3A19BBB8}"/>
                    </a:ext>
                  </a:extLst>
                </p:cNvPr>
                <p:cNvCxnSpPr>
                  <a:stCxn id="114" idx="7"/>
                  <a:endCxn id="119" idx="2"/>
                </p:cNvCxnSpPr>
                <p:nvPr/>
              </p:nvCxnSpPr>
              <p:spPr>
                <a:xfrm flipV="1">
                  <a:off x="1916095" y="3307883"/>
                  <a:ext cx="443240" cy="351569"/>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8D70AAD1-E019-415A-9BC2-B5786BC1D1D1}"/>
                    </a:ext>
                  </a:extLst>
                </p:cNvPr>
                <p:cNvCxnSpPr>
                  <a:stCxn id="119" idx="6"/>
                  <a:endCxn id="124" idx="3"/>
                </p:cNvCxnSpPr>
                <p:nvPr/>
              </p:nvCxnSpPr>
              <p:spPr>
                <a:xfrm flipV="1">
                  <a:off x="2483088" y="2971613"/>
                  <a:ext cx="486782" cy="33627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74B987E7-9E13-4142-8678-54D999C0532B}"/>
                    </a:ext>
                  </a:extLst>
                </p:cNvPr>
                <p:cNvCxnSpPr>
                  <a:stCxn id="122" idx="0"/>
                  <a:endCxn id="114" idx="3"/>
                </p:cNvCxnSpPr>
                <p:nvPr/>
              </p:nvCxnSpPr>
              <p:spPr>
                <a:xfrm flipV="1">
                  <a:off x="1077113" y="3746960"/>
                  <a:ext cx="751475" cy="806477"/>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8DFC69E3-B3CD-484A-A165-67D92B77B789}"/>
                    </a:ext>
                  </a:extLst>
                </p:cNvPr>
                <p:cNvCxnSpPr>
                  <a:stCxn id="122" idx="0"/>
                  <a:endCxn id="115" idx="4"/>
                </p:cNvCxnSpPr>
                <p:nvPr/>
              </p:nvCxnSpPr>
              <p:spPr>
                <a:xfrm flipV="1">
                  <a:off x="1077113" y="4103341"/>
                  <a:ext cx="189067" cy="450096"/>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D49440AE-6DA4-466C-B8E0-4EC3CBBA86BB}"/>
                    </a:ext>
                  </a:extLst>
                </p:cNvPr>
                <p:cNvCxnSpPr>
                  <a:stCxn id="117" idx="0"/>
                  <a:endCxn id="121" idx="3"/>
                </p:cNvCxnSpPr>
                <p:nvPr/>
              </p:nvCxnSpPr>
              <p:spPr>
                <a:xfrm flipV="1">
                  <a:off x="2680177" y="3585971"/>
                  <a:ext cx="272505" cy="365887"/>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5F51404C-90D3-49A0-B999-09C384A5C7F4}"/>
                    </a:ext>
                  </a:extLst>
                </p:cNvPr>
                <p:cNvCxnSpPr>
                  <a:stCxn id="118" idx="7"/>
                  <a:endCxn id="117" idx="3"/>
                </p:cNvCxnSpPr>
                <p:nvPr/>
              </p:nvCxnSpPr>
              <p:spPr>
                <a:xfrm flipV="1">
                  <a:off x="1920679" y="4057489"/>
                  <a:ext cx="715744" cy="43867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340C82D0-EB05-40BE-8D02-67E061C78A54}"/>
                    </a:ext>
                  </a:extLst>
                </p:cNvPr>
                <p:cNvCxnSpPr>
                  <a:stCxn id="122" idx="6"/>
                  <a:endCxn id="117" idx="2"/>
                </p:cNvCxnSpPr>
                <p:nvPr/>
              </p:nvCxnSpPr>
              <p:spPr>
                <a:xfrm flipV="1">
                  <a:off x="1138989" y="4013735"/>
                  <a:ext cx="1479311" cy="601579"/>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983B7C6E-73FC-4418-9DF2-F3025565CDC9}"/>
                    </a:ext>
                  </a:extLst>
                </p:cNvPr>
                <p:cNvCxnSpPr>
                  <a:stCxn id="118" idx="5"/>
                  <a:endCxn id="120" idx="2"/>
                </p:cNvCxnSpPr>
                <p:nvPr/>
              </p:nvCxnSpPr>
              <p:spPr>
                <a:xfrm flipV="1">
                  <a:off x="1920679" y="4528686"/>
                  <a:ext cx="1031068" cy="54985"/>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942E3A2B-A033-41B5-B44A-CB9DE62C45DE}"/>
                    </a:ext>
                  </a:extLst>
                </p:cNvPr>
                <p:cNvCxnSpPr>
                  <a:stCxn id="120" idx="7"/>
                  <a:endCxn id="123" idx="2"/>
                </p:cNvCxnSpPr>
                <p:nvPr/>
              </p:nvCxnSpPr>
              <p:spPr>
                <a:xfrm flipV="1">
                  <a:off x="3057377" y="3155483"/>
                  <a:ext cx="420322" cy="1329449"/>
                </a:xfrm>
                <a:prstGeom prst="line">
                  <a:avLst/>
                </a:prstGeom>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5FCB507E-928A-4954-9D75-8CBC872A5C5E}"/>
                    </a:ext>
                  </a:extLst>
                </p:cNvPr>
                <p:cNvCxnSpPr>
                  <a:stCxn id="113" idx="6"/>
                  <a:endCxn id="116" idx="3"/>
                </p:cNvCxnSpPr>
                <p:nvPr/>
              </p:nvCxnSpPr>
              <p:spPr>
                <a:xfrm flipV="1">
                  <a:off x="1328057" y="3075534"/>
                  <a:ext cx="376778" cy="214417"/>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0A3776C6-6719-4769-9C59-19146D8B2C39}"/>
                    </a:ext>
                  </a:extLst>
                </p:cNvPr>
                <p:cNvCxnSpPr>
                  <a:stCxn id="119" idx="1"/>
                  <a:endCxn id="116" idx="5"/>
                </p:cNvCxnSpPr>
                <p:nvPr/>
              </p:nvCxnSpPr>
              <p:spPr>
                <a:xfrm flipH="1" flipV="1">
                  <a:off x="1792342" y="3075534"/>
                  <a:ext cx="585116" cy="18859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CCBD041E-EC62-4D3C-8AB7-4C73D958F883}"/>
                    </a:ext>
                  </a:extLst>
                </p:cNvPr>
                <p:cNvCxnSpPr>
                  <a:stCxn id="121" idx="7"/>
                  <a:endCxn id="123" idx="2"/>
                </p:cNvCxnSpPr>
                <p:nvPr/>
              </p:nvCxnSpPr>
              <p:spPr>
                <a:xfrm flipV="1">
                  <a:off x="3040189" y="3155483"/>
                  <a:ext cx="437510" cy="342980"/>
                </a:xfrm>
                <a:prstGeom prst="line">
                  <a:avLst/>
                </a:prstGeom>
              </p:spPr>
              <p:style>
                <a:lnRef idx="1">
                  <a:schemeClr val="accent1"/>
                </a:lnRef>
                <a:fillRef idx="0">
                  <a:schemeClr val="accent1"/>
                </a:fillRef>
                <a:effectRef idx="0">
                  <a:schemeClr val="accent1"/>
                </a:effectRef>
                <a:fontRef idx="minor">
                  <a:schemeClr val="tx1"/>
                </a:fontRef>
              </p:style>
            </p:cxnSp>
          </p:grpSp>
          <p:sp>
            <p:nvSpPr>
              <p:cNvPr id="97" name="Oval 96">
                <a:extLst>
                  <a:ext uri="{FF2B5EF4-FFF2-40B4-BE49-F238E27FC236}">
                    <a16:creationId xmlns:a16="http://schemas.microsoft.com/office/drawing/2014/main" id="{C3A4EF51-BA00-4766-9324-1BA2A8FFD0E3}"/>
                  </a:ext>
                </a:extLst>
              </p:cNvPr>
              <p:cNvSpPr/>
              <p:nvPr/>
            </p:nvSpPr>
            <p:spPr>
              <a:xfrm>
                <a:off x="1438069" y="3032453"/>
                <a:ext cx="173375" cy="184359"/>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BC40AFC5-E4C5-4F3C-B2C3-9C6A358C138C}"/>
                  </a:ext>
                </a:extLst>
              </p:cNvPr>
              <p:cNvSpPr/>
              <p:nvPr/>
            </p:nvSpPr>
            <p:spPr>
              <a:xfrm>
                <a:off x="804386" y="4342047"/>
                <a:ext cx="173375" cy="18435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EBA77515-C194-4A3B-AB52-BEB02DCB02F1}"/>
                  </a:ext>
                </a:extLst>
              </p:cNvPr>
              <p:cNvSpPr/>
              <p:nvPr/>
            </p:nvSpPr>
            <p:spPr>
              <a:xfrm>
                <a:off x="2887913" y="4493271"/>
                <a:ext cx="173375" cy="18435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a16="http://schemas.microsoft.com/office/drawing/2014/main" id="{EC67FEB8-2110-4C95-8F89-DF7871BB376E}"/>
                  </a:ext>
                </a:extLst>
              </p:cNvPr>
              <p:cNvSpPr/>
              <p:nvPr/>
            </p:nvSpPr>
            <p:spPr>
              <a:xfrm>
                <a:off x="2955980" y="3242355"/>
                <a:ext cx="173375" cy="1843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23F0D3CC-25DD-4807-A901-BE1547C973BB}"/>
                  </a:ext>
                </a:extLst>
              </p:cNvPr>
              <p:cNvSpPr/>
              <p:nvPr/>
            </p:nvSpPr>
            <p:spPr>
              <a:xfrm>
                <a:off x="4430935" y="4914923"/>
                <a:ext cx="173375" cy="1843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2" name="Straight Connector 101">
                <a:extLst>
                  <a:ext uri="{FF2B5EF4-FFF2-40B4-BE49-F238E27FC236}">
                    <a16:creationId xmlns:a16="http://schemas.microsoft.com/office/drawing/2014/main" id="{637C3F12-343F-4FFE-837A-AC1686373B52}"/>
                  </a:ext>
                </a:extLst>
              </p:cNvPr>
              <p:cNvCxnSpPr>
                <a:stCxn id="97" idx="6"/>
                <a:endCxn id="112" idx="2"/>
              </p:cNvCxnSpPr>
              <p:nvPr/>
            </p:nvCxnSpPr>
            <p:spPr>
              <a:xfrm flipV="1">
                <a:off x="1611444" y="2814755"/>
                <a:ext cx="942328" cy="309878"/>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79E1651F-F968-492A-86D9-13FB4B0F1123}"/>
                  </a:ext>
                </a:extLst>
              </p:cNvPr>
              <p:cNvCxnSpPr>
                <a:stCxn id="98" idx="7"/>
                <a:endCxn id="114" idx="2"/>
              </p:cNvCxnSpPr>
              <p:nvPr/>
            </p:nvCxnSpPr>
            <p:spPr>
              <a:xfrm>
                <a:off x="952371" y="4369046"/>
                <a:ext cx="1132645" cy="21640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53149FEA-18E0-4920-90B2-114333BB7CE4}"/>
                  </a:ext>
                </a:extLst>
              </p:cNvPr>
              <p:cNvCxnSpPr>
                <a:stCxn id="98" idx="4"/>
                <a:endCxn id="115" idx="1"/>
              </p:cNvCxnSpPr>
              <p:nvPr/>
            </p:nvCxnSpPr>
            <p:spPr>
              <a:xfrm>
                <a:off x="891074" y="4526406"/>
                <a:ext cx="370114" cy="49777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2CD18C3D-3545-42D0-890D-B8A2B7C19F51}"/>
                  </a:ext>
                </a:extLst>
              </p:cNvPr>
              <p:cNvCxnSpPr>
                <a:stCxn id="101" idx="0"/>
                <a:endCxn id="123" idx="4"/>
              </p:cNvCxnSpPr>
              <p:nvPr/>
            </p:nvCxnSpPr>
            <p:spPr>
              <a:xfrm flipH="1" flipV="1">
                <a:off x="4507457" y="3861675"/>
                <a:ext cx="10166" cy="1053248"/>
              </a:xfrm>
              <a:prstGeom prst="line">
                <a:avLst/>
              </a:prstGeom>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9F7B31D1-D4BD-4B5F-9032-51F9C0EC2FE2}"/>
                  </a:ext>
                </a:extLst>
              </p:cNvPr>
              <p:cNvCxnSpPr>
                <a:stCxn id="99" idx="0"/>
                <a:endCxn id="119" idx="4"/>
              </p:cNvCxnSpPr>
              <p:nvPr/>
            </p:nvCxnSpPr>
            <p:spPr>
              <a:xfrm flipH="1" flipV="1">
                <a:off x="2940657" y="4088709"/>
                <a:ext cx="33944" cy="40456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500F7C5D-77EC-4EF2-9FFD-63C080466DBC}"/>
                  </a:ext>
                </a:extLst>
              </p:cNvPr>
              <p:cNvCxnSpPr>
                <a:stCxn id="100" idx="6"/>
                <a:endCxn id="124" idx="2"/>
              </p:cNvCxnSpPr>
              <p:nvPr/>
            </p:nvCxnSpPr>
            <p:spPr>
              <a:xfrm>
                <a:off x="3129355" y="3334535"/>
                <a:ext cx="554569" cy="95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30E353A9-244C-40EE-9609-211825DAA478}"/>
                  </a:ext>
                </a:extLst>
              </p:cNvPr>
              <p:cNvCxnSpPr>
                <a:stCxn id="116" idx="6"/>
                <a:endCxn id="100" idx="2"/>
              </p:cNvCxnSpPr>
              <p:nvPr/>
            </p:nvCxnSpPr>
            <p:spPr>
              <a:xfrm flipV="1">
                <a:off x="2085016" y="3334535"/>
                <a:ext cx="870964" cy="250678"/>
              </a:xfrm>
              <a:prstGeom prst="line">
                <a:avLst/>
              </a:prstGeom>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B7E1FBDB-9DD3-47B4-8210-577421BAD3C8}"/>
                  </a:ext>
                </a:extLst>
              </p:cNvPr>
              <p:cNvCxnSpPr>
                <a:stCxn id="99" idx="5"/>
                <a:endCxn id="117" idx="1"/>
              </p:cNvCxnSpPr>
              <p:nvPr/>
            </p:nvCxnSpPr>
            <p:spPr>
              <a:xfrm>
                <a:off x="3035898" y="4650631"/>
                <a:ext cx="206265" cy="33224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7D48DF59-8A0C-4200-9E26-42A33C174F0C}"/>
                  </a:ext>
                </a:extLst>
              </p:cNvPr>
              <p:cNvCxnSpPr>
                <a:stCxn id="124" idx="6"/>
                <a:endCxn id="123" idx="1"/>
              </p:cNvCxnSpPr>
              <p:nvPr/>
            </p:nvCxnSpPr>
            <p:spPr>
              <a:xfrm>
                <a:off x="3857299" y="3430400"/>
                <a:ext cx="588860" cy="273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139929BE-CA3A-45A8-9172-33E00CB84E2D}"/>
                  </a:ext>
                </a:extLst>
              </p:cNvPr>
              <p:cNvCxnSpPr>
                <a:stCxn id="114" idx="6"/>
                <a:endCxn id="99" idx="2"/>
              </p:cNvCxnSpPr>
              <p:nvPr/>
            </p:nvCxnSpPr>
            <p:spPr>
              <a:xfrm>
                <a:off x="2258391" y="4585451"/>
                <a:ext cx="629522"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139" name="Right Arrow 227">
              <a:extLst>
                <a:ext uri="{FF2B5EF4-FFF2-40B4-BE49-F238E27FC236}">
                  <a16:creationId xmlns:a16="http://schemas.microsoft.com/office/drawing/2014/main" id="{9BAEEFC2-F255-4826-9FC8-A7A92C60205F}"/>
                </a:ext>
              </a:extLst>
            </p:cNvPr>
            <p:cNvSpPr/>
            <p:nvPr/>
          </p:nvSpPr>
          <p:spPr>
            <a:xfrm>
              <a:off x="3769584" y="3864122"/>
              <a:ext cx="838773" cy="272769"/>
            </a:xfrm>
            <a:prstGeom prst="rightArrow">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ight Arrow 228">
              <a:extLst>
                <a:ext uri="{FF2B5EF4-FFF2-40B4-BE49-F238E27FC236}">
                  <a16:creationId xmlns:a16="http://schemas.microsoft.com/office/drawing/2014/main" id="{476643B7-C9BB-477A-A49C-5733C439C0F0}"/>
                </a:ext>
              </a:extLst>
            </p:cNvPr>
            <p:cNvSpPr/>
            <p:nvPr/>
          </p:nvSpPr>
          <p:spPr>
            <a:xfrm>
              <a:off x="7669973" y="3865331"/>
              <a:ext cx="838773" cy="272769"/>
            </a:xfrm>
            <a:prstGeom prst="rightArrow">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633189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I.C.b</a:t>
            </a:r>
            <a:r>
              <a:rPr lang="es-MX" dirty="0"/>
              <a:t> - </a:t>
            </a:r>
            <a:r>
              <a:rPr lang="es-MX" dirty="0" err="1"/>
              <a:t>Sampling</a:t>
            </a:r>
            <a:r>
              <a:rPr lang="es-MX" dirty="0"/>
              <a:t> </a:t>
            </a:r>
            <a:r>
              <a:rPr lang="es-MX" dirty="0" err="1"/>
              <a:t>method</a:t>
            </a:r>
            <a:endParaRPr lang="en-US"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29</a:t>
            </a:fld>
            <a:endParaRPr lang="en-US" dirty="0"/>
          </a:p>
        </p:txBody>
      </p:sp>
      <p:sp>
        <p:nvSpPr>
          <p:cNvPr id="4" name="TextBox 3">
            <a:extLst>
              <a:ext uri="{FF2B5EF4-FFF2-40B4-BE49-F238E27FC236}">
                <a16:creationId xmlns:a16="http://schemas.microsoft.com/office/drawing/2014/main" id="{7807628B-A679-4BF8-8141-7BE0A73F81E9}"/>
              </a:ext>
            </a:extLst>
          </p:cNvPr>
          <p:cNvSpPr txBox="1"/>
          <p:nvPr/>
        </p:nvSpPr>
        <p:spPr>
          <a:xfrm>
            <a:off x="6536225" y="1428015"/>
            <a:ext cx="4477123" cy="1015663"/>
          </a:xfrm>
          <a:prstGeom prst="rect">
            <a:avLst/>
          </a:prstGeom>
          <a:noFill/>
        </p:spPr>
        <p:txBody>
          <a:bodyPr wrap="none" rtlCol="0">
            <a:spAutoFit/>
          </a:bodyPr>
          <a:lstStyle/>
          <a:p>
            <a:r>
              <a:rPr lang="es-MX" sz="3200" b="1" dirty="0">
                <a:solidFill>
                  <a:schemeClr val="accent1">
                    <a:lumMod val="50000"/>
                  </a:schemeClr>
                </a:solidFill>
              </a:rPr>
              <a:t>Link-</a:t>
            </a:r>
            <a:r>
              <a:rPr lang="es-MX" sz="3200" b="1" dirty="0" err="1">
                <a:solidFill>
                  <a:schemeClr val="accent1">
                    <a:lumMod val="50000"/>
                  </a:schemeClr>
                </a:solidFill>
              </a:rPr>
              <a:t>tracing</a:t>
            </a:r>
            <a:endParaRPr lang="es-MX" sz="3200" b="1" dirty="0">
              <a:solidFill>
                <a:schemeClr val="accent1">
                  <a:lumMod val="50000"/>
                </a:schemeClr>
              </a:solidFill>
            </a:endParaRPr>
          </a:p>
          <a:p>
            <a:r>
              <a:rPr lang="es-MX" sz="2800" dirty="0"/>
              <a:t>(</a:t>
            </a:r>
            <a:r>
              <a:rPr lang="es-MX" sz="2800" dirty="0" err="1"/>
              <a:t>respondent</a:t>
            </a:r>
            <a:r>
              <a:rPr lang="es-MX" sz="2800" dirty="0"/>
              <a:t> </a:t>
            </a:r>
            <a:r>
              <a:rPr lang="es-MX" sz="2800" dirty="0" err="1"/>
              <a:t>driven</a:t>
            </a:r>
            <a:r>
              <a:rPr lang="es-MX" sz="2800" dirty="0"/>
              <a:t> </a:t>
            </a:r>
            <a:r>
              <a:rPr lang="es-MX" sz="2800" dirty="0" err="1"/>
              <a:t>sampling</a:t>
            </a:r>
            <a:r>
              <a:rPr lang="es-MX" sz="2800" dirty="0"/>
              <a:t>)</a:t>
            </a:r>
            <a:endParaRPr lang="es-MX" sz="2800" b="1" dirty="0">
              <a:solidFill>
                <a:schemeClr val="accent1">
                  <a:lumMod val="50000"/>
                </a:schemeClr>
              </a:solidFill>
            </a:endParaRPr>
          </a:p>
        </p:txBody>
      </p:sp>
      <p:sp>
        <p:nvSpPr>
          <p:cNvPr id="6" name="TextBox 5">
            <a:extLst>
              <a:ext uri="{FF2B5EF4-FFF2-40B4-BE49-F238E27FC236}">
                <a16:creationId xmlns:a16="http://schemas.microsoft.com/office/drawing/2014/main" id="{ADB0555E-971C-4A30-BBE3-DF2451892070}"/>
              </a:ext>
            </a:extLst>
          </p:cNvPr>
          <p:cNvSpPr txBox="1"/>
          <p:nvPr/>
        </p:nvSpPr>
        <p:spPr>
          <a:xfrm>
            <a:off x="152354" y="4928886"/>
            <a:ext cx="6279505" cy="923330"/>
          </a:xfrm>
          <a:prstGeom prst="rect">
            <a:avLst/>
          </a:prstGeom>
          <a:noFill/>
        </p:spPr>
        <p:txBody>
          <a:bodyPr wrap="square" rtlCol="0">
            <a:spAutoFit/>
          </a:bodyPr>
          <a:lstStyle/>
          <a:p>
            <a:r>
              <a:rPr lang="es-MX" dirty="0" err="1"/>
              <a:t>We</a:t>
            </a:r>
            <a:r>
              <a:rPr lang="es-MX" dirty="0"/>
              <a:t> </a:t>
            </a:r>
            <a:r>
              <a:rPr lang="es-MX" dirty="0" err="1"/>
              <a:t>follow</a:t>
            </a:r>
            <a:r>
              <a:rPr lang="es-MX" dirty="0"/>
              <a:t> a </a:t>
            </a:r>
            <a:r>
              <a:rPr lang="es-MX" dirty="0" err="1"/>
              <a:t>node</a:t>
            </a:r>
            <a:r>
              <a:rPr lang="es-MX" dirty="0"/>
              <a:t> of </a:t>
            </a:r>
            <a:r>
              <a:rPr lang="es-MX" dirty="0" err="1"/>
              <a:t>specific</a:t>
            </a:r>
            <a:r>
              <a:rPr lang="es-MX" dirty="0"/>
              <a:t> </a:t>
            </a:r>
            <a:r>
              <a:rPr lang="es-MX" dirty="0" err="1"/>
              <a:t>interests</a:t>
            </a:r>
            <a:r>
              <a:rPr lang="es-MX" dirty="0"/>
              <a:t> and record </a:t>
            </a:r>
            <a:r>
              <a:rPr lang="es-MX" dirty="0" err="1"/>
              <a:t>its</a:t>
            </a:r>
            <a:r>
              <a:rPr lang="es-MX" dirty="0"/>
              <a:t> </a:t>
            </a:r>
            <a:r>
              <a:rPr lang="es-MX" dirty="0" err="1"/>
              <a:t>previous</a:t>
            </a:r>
            <a:r>
              <a:rPr lang="es-MX" dirty="0"/>
              <a:t> </a:t>
            </a:r>
            <a:r>
              <a:rPr lang="es-MX" dirty="0" err="1"/>
              <a:t>contacts</a:t>
            </a:r>
            <a:endParaRPr lang="es-MX" dirty="0"/>
          </a:p>
          <a:p>
            <a:r>
              <a:rPr lang="es-MX" dirty="0"/>
              <a:t>Similar to </a:t>
            </a:r>
            <a:r>
              <a:rPr lang="en-US" dirty="0"/>
              <a:t>Snowball sampling</a:t>
            </a:r>
          </a:p>
        </p:txBody>
      </p:sp>
      <p:grpSp>
        <p:nvGrpSpPr>
          <p:cNvPr id="7" name="Group 6">
            <a:extLst>
              <a:ext uri="{FF2B5EF4-FFF2-40B4-BE49-F238E27FC236}">
                <a16:creationId xmlns:a16="http://schemas.microsoft.com/office/drawing/2014/main" id="{5A9C73D4-C1D7-448F-A3BF-B81368A1E40F}"/>
              </a:ext>
            </a:extLst>
          </p:cNvPr>
          <p:cNvGrpSpPr/>
          <p:nvPr/>
        </p:nvGrpSpPr>
        <p:grpSpPr>
          <a:xfrm>
            <a:off x="269067" y="1491916"/>
            <a:ext cx="11488544" cy="4556126"/>
            <a:chOff x="269067" y="1491916"/>
            <a:chExt cx="11488544" cy="4556126"/>
          </a:xfrm>
        </p:grpSpPr>
        <p:grpSp>
          <p:nvGrpSpPr>
            <p:cNvPr id="8" name="Group 7">
              <a:extLst>
                <a:ext uri="{FF2B5EF4-FFF2-40B4-BE49-F238E27FC236}">
                  <a16:creationId xmlns:a16="http://schemas.microsoft.com/office/drawing/2014/main" id="{5211D6C5-D1A5-4530-A65D-DBA3F1F0C8C4}"/>
                </a:ext>
              </a:extLst>
            </p:cNvPr>
            <p:cNvGrpSpPr/>
            <p:nvPr/>
          </p:nvGrpSpPr>
          <p:grpSpPr>
            <a:xfrm>
              <a:off x="269067" y="1491916"/>
              <a:ext cx="2129228" cy="1820491"/>
              <a:chOff x="804386" y="2722575"/>
              <a:chExt cx="3799924" cy="3313841"/>
            </a:xfrm>
          </p:grpSpPr>
          <p:grpSp>
            <p:nvGrpSpPr>
              <p:cNvPr id="10" name="Group 9">
                <a:extLst>
                  <a:ext uri="{FF2B5EF4-FFF2-40B4-BE49-F238E27FC236}">
                    <a16:creationId xmlns:a16="http://schemas.microsoft.com/office/drawing/2014/main" id="{E5EE710B-0975-461F-B3BE-E8BC3F052753}"/>
                  </a:ext>
                </a:extLst>
              </p:cNvPr>
              <p:cNvGrpSpPr/>
              <p:nvPr/>
            </p:nvGrpSpPr>
            <p:grpSpPr>
              <a:xfrm>
                <a:off x="970920" y="2722575"/>
                <a:ext cx="3623224" cy="3313841"/>
                <a:chOff x="1015236" y="2452720"/>
                <a:chExt cx="2586216" cy="2224471"/>
              </a:xfrm>
            </p:grpSpPr>
            <p:sp>
              <p:nvSpPr>
                <p:cNvPr id="26" name="Oval 25">
                  <a:extLst>
                    <a:ext uri="{FF2B5EF4-FFF2-40B4-BE49-F238E27FC236}">
                      <a16:creationId xmlns:a16="http://schemas.microsoft.com/office/drawing/2014/main" id="{16943956-0EA1-4DEC-8EE1-E22ED6060281}"/>
                    </a:ext>
                  </a:extLst>
                </p:cNvPr>
                <p:cNvSpPr/>
                <p:nvPr/>
              </p:nvSpPr>
              <p:spPr>
                <a:xfrm>
                  <a:off x="2145058" y="2452720"/>
                  <a:ext cx="123753" cy="123754"/>
                </a:xfrm>
                <a:prstGeom prst="ellipse">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BDAFFD5F-C0E9-40C5-9996-0DD994B267FF}"/>
                    </a:ext>
                  </a:extLst>
                </p:cNvPr>
                <p:cNvSpPr/>
                <p:nvPr/>
              </p:nvSpPr>
              <p:spPr>
                <a:xfrm>
                  <a:off x="1204304" y="3228074"/>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5FBD0540-7107-4146-87A4-13FE7EA62AD5}"/>
                    </a:ext>
                  </a:extLst>
                </p:cNvPr>
                <p:cNvSpPr/>
                <p:nvPr/>
              </p:nvSpPr>
              <p:spPr>
                <a:xfrm>
                  <a:off x="1810465" y="3641329"/>
                  <a:ext cx="123753" cy="123754"/>
                </a:xfrm>
                <a:prstGeom prst="ellipse">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562A2EED-93C4-44E0-924B-2203F0046CA6}"/>
                    </a:ext>
                  </a:extLst>
                </p:cNvPr>
                <p:cNvSpPr/>
                <p:nvPr/>
              </p:nvSpPr>
              <p:spPr>
                <a:xfrm>
                  <a:off x="1204303" y="3979587"/>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23282B3D-85D8-43C0-B043-07BD1C89E1AA}"/>
                    </a:ext>
                  </a:extLst>
                </p:cNvPr>
                <p:cNvSpPr/>
                <p:nvPr/>
              </p:nvSpPr>
              <p:spPr>
                <a:xfrm>
                  <a:off x="1686712" y="2969903"/>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2F880E7D-C1C6-49F8-9046-3088B87143BB}"/>
                    </a:ext>
                  </a:extLst>
                </p:cNvPr>
                <p:cNvSpPr/>
                <p:nvPr/>
              </p:nvSpPr>
              <p:spPr>
                <a:xfrm>
                  <a:off x="2618300" y="3951858"/>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DD34977F-C230-4040-BF6B-C262303A0E97}"/>
                    </a:ext>
                  </a:extLst>
                </p:cNvPr>
                <p:cNvSpPr/>
                <p:nvPr/>
              </p:nvSpPr>
              <p:spPr>
                <a:xfrm>
                  <a:off x="1815049" y="4478040"/>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2618A373-AE9A-4F32-877D-E54DF5650264}"/>
                    </a:ext>
                  </a:extLst>
                </p:cNvPr>
                <p:cNvSpPr/>
                <p:nvPr/>
              </p:nvSpPr>
              <p:spPr>
                <a:xfrm>
                  <a:off x="2359335" y="3246006"/>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3C847939-D1FD-418F-B54E-8CA3742E11FF}"/>
                    </a:ext>
                  </a:extLst>
                </p:cNvPr>
                <p:cNvSpPr/>
                <p:nvPr/>
              </p:nvSpPr>
              <p:spPr>
                <a:xfrm>
                  <a:off x="2951747" y="4466809"/>
                  <a:ext cx="123753" cy="123754"/>
                </a:xfrm>
                <a:prstGeom prst="ellipse">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61AC1223-B795-4FA3-9193-97223F9C9138}"/>
                    </a:ext>
                  </a:extLst>
                </p:cNvPr>
                <p:cNvSpPr/>
                <p:nvPr/>
              </p:nvSpPr>
              <p:spPr>
                <a:xfrm>
                  <a:off x="2934559" y="3480340"/>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101E59DA-4B61-4B0A-9C2E-E74F8ACD19B0}"/>
                    </a:ext>
                  </a:extLst>
                </p:cNvPr>
                <p:cNvSpPr/>
                <p:nvPr/>
              </p:nvSpPr>
              <p:spPr>
                <a:xfrm>
                  <a:off x="1015236" y="4553437"/>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DADCF74E-1444-4C49-A2B7-978D466C62EE}"/>
                    </a:ext>
                  </a:extLst>
                </p:cNvPr>
                <p:cNvSpPr/>
                <p:nvPr/>
              </p:nvSpPr>
              <p:spPr>
                <a:xfrm>
                  <a:off x="3477699" y="3093606"/>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E40AEE48-8F97-4E46-94FC-06D730496A75}"/>
                    </a:ext>
                  </a:extLst>
                </p:cNvPr>
                <p:cNvSpPr/>
                <p:nvPr/>
              </p:nvSpPr>
              <p:spPr>
                <a:xfrm>
                  <a:off x="2951747" y="2865982"/>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Connector 38">
                  <a:extLst>
                    <a:ext uri="{FF2B5EF4-FFF2-40B4-BE49-F238E27FC236}">
                      <a16:creationId xmlns:a16="http://schemas.microsoft.com/office/drawing/2014/main" id="{F51C4C74-1EB9-4F19-AACF-27406B913AE0}"/>
                    </a:ext>
                  </a:extLst>
                </p:cNvPr>
                <p:cNvCxnSpPr>
                  <a:cxnSpLocks/>
                  <a:stCxn id="30" idx="0"/>
                  <a:endCxn id="26" idx="2"/>
                </p:cNvCxnSpPr>
                <p:nvPr/>
              </p:nvCxnSpPr>
              <p:spPr>
                <a:xfrm flipV="1">
                  <a:off x="1748589" y="2514597"/>
                  <a:ext cx="396469" cy="455306"/>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36B1F79A-A001-4A78-80DF-C796654DC15F}"/>
                    </a:ext>
                  </a:extLst>
                </p:cNvPr>
                <p:cNvCxnSpPr>
                  <a:cxnSpLocks/>
                  <a:stCxn id="28" idx="2"/>
                  <a:endCxn id="27" idx="5"/>
                </p:cNvCxnSpPr>
                <p:nvPr/>
              </p:nvCxnSpPr>
              <p:spPr>
                <a:xfrm flipH="1" flipV="1">
                  <a:off x="1309934" y="3333705"/>
                  <a:ext cx="500531" cy="369501"/>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5E7C19B0-A5FF-49D6-AAFE-0595E47CFFEB}"/>
                    </a:ext>
                  </a:extLst>
                </p:cNvPr>
                <p:cNvCxnSpPr>
                  <a:cxnSpLocks/>
                  <a:stCxn id="28" idx="7"/>
                  <a:endCxn id="33" idx="2"/>
                </p:cNvCxnSpPr>
                <p:nvPr/>
              </p:nvCxnSpPr>
              <p:spPr>
                <a:xfrm flipV="1">
                  <a:off x="1916095" y="3307883"/>
                  <a:ext cx="443240" cy="351569"/>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FEF4538-B72B-44FA-952D-34D26B85C1DF}"/>
                    </a:ext>
                  </a:extLst>
                </p:cNvPr>
                <p:cNvCxnSpPr>
                  <a:cxnSpLocks/>
                  <a:stCxn id="33" idx="6"/>
                  <a:endCxn id="38" idx="3"/>
                </p:cNvCxnSpPr>
                <p:nvPr/>
              </p:nvCxnSpPr>
              <p:spPr>
                <a:xfrm flipV="1">
                  <a:off x="2483088" y="2971613"/>
                  <a:ext cx="486782" cy="336270"/>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4D08BECB-767A-495C-BE93-91333FC1FB36}"/>
                    </a:ext>
                  </a:extLst>
                </p:cNvPr>
                <p:cNvCxnSpPr>
                  <a:cxnSpLocks/>
                  <a:stCxn id="36" idx="0"/>
                  <a:endCxn id="28" idx="3"/>
                </p:cNvCxnSpPr>
                <p:nvPr/>
              </p:nvCxnSpPr>
              <p:spPr>
                <a:xfrm flipV="1">
                  <a:off x="1077113" y="3746960"/>
                  <a:ext cx="751475" cy="806477"/>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74B7C42F-4192-4E5D-99C0-CFE8551F9828}"/>
                    </a:ext>
                  </a:extLst>
                </p:cNvPr>
                <p:cNvCxnSpPr>
                  <a:cxnSpLocks/>
                  <a:stCxn id="36" idx="0"/>
                  <a:endCxn id="29" idx="4"/>
                </p:cNvCxnSpPr>
                <p:nvPr/>
              </p:nvCxnSpPr>
              <p:spPr>
                <a:xfrm flipV="1">
                  <a:off x="1077113" y="4103341"/>
                  <a:ext cx="189067" cy="450096"/>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DF053BA5-2F7C-416F-BE79-E75C747AE580}"/>
                    </a:ext>
                  </a:extLst>
                </p:cNvPr>
                <p:cNvCxnSpPr>
                  <a:cxnSpLocks/>
                  <a:stCxn id="31" idx="0"/>
                  <a:endCxn id="35" idx="3"/>
                </p:cNvCxnSpPr>
                <p:nvPr/>
              </p:nvCxnSpPr>
              <p:spPr>
                <a:xfrm flipV="1">
                  <a:off x="2680177" y="3585971"/>
                  <a:ext cx="272505" cy="365887"/>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80A35DAF-8792-41C0-B43A-1EBCC119A488}"/>
                    </a:ext>
                  </a:extLst>
                </p:cNvPr>
                <p:cNvCxnSpPr>
                  <a:cxnSpLocks/>
                  <a:stCxn id="32" idx="7"/>
                  <a:endCxn id="31" idx="3"/>
                </p:cNvCxnSpPr>
                <p:nvPr/>
              </p:nvCxnSpPr>
              <p:spPr>
                <a:xfrm flipV="1">
                  <a:off x="1920679" y="4057489"/>
                  <a:ext cx="715744" cy="438674"/>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DF00381F-4127-4F88-9180-95EA819D7A6B}"/>
                    </a:ext>
                  </a:extLst>
                </p:cNvPr>
                <p:cNvCxnSpPr>
                  <a:cxnSpLocks/>
                  <a:stCxn id="36" idx="6"/>
                  <a:endCxn id="31" idx="2"/>
                </p:cNvCxnSpPr>
                <p:nvPr/>
              </p:nvCxnSpPr>
              <p:spPr>
                <a:xfrm flipV="1">
                  <a:off x="1138989" y="4013735"/>
                  <a:ext cx="1479311" cy="601579"/>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035DB05-4485-4F04-BAFC-86E6073EB230}"/>
                    </a:ext>
                  </a:extLst>
                </p:cNvPr>
                <p:cNvCxnSpPr>
                  <a:cxnSpLocks/>
                  <a:stCxn id="32" idx="5"/>
                  <a:endCxn id="34" idx="2"/>
                </p:cNvCxnSpPr>
                <p:nvPr/>
              </p:nvCxnSpPr>
              <p:spPr>
                <a:xfrm flipV="1">
                  <a:off x="1920679" y="4528686"/>
                  <a:ext cx="1031068" cy="54985"/>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645D4F66-944E-465D-BB4B-750F48084F14}"/>
                    </a:ext>
                  </a:extLst>
                </p:cNvPr>
                <p:cNvCxnSpPr>
                  <a:cxnSpLocks/>
                  <a:stCxn id="34" idx="7"/>
                  <a:endCxn id="37" idx="2"/>
                </p:cNvCxnSpPr>
                <p:nvPr/>
              </p:nvCxnSpPr>
              <p:spPr>
                <a:xfrm flipV="1">
                  <a:off x="3057377" y="3155483"/>
                  <a:ext cx="420322" cy="1329449"/>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3C6699B4-3D67-4E1E-AF55-F8280AB341E1}"/>
                    </a:ext>
                  </a:extLst>
                </p:cNvPr>
                <p:cNvCxnSpPr>
                  <a:cxnSpLocks/>
                  <a:stCxn id="27" idx="6"/>
                  <a:endCxn id="30" idx="3"/>
                </p:cNvCxnSpPr>
                <p:nvPr/>
              </p:nvCxnSpPr>
              <p:spPr>
                <a:xfrm flipV="1">
                  <a:off x="1328057" y="3075534"/>
                  <a:ext cx="376778" cy="214417"/>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CF63AEDB-C14A-4EDC-B38B-1891AEDDB74E}"/>
                    </a:ext>
                  </a:extLst>
                </p:cNvPr>
                <p:cNvCxnSpPr>
                  <a:cxnSpLocks/>
                  <a:stCxn id="33" idx="1"/>
                  <a:endCxn id="30" idx="5"/>
                </p:cNvCxnSpPr>
                <p:nvPr/>
              </p:nvCxnSpPr>
              <p:spPr>
                <a:xfrm flipH="1" flipV="1">
                  <a:off x="1792342" y="3075534"/>
                  <a:ext cx="585116" cy="188595"/>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F6774B42-7FF4-4243-8501-2EF208F4A640}"/>
                    </a:ext>
                  </a:extLst>
                </p:cNvPr>
                <p:cNvCxnSpPr>
                  <a:cxnSpLocks/>
                  <a:stCxn id="35" idx="7"/>
                  <a:endCxn id="37" idx="2"/>
                </p:cNvCxnSpPr>
                <p:nvPr/>
              </p:nvCxnSpPr>
              <p:spPr>
                <a:xfrm flipV="1">
                  <a:off x="3040189" y="3155483"/>
                  <a:ext cx="437510" cy="342980"/>
                </a:xfrm>
                <a:prstGeom prst="line">
                  <a:avLst/>
                </a:prstGeom>
              </p:spPr>
              <p:style>
                <a:lnRef idx="1">
                  <a:schemeClr val="accent1"/>
                </a:lnRef>
                <a:fillRef idx="0">
                  <a:schemeClr val="accent1"/>
                </a:fillRef>
                <a:effectRef idx="0">
                  <a:schemeClr val="accent1"/>
                </a:effectRef>
                <a:fontRef idx="minor">
                  <a:schemeClr val="tx1"/>
                </a:fontRef>
              </p:style>
            </p:cxnSp>
          </p:grpSp>
          <p:sp>
            <p:nvSpPr>
              <p:cNvPr id="11" name="Oval 10">
                <a:extLst>
                  <a:ext uri="{FF2B5EF4-FFF2-40B4-BE49-F238E27FC236}">
                    <a16:creationId xmlns:a16="http://schemas.microsoft.com/office/drawing/2014/main" id="{C3268B47-8717-4A53-B3D0-979817AE72F4}"/>
                  </a:ext>
                </a:extLst>
              </p:cNvPr>
              <p:cNvSpPr/>
              <p:nvPr/>
            </p:nvSpPr>
            <p:spPr>
              <a:xfrm>
                <a:off x="1438069" y="3032453"/>
                <a:ext cx="173375" cy="1843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E9A04A0F-A530-42AD-8938-692A141C4515}"/>
                  </a:ext>
                </a:extLst>
              </p:cNvPr>
              <p:cNvSpPr/>
              <p:nvPr/>
            </p:nvSpPr>
            <p:spPr>
              <a:xfrm>
                <a:off x="804386" y="4342047"/>
                <a:ext cx="173375" cy="1843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2B83604B-BA4D-4AFD-9908-97E28E1E8109}"/>
                  </a:ext>
                </a:extLst>
              </p:cNvPr>
              <p:cNvSpPr/>
              <p:nvPr/>
            </p:nvSpPr>
            <p:spPr>
              <a:xfrm>
                <a:off x="2887913" y="4493271"/>
                <a:ext cx="173375" cy="18435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B87856E0-78BC-40D6-B546-317899B62AB8}"/>
                  </a:ext>
                </a:extLst>
              </p:cNvPr>
              <p:cNvSpPr/>
              <p:nvPr/>
            </p:nvSpPr>
            <p:spPr>
              <a:xfrm>
                <a:off x="2955980" y="3242355"/>
                <a:ext cx="173375" cy="1843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FE578E68-CC37-44D3-8F61-704D04979255}"/>
                  </a:ext>
                </a:extLst>
              </p:cNvPr>
              <p:cNvSpPr/>
              <p:nvPr/>
            </p:nvSpPr>
            <p:spPr>
              <a:xfrm>
                <a:off x="4430935" y="4914923"/>
                <a:ext cx="173375" cy="1843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FB6361A7-6825-4B10-A5DD-F11BF3B6914D}"/>
                  </a:ext>
                </a:extLst>
              </p:cNvPr>
              <p:cNvCxnSpPr>
                <a:cxnSpLocks/>
                <a:stCxn id="11" idx="6"/>
                <a:endCxn id="26" idx="2"/>
              </p:cNvCxnSpPr>
              <p:nvPr/>
            </p:nvCxnSpPr>
            <p:spPr>
              <a:xfrm flipV="1">
                <a:off x="1611444" y="2814755"/>
                <a:ext cx="942328" cy="30987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4A7E569-CE16-4916-BCCB-11909F4857F4}"/>
                  </a:ext>
                </a:extLst>
              </p:cNvPr>
              <p:cNvCxnSpPr>
                <a:cxnSpLocks/>
                <a:stCxn id="12" idx="7"/>
                <a:endCxn id="28" idx="2"/>
              </p:cNvCxnSpPr>
              <p:nvPr/>
            </p:nvCxnSpPr>
            <p:spPr>
              <a:xfrm>
                <a:off x="952371" y="4369046"/>
                <a:ext cx="1132645" cy="216405"/>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A48F61E-1EDD-4C9B-9773-708E00B94669}"/>
                  </a:ext>
                </a:extLst>
              </p:cNvPr>
              <p:cNvCxnSpPr>
                <a:cxnSpLocks/>
                <a:stCxn id="12" idx="4"/>
                <a:endCxn id="29" idx="1"/>
              </p:cNvCxnSpPr>
              <p:nvPr/>
            </p:nvCxnSpPr>
            <p:spPr>
              <a:xfrm>
                <a:off x="891074" y="4526406"/>
                <a:ext cx="370114" cy="497774"/>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D811E7EB-492F-4E3C-836D-82F461E34EA4}"/>
                  </a:ext>
                </a:extLst>
              </p:cNvPr>
              <p:cNvCxnSpPr>
                <a:cxnSpLocks/>
                <a:stCxn id="15" idx="0"/>
                <a:endCxn id="37" idx="4"/>
              </p:cNvCxnSpPr>
              <p:nvPr/>
            </p:nvCxnSpPr>
            <p:spPr>
              <a:xfrm flipH="1" flipV="1">
                <a:off x="4507457" y="3861675"/>
                <a:ext cx="10166" cy="1053248"/>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0224F57-D2D5-4D0E-B76C-170C73A0D0B2}"/>
                  </a:ext>
                </a:extLst>
              </p:cNvPr>
              <p:cNvCxnSpPr>
                <a:cxnSpLocks/>
                <a:stCxn id="13" idx="0"/>
                <a:endCxn id="33" idx="4"/>
              </p:cNvCxnSpPr>
              <p:nvPr/>
            </p:nvCxnSpPr>
            <p:spPr>
              <a:xfrm flipH="1" flipV="1">
                <a:off x="2940657" y="4088709"/>
                <a:ext cx="33944" cy="404562"/>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896A5E1-FB75-4CA5-A2B9-374F23A93640}"/>
                  </a:ext>
                </a:extLst>
              </p:cNvPr>
              <p:cNvCxnSpPr>
                <a:cxnSpLocks/>
                <a:stCxn id="14" idx="6"/>
                <a:endCxn id="38" idx="2"/>
              </p:cNvCxnSpPr>
              <p:nvPr/>
            </p:nvCxnSpPr>
            <p:spPr>
              <a:xfrm>
                <a:off x="3129355" y="3334535"/>
                <a:ext cx="554569" cy="95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3FEA976-6AAB-440F-A91B-E614442D631F}"/>
                  </a:ext>
                </a:extLst>
              </p:cNvPr>
              <p:cNvCxnSpPr>
                <a:cxnSpLocks/>
                <a:stCxn id="30" idx="6"/>
                <a:endCxn id="14" idx="2"/>
              </p:cNvCxnSpPr>
              <p:nvPr/>
            </p:nvCxnSpPr>
            <p:spPr>
              <a:xfrm flipV="1">
                <a:off x="2085016" y="3334535"/>
                <a:ext cx="870964" cy="250678"/>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83D913B-18EC-4F30-8738-55CD042AE766}"/>
                  </a:ext>
                </a:extLst>
              </p:cNvPr>
              <p:cNvCxnSpPr>
                <a:cxnSpLocks/>
                <a:stCxn id="13" idx="5"/>
                <a:endCxn id="31" idx="1"/>
              </p:cNvCxnSpPr>
              <p:nvPr/>
            </p:nvCxnSpPr>
            <p:spPr>
              <a:xfrm>
                <a:off x="3035898" y="4650631"/>
                <a:ext cx="206265" cy="3322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B5F2281-70AF-4253-B80E-26DB5ACFC3E3}"/>
                  </a:ext>
                </a:extLst>
              </p:cNvPr>
              <p:cNvCxnSpPr>
                <a:cxnSpLocks/>
                <a:stCxn id="38" idx="6"/>
                <a:endCxn id="37" idx="1"/>
              </p:cNvCxnSpPr>
              <p:nvPr/>
            </p:nvCxnSpPr>
            <p:spPr>
              <a:xfrm>
                <a:off x="3857299" y="3430400"/>
                <a:ext cx="588860" cy="273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4F478B8-06F5-451D-B4DF-00EEA17E867C}"/>
                  </a:ext>
                </a:extLst>
              </p:cNvPr>
              <p:cNvCxnSpPr>
                <a:cxnSpLocks/>
                <a:stCxn id="28" idx="6"/>
                <a:endCxn id="13" idx="2"/>
              </p:cNvCxnSpPr>
              <p:nvPr/>
            </p:nvCxnSpPr>
            <p:spPr>
              <a:xfrm>
                <a:off x="2258391" y="4585451"/>
                <a:ext cx="62952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3" name="Group 52">
              <a:extLst>
                <a:ext uri="{FF2B5EF4-FFF2-40B4-BE49-F238E27FC236}">
                  <a16:creationId xmlns:a16="http://schemas.microsoft.com/office/drawing/2014/main" id="{E5F717F5-D4FE-4736-A5F3-9596BBD77535}"/>
                </a:ext>
              </a:extLst>
            </p:cNvPr>
            <p:cNvGrpSpPr/>
            <p:nvPr/>
          </p:nvGrpSpPr>
          <p:grpSpPr>
            <a:xfrm>
              <a:off x="3335869" y="2471652"/>
              <a:ext cx="2129228" cy="1820491"/>
              <a:chOff x="804386" y="2722575"/>
              <a:chExt cx="3799924" cy="3313841"/>
            </a:xfrm>
          </p:grpSpPr>
          <p:grpSp>
            <p:nvGrpSpPr>
              <p:cNvPr id="54" name="Group 53">
                <a:extLst>
                  <a:ext uri="{FF2B5EF4-FFF2-40B4-BE49-F238E27FC236}">
                    <a16:creationId xmlns:a16="http://schemas.microsoft.com/office/drawing/2014/main" id="{99E99806-5A7B-4EE7-A6DA-BFEE0D89935F}"/>
                  </a:ext>
                </a:extLst>
              </p:cNvPr>
              <p:cNvGrpSpPr/>
              <p:nvPr/>
            </p:nvGrpSpPr>
            <p:grpSpPr>
              <a:xfrm>
                <a:off x="970920" y="2722575"/>
                <a:ext cx="3623224" cy="3313841"/>
                <a:chOff x="1015236" y="2452720"/>
                <a:chExt cx="2586216" cy="2224471"/>
              </a:xfrm>
            </p:grpSpPr>
            <p:sp>
              <p:nvSpPr>
                <p:cNvPr id="70" name="Oval 69">
                  <a:extLst>
                    <a:ext uri="{FF2B5EF4-FFF2-40B4-BE49-F238E27FC236}">
                      <a16:creationId xmlns:a16="http://schemas.microsoft.com/office/drawing/2014/main" id="{F3FF8802-9E25-4DF3-8024-0DAE86877A89}"/>
                    </a:ext>
                  </a:extLst>
                </p:cNvPr>
                <p:cNvSpPr/>
                <p:nvPr/>
              </p:nvSpPr>
              <p:spPr>
                <a:xfrm>
                  <a:off x="2145058" y="2452720"/>
                  <a:ext cx="123753" cy="123754"/>
                </a:xfrm>
                <a:prstGeom prst="ellipse">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7A2B038C-5A2F-4E67-BA11-527810AFC471}"/>
                    </a:ext>
                  </a:extLst>
                </p:cNvPr>
                <p:cNvSpPr/>
                <p:nvPr/>
              </p:nvSpPr>
              <p:spPr>
                <a:xfrm>
                  <a:off x="1204304" y="3228074"/>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id="{75A24D85-306E-49CE-AABF-87327AC46D55}"/>
                    </a:ext>
                  </a:extLst>
                </p:cNvPr>
                <p:cNvSpPr/>
                <p:nvPr/>
              </p:nvSpPr>
              <p:spPr>
                <a:xfrm>
                  <a:off x="1810465" y="3641329"/>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id="{A0B47638-8917-4AB8-A31B-424C87F91D7C}"/>
                    </a:ext>
                  </a:extLst>
                </p:cNvPr>
                <p:cNvSpPr/>
                <p:nvPr/>
              </p:nvSpPr>
              <p:spPr>
                <a:xfrm>
                  <a:off x="1204303" y="3979587"/>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7744FA8A-DF54-4600-BE8A-8546172C6404}"/>
                    </a:ext>
                  </a:extLst>
                </p:cNvPr>
                <p:cNvSpPr/>
                <p:nvPr/>
              </p:nvSpPr>
              <p:spPr>
                <a:xfrm>
                  <a:off x="1686712" y="2969903"/>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0D681D81-BFC2-428C-A6AB-B116A4DEBF54}"/>
                    </a:ext>
                  </a:extLst>
                </p:cNvPr>
                <p:cNvSpPr/>
                <p:nvPr/>
              </p:nvSpPr>
              <p:spPr>
                <a:xfrm>
                  <a:off x="2618300" y="3951858"/>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id="{537DA3CE-F7AC-48C4-8362-9DB91BF3D3F4}"/>
                    </a:ext>
                  </a:extLst>
                </p:cNvPr>
                <p:cNvSpPr/>
                <p:nvPr/>
              </p:nvSpPr>
              <p:spPr>
                <a:xfrm>
                  <a:off x="1815049" y="4478040"/>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F78F249F-A65D-499F-AC79-A393D239C529}"/>
                    </a:ext>
                  </a:extLst>
                </p:cNvPr>
                <p:cNvSpPr/>
                <p:nvPr/>
              </p:nvSpPr>
              <p:spPr>
                <a:xfrm>
                  <a:off x="2359335" y="3246006"/>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id="{6F7E44BD-443F-45D8-AE6D-E03E36F0CAB0}"/>
                    </a:ext>
                  </a:extLst>
                </p:cNvPr>
                <p:cNvSpPr/>
                <p:nvPr/>
              </p:nvSpPr>
              <p:spPr>
                <a:xfrm>
                  <a:off x="2951747" y="4466809"/>
                  <a:ext cx="123753" cy="123754"/>
                </a:xfrm>
                <a:prstGeom prst="ellipse">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0FC08C1A-37A3-4397-98EB-C00485989D05}"/>
                    </a:ext>
                  </a:extLst>
                </p:cNvPr>
                <p:cNvSpPr/>
                <p:nvPr/>
              </p:nvSpPr>
              <p:spPr>
                <a:xfrm>
                  <a:off x="2934559" y="3480340"/>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37F296CA-3F45-47EB-80A6-34F2AFA158E4}"/>
                    </a:ext>
                  </a:extLst>
                </p:cNvPr>
                <p:cNvSpPr/>
                <p:nvPr/>
              </p:nvSpPr>
              <p:spPr>
                <a:xfrm>
                  <a:off x="1015236" y="4553437"/>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FEA44C5B-5D5E-40A1-9D7F-F24398329572}"/>
                    </a:ext>
                  </a:extLst>
                </p:cNvPr>
                <p:cNvSpPr/>
                <p:nvPr/>
              </p:nvSpPr>
              <p:spPr>
                <a:xfrm>
                  <a:off x="3477699" y="3093606"/>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id="{7E7F1FD6-9B20-4A43-B75B-1A1AAF51AF72}"/>
                    </a:ext>
                  </a:extLst>
                </p:cNvPr>
                <p:cNvSpPr/>
                <p:nvPr/>
              </p:nvSpPr>
              <p:spPr>
                <a:xfrm>
                  <a:off x="2951747" y="2865982"/>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3" name="Straight Connector 82">
                  <a:extLst>
                    <a:ext uri="{FF2B5EF4-FFF2-40B4-BE49-F238E27FC236}">
                      <a16:creationId xmlns:a16="http://schemas.microsoft.com/office/drawing/2014/main" id="{72FCE40E-06C3-4DB2-B038-BB80F648CBAD}"/>
                    </a:ext>
                  </a:extLst>
                </p:cNvPr>
                <p:cNvCxnSpPr>
                  <a:stCxn id="74" idx="0"/>
                  <a:endCxn id="70" idx="2"/>
                </p:cNvCxnSpPr>
                <p:nvPr/>
              </p:nvCxnSpPr>
              <p:spPr>
                <a:xfrm flipV="1">
                  <a:off x="1748589" y="2514597"/>
                  <a:ext cx="396469" cy="455306"/>
                </a:xfrm>
                <a:prstGeom prst="line">
                  <a:avLst/>
                </a:prstGeom>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57AE91CE-4858-44C8-954C-2738FCA972C5}"/>
                    </a:ext>
                  </a:extLst>
                </p:cNvPr>
                <p:cNvCxnSpPr>
                  <a:stCxn id="72" idx="2"/>
                  <a:endCxn id="71" idx="5"/>
                </p:cNvCxnSpPr>
                <p:nvPr/>
              </p:nvCxnSpPr>
              <p:spPr>
                <a:xfrm flipH="1" flipV="1">
                  <a:off x="1309934" y="3333705"/>
                  <a:ext cx="500531" cy="369501"/>
                </a:xfrm>
                <a:prstGeom prst="line">
                  <a:avLst/>
                </a:prstGeom>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C18E0AEF-4385-43A6-BA59-2AEDFC73CCB7}"/>
                    </a:ext>
                  </a:extLst>
                </p:cNvPr>
                <p:cNvCxnSpPr>
                  <a:stCxn id="72" idx="7"/>
                  <a:endCxn id="77" idx="2"/>
                </p:cNvCxnSpPr>
                <p:nvPr/>
              </p:nvCxnSpPr>
              <p:spPr>
                <a:xfrm flipV="1">
                  <a:off x="1916095" y="3307883"/>
                  <a:ext cx="443240" cy="351569"/>
                </a:xfrm>
                <a:prstGeom prst="line">
                  <a:avLst/>
                </a:prstGeom>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B9C7C8ED-1BD7-48A5-987F-D418A7DF225C}"/>
                    </a:ext>
                  </a:extLst>
                </p:cNvPr>
                <p:cNvCxnSpPr>
                  <a:stCxn id="77" idx="6"/>
                  <a:endCxn id="82" idx="3"/>
                </p:cNvCxnSpPr>
                <p:nvPr/>
              </p:nvCxnSpPr>
              <p:spPr>
                <a:xfrm flipV="1">
                  <a:off x="2483088" y="2971613"/>
                  <a:ext cx="486782" cy="336270"/>
                </a:xfrm>
                <a:prstGeom prst="line">
                  <a:avLst/>
                </a:prstGeom>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9BB3B2DC-B8AE-4AB5-A9F2-FAB31CDEE16A}"/>
                    </a:ext>
                  </a:extLst>
                </p:cNvPr>
                <p:cNvCxnSpPr>
                  <a:stCxn id="80" idx="0"/>
                  <a:endCxn id="72" idx="3"/>
                </p:cNvCxnSpPr>
                <p:nvPr/>
              </p:nvCxnSpPr>
              <p:spPr>
                <a:xfrm flipV="1">
                  <a:off x="1077113" y="3746960"/>
                  <a:ext cx="751475" cy="806477"/>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38163B7E-EE22-4297-9E55-D51DA3DDE90A}"/>
                    </a:ext>
                  </a:extLst>
                </p:cNvPr>
                <p:cNvCxnSpPr>
                  <a:stCxn id="80" idx="0"/>
                  <a:endCxn id="73" idx="4"/>
                </p:cNvCxnSpPr>
                <p:nvPr/>
              </p:nvCxnSpPr>
              <p:spPr>
                <a:xfrm flipV="1">
                  <a:off x="1077113" y="4103341"/>
                  <a:ext cx="189067" cy="450096"/>
                </a:xfrm>
                <a:prstGeom prst="line">
                  <a:avLst/>
                </a:prstGeom>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0381FA7C-A848-43C1-8E98-4CB2E4D0CC6A}"/>
                    </a:ext>
                  </a:extLst>
                </p:cNvPr>
                <p:cNvCxnSpPr>
                  <a:stCxn id="75" idx="0"/>
                  <a:endCxn id="79" idx="3"/>
                </p:cNvCxnSpPr>
                <p:nvPr/>
              </p:nvCxnSpPr>
              <p:spPr>
                <a:xfrm flipV="1">
                  <a:off x="2680177" y="3585971"/>
                  <a:ext cx="272505" cy="365887"/>
                </a:xfrm>
                <a:prstGeom prst="line">
                  <a:avLst/>
                </a:prstGeom>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DE56EB9C-D6A7-4B3C-93F1-D15AFF05F71E}"/>
                    </a:ext>
                  </a:extLst>
                </p:cNvPr>
                <p:cNvCxnSpPr>
                  <a:stCxn id="76" idx="7"/>
                  <a:endCxn id="75" idx="3"/>
                </p:cNvCxnSpPr>
                <p:nvPr/>
              </p:nvCxnSpPr>
              <p:spPr>
                <a:xfrm flipV="1">
                  <a:off x="1920679" y="4057489"/>
                  <a:ext cx="715744" cy="438674"/>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3F19438E-76F0-42EB-ACFD-73373B1B653D}"/>
                    </a:ext>
                  </a:extLst>
                </p:cNvPr>
                <p:cNvCxnSpPr>
                  <a:stCxn id="80" idx="6"/>
                  <a:endCxn id="75" idx="2"/>
                </p:cNvCxnSpPr>
                <p:nvPr/>
              </p:nvCxnSpPr>
              <p:spPr>
                <a:xfrm flipV="1">
                  <a:off x="1138989" y="4013735"/>
                  <a:ext cx="1479311" cy="601579"/>
                </a:xfrm>
                <a:prstGeom prst="line">
                  <a:avLst/>
                </a:prstGeom>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3E95D77E-A70E-4AEC-B542-3FE0F3AB1FC5}"/>
                    </a:ext>
                  </a:extLst>
                </p:cNvPr>
                <p:cNvCxnSpPr>
                  <a:stCxn id="76" idx="5"/>
                  <a:endCxn id="78" idx="2"/>
                </p:cNvCxnSpPr>
                <p:nvPr/>
              </p:nvCxnSpPr>
              <p:spPr>
                <a:xfrm flipV="1">
                  <a:off x="1920679" y="4528686"/>
                  <a:ext cx="1031068" cy="54985"/>
                </a:xfrm>
                <a:prstGeom prst="line">
                  <a:avLst/>
                </a:prstGeom>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6C6BD1ED-98FF-4381-9229-A281E60DDBB7}"/>
                    </a:ext>
                  </a:extLst>
                </p:cNvPr>
                <p:cNvCxnSpPr>
                  <a:stCxn id="78" idx="7"/>
                  <a:endCxn id="81" idx="2"/>
                </p:cNvCxnSpPr>
                <p:nvPr/>
              </p:nvCxnSpPr>
              <p:spPr>
                <a:xfrm flipV="1">
                  <a:off x="3057377" y="3155483"/>
                  <a:ext cx="420322" cy="1329449"/>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A87DFC44-30F1-4D31-ADF8-19926A30C17B}"/>
                    </a:ext>
                  </a:extLst>
                </p:cNvPr>
                <p:cNvCxnSpPr>
                  <a:stCxn id="71" idx="6"/>
                  <a:endCxn id="74" idx="3"/>
                </p:cNvCxnSpPr>
                <p:nvPr/>
              </p:nvCxnSpPr>
              <p:spPr>
                <a:xfrm flipV="1">
                  <a:off x="1328057" y="3075534"/>
                  <a:ext cx="376778" cy="214417"/>
                </a:xfrm>
                <a:prstGeom prst="line">
                  <a:avLst/>
                </a:prstGeom>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A5725628-1DC6-4A32-ACB1-AF3DBDC88AA5}"/>
                    </a:ext>
                  </a:extLst>
                </p:cNvPr>
                <p:cNvCxnSpPr>
                  <a:stCxn id="77" idx="1"/>
                  <a:endCxn id="74" idx="5"/>
                </p:cNvCxnSpPr>
                <p:nvPr/>
              </p:nvCxnSpPr>
              <p:spPr>
                <a:xfrm flipH="1" flipV="1">
                  <a:off x="1792342" y="3075534"/>
                  <a:ext cx="585116" cy="188595"/>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72E9E7B8-9540-4C55-B61A-2552DB7A3A19}"/>
                    </a:ext>
                  </a:extLst>
                </p:cNvPr>
                <p:cNvCxnSpPr>
                  <a:stCxn id="79" idx="7"/>
                  <a:endCxn id="81" idx="2"/>
                </p:cNvCxnSpPr>
                <p:nvPr/>
              </p:nvCxnSpPr>
              <p:spPr>
                <a:xfrm flipV="1">
                  <a:off x="3040189" y="3155483"/>
                  <a:ext cx="437510" cy="342980"/>
                </a:xfrm>
                <a:prstGeom prst="line">
                  <a:avLst/>
                </a:prstGeom>
              </p:spPr>
              <p:style>
                <a:lnRef idx="1">
                  <a:schemeClr val="accent1"/>
                </a:lnRef>
                <a:fillRef idx="0">
                  <a:schemeClr val="accent1"/>
                </a:fillRef>
                <a:effectRef idx="0">
                  <a:schemeClr val="accent1"/>
                </a:effectRef>
                <a:fontRef idx="minor">
                  <a:schemeClr val="tx1"/>
                </a:fontRef>
              </p:style>
            </p:cxnSp>
          </p:grpSp>
          <p:sp>
            <p:nvSpPr>
              <p:cNvPr id="55" name="Oval 54">
                <a:extLst>
                  <a:ext uri="{FF2B5EF4-FFF2-40B4-BE49-F238E27FC236}">
                    <a16:creationId xmlns:a16="http://schemas.microsoft.com/office/drawing/2014/main" id="{EEDE2B1F-6E60-4B78-AD9A-7BF98AE606A8}"/>
                  </a:ext>
                </a:extLst>
              </p:cNvPr>
              <p:cNvSpPr/>
              <p:nvPr/>
            </p:nvSpPr>
            <p:spPr>
              <a:xfrm>
                <a:off x="1438069" y="3032453"/>
                <a:ext cx="173375" cy="1843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FFA8864E-E4E5-496F-A62F-50ACAB9BA154}"/>
                  </a:ext>
                </a:extLst>
              </p:cNvPr>
              <p:cNvSpPr/>
              <p:nvPr/>
            </p:nvSpPr>
            <p:spPr>
              <a:xfrm>
                <a:off x="804386" y="4342047"/>
                <a:ext cx="173375" cy="1843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F9964803-9076-44D0-9DAF-FF299511A8AB}"/>
                  </a:ext>
                </a:extLst>
              </p:cNvPr>
              <p:cNvSpPr/>
              <p:nvPr/>
            </p:nvSpPr>
            <p:spPr>
              <a:xfrm>
                <a:off x="2887913" y="4493271"/>
                <a:ext cx="173375" cy="18435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F5BFA1E7-5B13-47EE-9472-B30EB089AE2C}"/>
                  </a:ext>
                </a:extLst>
              </p:cNvPr>
              <p:cNvSpPr/>
              <p:nvPr/>
            </p:nvSpPr>
            <p:spPr>
              <a:xfrm>
                <a:off x="2955980" y="3242355"/>
                <a:ext cx="173375" cy="1843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86418A24-0D0E-4F2C-84EB-2872CE4231C0}"/>
                  </a:ext>
                </a:extLst>
              </p:cNvPr>
              <p:cNvSpPr/>
              <p:nvPr/>
            </p:nvSpPr>
            <p:spPr>
              <a:xfrm>
                <a:off x="4430935" y="4914923"/>
                <a:ext cx="173375" cy="1843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0" name="Straight Connector 59">
                <a:extLst>
                  <a:ext uri="{FF2B5EF4-FFF2-40B4-BE49-F238E27FC236}">
                    <a16:creationId xmlns:a16="http://schemas.microsoft.com/office/drawing/2014/main" id="{B52CB6E8-EC76-4DE5-AF62-DEEBF685EFD3}"/>
                  </a:ext>
                </a:extLst>
              </p:cNvPr>
              <p:cNvCxnSpPr>
                <a:stCxn id="55" idx="6"/>
                <a:endCxn id="70" idx="2"/>
              </p:cNvCxnSpPr>
              <p:nvPr/>
            </p:nvCxnSpPr>
            <p:spPr>
              <a:xfrm flipV="1">
                <a:off x="1611444" y="2814755"/>
                <a:ext cx="942328" cy="309878"/>
              </a:xfrm>
              <a:prstGeom prst="line">
                <a:avLst/>
              </a:prstGeom>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961F8797-FCFA-42A1-A8C4-076BD1725E0E}"/>
                  </a:ext>
                </a:extLst>
              </p:cNvPr>
              <p:cNvCxnSpPr>
                <a:stCxn id="56" idx="7"/>
                <a:endCxn id="72" idx="2"/>
              </p:cNvCxnSpPr>
              <p:nvPr/>
            </p:nvCxnSpPr>
            <p:spPr>
              <a:xfrm>
                <a:off x="952371" y="4369046"/>
                <a:ext cx="1132645" cy="216405"/>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A28C51F-FA9B-4324-8EC5-971122F40947}"/>
                  </a:ext>
                </a:extLst>
              </p:cNvPr>
              <p:cNvCxnSpPr>
                <a:stCxn id="56" idx="4"/>
                <a:endCxn id="73" idx="1"/>
              </p:cNvCxnSpPr>
              <p:nvPr/>
            </p:nvCxnSpPr>
            <p:spPr>
              <a:xfrm>
                <a:off x="891074" y="4526406"/>
                <a:ext cx="370114" cy="497774"/>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8C2F5006-C193-42FE-9E4B-FE79DAD5768E}"/>
                  </a:ext>
                </a:extLst>
              </p:cNvPr>
              <p:cNvCxnSpPr>
                <a:stCxn id="59" idx="0"/>
                <a:endCxn id="81" idx="4"/>
              </p:cNvCxnSpPr>
              <p:nvPr/>
            </p:nvCxnSpPr>
            <p:spPr>
              <a:xfrm flipH="1" flipV="1">
                <a:off x="4507457" y="3861675"/>
                <a:ext cx="10166" cy="1053248"/>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F8344467-CA51-4463-97BE-AF386BDCE0C4}"/>
                  </a:ext>
                </a:extLst>
              </p:cNvPr>
              <p:cNvCxnSpPr>
                <a:stCxn id="57" idx="0"/>
                <a:endCxn id="77" idx="4"/>
              </p:cNvCxnSpPr>
              <p:nvPr/>
            </p:nvCxnSpPr>
            <p:spPr>
              <a:xfrm flipH="1" flipV="1">
                <a:off x="2940657" y="4088709"/>
                <a:ext cx="33944" cy="40456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F18DD37A-8B67-4D3B-933F-CA16918D345B}"/>
                  </a:ext>
                </a:extLst>
              </p:cNvPr>
              <p:cNvCxnSpPr>
                <a:stCxn id="58" idx="6"/>
                <a:endCxn id="82" idx="2"/>
              </p:cNvCxnSpPr>
              <p:nvPr/>
            </p:nvCxnSpPr>
            <p:spPr>
              <a:xfrm>
                <a:off x="3129355" y="3334535"/>
                <a:ext cx="554569" cy="95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FB0C2A04-2824-40E9-876E-9366A035D5F6}"/>
                  </a:ext>
                </a:extLst>
              </p:cNvPr>
              <p:cNvCxnSpPr>
                <a:stCxn id="74" idx="6"/>
                <a:endCxn id="58" idx="2"/>
              </p:cNvCxnSpPr>
              <p:nvPr/>
            </p:nvCxnSpPr>
            <p:spPr>
              <a:xfrm flipV="1">
                <a:off x="2085016" y="3334535"/>
                <a:ext cx="870964" cy="250678"/>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3B7D272B-E2C7-4700-849B-BF34BE0C6973}"/>
                  </a:ext>
                </a:extLst>
              </p:cNvPr>
              <p:cNvCxnSpPr>
                <a:stCxn id="57" idx="5"/>
                <a:endCxn id="75" idx="1"/>
              </p:cNvCxnSpPr>
              <p:nvPr/>
            </p:nvCxnSpPr>
            <p:spPr>
              <a:xfrm>
                <a:off x="3035898" y="4650631"/>
                <a:ext cx="206265" cy="33224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B23BDA9E-8FBC-4A5E-BCCB-1F40A64FD91C}"/>
                  </a:ext>
                </a:extLst>
              </p:cNvPr>
              <p:cNvCxnSpPr>
                <a:stCxn id="82" idx="6"/>
                <a:endCxn id="81" idx="1"/>
              </p:cNvCxnSpPr>
              <p:nvPr/>
            </p:nvCxnSpPr>
            <p:spPr>
              <a:xfrm>
                <a:off x="3857299" y="3430400"/>
                <a:ext cx="588860" cy="273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683B0249-F45A-4470-B513-595756AE1A12}"/>
                  </a:ext>
                </a:extLst>
              </p:cNvPr>
              <p:cNvCxnSpPr>
                <a:stCxn id="72" idx="6"/>
                <a:endCxn id="57" idx="2"/>
              </p:cNvCxnSpPr>
              <p:nvPr/>
            </p:nvCxnSpPr>
            <p:spPr>
              <a:xfrm>
                <a:off x="2258391" y="4585451"/>
                <a:ext cx="629522"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97" name="Group 96">
              <a:extLst>
                <a:ext uri="{FF2B5EF4-FFF2-40B4-BE49-F238E27FC236}">
                  <a16:creationId xmlns:a16="http://schemas.microsoft.com/office/drawing/2014/main" id="{C09574D9-65F4-4569-B501-018B60C24070}"/>
                </a:ext>
              </a:extLst>
            </p:cNvPr>
            <p:cNvGrpSpPr/>
            <p:nvPr/>
          </p:nvGrpSpPr>
          <p:grpSpPr>
            <a:xfrm>
              <a:off x="6522816" y="3387750"/>
              <a:ext cx="2129228" cy="1820491"/>
              <a:chOff x="804386" y="2722575"/>
              <a:chExt cx="3799924" cy="3313841"/>
            </a:xfrm>
          </p:grpSpPr>
          <p:grpSp>
            <p:nvGrpSpPr>
              <p:cNvPr id="98" name="Group 97">
                <a:extLst>
                  <a:ext uri="{FF2B5EF4-FFF2-40B4-BE49-F238E27FC236}">
                    <a16:creationId xmlns:a16="http://schemas.microsoft.com/office/drawing/2014/main" id="{12F8F56C-3A79-4C3A-8248-DDD56574187D}"/>
                  </a:ext>
                </a:extLst>
              </p:cNvPr>
              <p:cNvGrpSpPr/>
              <p:nvPr/>
            </p:nvGrpSpPr>
            <p:grpSpPr>
              <a:xfrm>
                <a:off x="970920" y="2722575"/>
                <a:ext cx="3623224" cy="3313841"/>
                <a:chOff x="1015236" y="2452720"/>
                <a:chExt cx="2586216" cy="2224471"/>
              </a:xfrm>
            </p:grpSpPr>
            <p:sp>
              <p:nvSpPr>
                <p:cNvPr id="114" name="Oval 113">
                  <a:extLst>
                    <a:ext uri="{FF2B5EF4-FFF2-40B4-BE49-F238E27FC236}">
                      <a16:creationId xmlns:a16="http://schemas.microsoft.com/office/drawing/2014/main" id="{415881EA-D6FA-4695-BEA0-D557C23F2CD1}"/>
                    </a:ext>
                  </a:extLst>
                </p:cNvPr>
                <p:cNvSpPr/>
                <p:nvPr/>
              </p:nvSpPr>
              <p:spPr>
                <a:xfrm>
                  <a:off x="2145058" y="2452720"/>
                  <a:ext cx="123753" cy="123754"/>
                </a:xfrm>
                <a:prstGeom prst="ellipse">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91B9E640-2BE9-4CAA-9422-48CF40719057}"/>
                    </a:ext>
                  </a:extLst>
                </p:cNvPr>
                <p:cNvSpPr/>
                <p:nvPr/>
              </p:nvSpPr>
              <p:spPr>
                <a:xfrm>
                  <a:off x="1204304" y="3228074"/>
                  <a:ext cx="123753" cy="123754"/>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id="{8477E4C3-7003-4998-910C-7ABAC6EDE1F2}"/>
                    </a:ext>
                  </a:extLst>
                </p:cNvPr>
                <p:cNvSpPr/>
                <p:nvPr/>
              </p:nvSpPr>
              <p:spPr>
                <a:xfrm>
                  <a:off x="1810465" y="3641329"/>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C3F8ED5B-D86E-4CDF-A755-68B5FB7C60D0}"/>
                    </a:ext>
                  </a:extLst>
                </p:cNvPr>
                <p:cNvSpPr/>
                <p:nvPr/>
              </p:nvSpPr>
              <p:spPr>
                <a:xfrm>
                  <a:off x="1204303" y="3979587"/>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id="{ED67F11D-C7FE-40C4-A4F8-90CF7E54B387}"/>
                    </a:ext>
                  </a:extLst>
                </p:cNvPr>
                <p:cNvSpPr/>
                <p:nvPr/>
              </p:nvSpPr>
              <p:spPr>
                <a:xfrm>
                  <a:off x="1686712" y="2969903"/>
                  <a:ext cx="123753" cy="123754"/>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347D17F7-BBD9-4938-A7CC-A4CE4CBA50BD}"/>
                    </a:ext>
                  </a:extLst>
                </p:cNvPr>
                <p:cNvSpPr/>
                <p:nvPr/>
              </p:nvSpPr>
              <p:spPr>
                <a:xfrm>
                  <a:off x="2618300" y="3951858"/>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1C4BA84C-1E9C-40BD-8903-CC9021E371EF}"/>
                    </a:ext>
                  </a:extLst>
                </p:cNvPr>
                <p:cNvSpPr/>
                <p:nvPr/>
              </p:nvSpPr>
              <p:spPr>
                <a:xfrm>
                  <a:off x="1815049" y="4478040"/>
                  <a:ext cx="123753" cy="123754"/>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id="{C8A3C72C-4655-4690-A04C-79A2B7FAA378}"/>
                    </a:ext>
                  </a:extLst>
                </p:cNvPr>
                <p:cNvSpPr/>
                <p:nvPr/>
              </p:nvSpPr>
              <p:spPr>
                <a:xfrm>
                  <a:off x="2359335" y="3246006"/>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a:extLst>
                    <a:ext uri="{FF2B5EF4-FFF2-40B4-BE49-F238E27FC236}">
                      <a16:creationId xmlns:a16="http://schemas.microsoft.com/office/drawing/2014/main" id="{3A95AD38-5977-4E80-A970-C736AAE11785}"/>
                    </a:ext>
                  </a:extLst>
                </p:cNvPr>
                <p:cNvSpPr/>
                <p:nvPr/>
              </p:nvSpPr>
              <p:spPr>
                <a:xfrm>
                  <a:off x="2951747" y="4466809"/>
                  <a:ext cx="123753" cy="123754"/>
                </a:xfrm>
                <a:prstGeom prst="ellipse">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EF1B6538-5A36-4EE9-A1A0-8BCDCB52414D}"/>
                    </a:ext>
                  </a:extLst>
                </p:cNvPr>
                <p:cNvSpPr/>
                <p:nvPr/>
              </p:nvSpPr>
              <p:spPr>
                <a:xfrm>
                  <a:off x="2934559" y="3480340"/>
                  <a:ext cx="123753" cy="123754"/>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123">
                  <a:extLst>
                    <a:ext uri="{FF2B5EF4-FFF2-40B4-BE49-F238E27FC236}">
                      <a16:creationId xmlns:a16="http://schemas.microsoft.com/office/drawing/2014/main" id="{1A739111-5DDA-42CE-A9A7-1820FBC0BF4C}"/>
                    </a:ext>
                  </a:extLst>
                </p:cNvPr>
                <p:cNvSpPr/>
                <p:nvPr/>
              </p:nvSpPr>
              <p:spPr>
                <a:xfrm>
                  <a:off x="1015236" y="4553437"/>
                  <a:ext cx="123753" cy="123754"/>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id="{7701FE3B-1534-4075-AC76-95EADCD8339C}"/>
                    </a:ext>
                  </a:extLst>
                </p:cNvPr>
                <p:cNvSpPr/>
                <p:nvPr/>
              </p:nvSpPr>
              <p:spPr>
                <a:xfrm>
                  <a:off x="3477699" y="3093606"/>
                  <a:ext cx="123753" cy="1237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a:extLst>
                    <a:ext uri="{FF2B5EF4-FFF2-40B4-BE49-F238E27FC236}">
                      <a16:creationId xmlns:a16="http://schemas.microsoft.com/office/drawing/2014/main" id="{596F2728-3E7D-4106-92D1-3C77FD84C4A9}"/>
                    </a:ext>
                  </a:extLst>
                </p:cNvPr>
                <p:cNvSpPr/>
                <p:nvPr/>
              </p:nvSpPr>
              <p:spPr>
                <a:xfrm>
                  <a:off x="2951747" y="2865982"/>
                  <a:ext cx="123753" cy="123754"/>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7" name="Straight Connector 126">
                  <a:extLst>
                    <a:ext uri="{FF2B5EF4-FFF2-40B4-BE49-F238E27FC236}">
                      <a16:creationId xmlns:a16="http://schemas.microsoft.com/office/drawing/2014/main" id="{E5AE6F7F-74CA-4B35-A17F-F2E3A1B107A3}"/>
                    </a:ext>
                  </a:extLst>
                </p:cNvPr>
                <p:cNvCxnSpPr>
                  <a:stCxn id="118" idx="0"/>
                  <a:endCxn id="114" idx="2"/>
                </p:cNvCxnSpPr>
                <p:nvPr/>
              </p:nvCxnSpPr>
              <p:spPr>
                <a:xfrm flipV="1">
                  <a:off x="1748589" y="2514597"/>
                  <a:ext cx="396469" cy="455306"/>
                </a:xfrm>
                <a:prstGeom prst="line">
                  <a:avLst/>
                </a:prstGeom>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5FE1C13A-D3AD-49C9-A616-C305AA9EA07D}"/>
                    </a:ext>
                  </a:extLst>
                </p:cNvPr>
                <p:cNvCxnSpPr>
                  <a:stCxn id="116" idx="2"/>
                  <a:endCxn id="115" idx="5"/>
                </p:cNvCxnSpPr>
                <p:nvPr/>
              </p:nvCxnSpPr>
              <p:spPr>
                <a:xfrm flipH="1" flipV="1">
                  <a:off x="1309934" y="3333705"/>
                  <a:ext cx="500531" cy="369501"/>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1B90B09A-1C39-4AA8-B646-2EE29CF05E5F}"/>
                    </a:ext>
                  </a:extLst>
                </p:cNvPr>
                <p:cNvCxnSpPr>
                  <a:stCxn id="116" idx="7"/>
                  <a:endCxn id="121" idx="2"/>
                </p:cNvCxnSpPr>
                <p:nvPr/>
              </p:nvCxnSpPr>
              <p:spPr>
                <a:xfrm flipV="1">
                  <a:off x="1916095" y="3307883"/>
                  <a:ext cx="443240" cy="351569"/>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400EC16C-0BE9-4988-9101-3DA1247A48D9}"/>
                    </a:ext>
                  </a:extLst>
                </p:cNvPr>
                <p:cNvCxnSpPr>
                  <a:stCxn id="121" idx="6"/>
                  <a:endCxn id="126" idx="3"/>
                </p:cNvCxnSpPr>
                <p:nvPr/>
              </p:nvCxnSpPr>
              <p:spPr>
                <a:xfrm flipV="1">
                  <a:off x="2483088" y="2971613"/>
                  <a:ext cx="486782" cy="33627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CCA8BBD9-832F-4E10-AA66-75AB7420F3DE}"/>
                    </a:ext>
                  </a:extLst>
                </p:cNvPr>
                <p:cNvCxnSpPr>
                  <a:stCxn id="124" idx="0"/>
                  <a:endCxn id="116" idx="3"/>
                </p:cNvCxnSpPr>
                <p:nvPr/>
              </p:nvCxnSpPr>
              <p:spPr>
                <a:xfrm flipV="1">
                  <a:off x="1077113" y="3746960"/>
                  <a:ext cx="751475" cy="806477"/>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D5C2C606-FC99-407F-AE93-603BFFF41622}"/>
                    </a:ext>
                  </a:extLst>
                </p:cNvPr>
                <p:cNvCxnSpPr>
                  <a:stCxn id="124" idx="0"/>
                  <a:endCxn id="117" idx="4"/>
                </p:cNvCxnSpPr>
                <p:nvPr/>
              </p:nvCxnSpPr>
              <p:spPr>
                <a:xfrm flipV="1">
                  <a:off x="1077113" y="4103341"/>
                  <a:ext cx="189067" cy="450096"/>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AC3D52D0-E089-4986-8050-7BECDADE627F}"/>
                    </a:ext>
                  </a:extLst>
                </p:cNvPr>
                <p:cNvCxnSpPr>
                  <a:stCxn id="119" idx="0"/>
                  <a:endCxn id="123" idx="3"/>
                </p:cNvCxnSpPr>
                <p:nvPr/>
              </p:nvCxnSpPr>
              <p:spPr>
                <a:xfrm flipV="1">
                  <a:off x="2680177" y="3585971"/>
                  <a:ext cx="272505" cy="365887"/>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CDA8FA3B-632E-43E3-93D3-EC74299E8AF8}"/>
                    </a:ext>
                  </a:extLst>
                </p:cNvPr>
                <p:cNvCxnSpPr>
                  <a:stCxn id="120" idx="7"/>
                  <a:endCxn id="119" idx="3"/>
                </p:cNvCxnSpPr>
                <p:nvPr/>
              </p:nvCxnSpPr>
              <p:spPr>
                <a:xfrm flipV="1">
                  <a:off x="1920679" y="4057489"/>
                  <a:ext cx="715744" cy="438674"/>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750097DF-E35D-431B-AE9C-AFD8B0861C7E}"/>
                    </a:ext>
                  </a:extLst>
                </p:cNvPr>
                <p:cNvCxnSpPr>
                  <a:stCxn id="124" idx="6"/>
                  <a:endCxn id="119" idx="2"/>
                </p:cNvCxnSpPr>
                <p:nvPr/>
              </p:nvCxnSpPr>
              <p:spPr>
                <a:xfrm flipV="1">
                  <a:off x="1138989" y="4013735"/>
                  <a:ext cx="1479311" cy="601579"/>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351A6DB4-9A88-4783-A4D1-EF8DCF31BAFC}"/>
                    </a:ext>
                  </a:extLst>
                </p:cNvPr>
                <p:cNvCxnSpPr>
                  <a:stCxn id="120" idx="5"/>
                  <a:endCxn id="122" idx="2"/>
                </p:cNvCxnSpPr>
                <p:nvPr/>
              </p:nvCxnSpPr>
              <p:spPr>
                <a:xfrm flipV="1">
                  <a:off x="1920679" y="4528686"/>
                  <a:ext cx="1031068" cy="54985"/>
                </a:xfrm>
                <a:prstGeom prst="line">
                  <a:avLst/>
                </a:prstGeom>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937BC82F-9E96-45DD-A146-60490EA16B2F}"/>
                    </a:ext>
                  </a:extLst>
                </p:cNvPr>
                <p:cNvCxnSpPr>
                  <a:stCxn id="122" idx="7"/>
                  <a:endCxn id="125" idx="2"/>
                </p:cNvCxnSpPr>
                <p:nvPr/>
              </p:nvCxnSpPr>
              <p:spPr>
                <a:xfrm flipV="1">
                  <a:off x="3057377" y="3155483"/>
                  <a:ext cx="420322" cy="1329449"/>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52324320-3C2D-427F-B50B-26EAC1F8300B}"/>
                    </a:ext>
                  </a:extLst>
                </p:cNvPr>
                <p:cNvCxnSpPr>
                  <a:stCxn id="115" idx="6"/>
                  <a:endCxn id="118" idx="3"/>
                </p:cNvCxnSpPr>
                <p:nvPr/>
              </p:nvCxnSpPr>
              <p:spPr>
                <a:xfrm flipV="1">
                  <a:off x="1328057" y="3075534"/>
                  <a:ext cx="376778" cy="214417"/>
                </a:xfrm>
                <a:prstGeom prst="line">
                  <a:avLst/>
                </a:prstGeom>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CB32C02D-8120-4901-9390-20B37064A1E1}"/>
                    </a:ext>
                  </a:extLst>
                </p:cNvPr>
                <p:cNvCxnSpPr>
                  <a:stCxn id="121" idx="1"/>
                  <a:endCxn id="118" idx="5"/>
                </p:cNvCxnSpPr>
                <p:nvPr/>
              </p:nvCxnSpPr>
              <p:spPr>
                <a:xfrm flipH="1" flipV="1">
                  <a:off x="1792342" y="3075534"/>
                  <a:ext cx="585116" cy="188595"/>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F831C4CF-ABE6-4D47-AB7F-0A1E92D3B2B7}"/>
                    </a:ext>
                  </a:extLst>
                </p:cNvPr>
                <p:cNvCxnSpPr>
                  <a:stCxn id="123" idx="7"/>
                  <a:endCxn id="125" idx="2"/>
                </p:cNvCxnSpPr>
                <p:nvPr/>
              </p:nvCxnSpPr>
              <p:spPr>
                <a:xfrm flipV="1">
                  <a:off x="3040189" y="3155483"/>
                  <a:ext cx="437510" cy="342980"/>
                </a:xfrm>
                <a:prstGeom prst="line">
                  <a:avLst/>
                </a:prstGeom>
              </p:spPr>
              <p:style>
                <a:lnRef idx="1">
                  <a:schemeClr val="accent1"/>
                </a:lnRef>
                <a:fillRef idx="0">
                  <a:schemeClr val="accent1"/>
                </a:fillRef>
                <a:effectRef idx="0">
                  <a:schemeClr val="accent1"/>
                </a:effectRef>
                <a:fontRef idx="minor">
                  <a:schemeClr val="tx1"/>
                </a:fontRef>
              </p:style>
            </p:cxnSp>
          </p:grpSp>
          <p:sp>
            <p:nvSpPr>
              <p:cNvPr id="99" name="Oval 98">
                <a:extLst>
                  <a:ext uri="{FF2B5EF4-FFF2-40B4-BE49-F238E27FC236}">
                    <a16:creationId xmlns:a16="http://schemas.microsoft.com/office/drawing/2014/main" id="{A103C7F8-DAB4-4F92-807A-6FA0431DD791}"/>
                  </a:ext>
                </a:extLst>
              </p:cNvPr>
              <p:cNvSpPr/>
              <p:nvPr/>
            </p:nvSpPr>
            <p:spPr>
              <a:xfrm>
                <a:off x="1438069" y="3032453"/>
                <a:ext cx="173375" cy="1843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a16="http://schemas.microsoft.com/office/drawing/2014/main" id="{2FE4592A-AFA2-4E11-9D1D-BF79D025ADF0}"/>
                  </a:ext>
                </a:extLst>
              </p:cNvPr>
              <p:cNvSpPr/>
              <p:nvPr/>
            </p:nvSpPr>
            <p:spPr>
              <a:xfrm>
                <a:off x="804386" y="4342047"/>
                <a:ext cx="173375" cy="184359"/>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F2615632-380C-479B-A5F3-E33FF474AB1E}"/>
                  </a:ext>
                </a:extLst>
              </p:cNvPr>
              <p:cNvSpPr/>
              <p:nvPr/>
            </p:nvSpPr>
            <p:spPr>
              <a:xfrm>
                <a:off x="2887913" y="4493271"/>
                <a:ext cx="173375" cy="18435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4F2D67E2-DF64-4B19-B3A1-5996899F868E}"/>
                  </a:ext>
                </a:extLst>
              </p:cNvPr>
              <p:cNvSpPr/>
              <p:nvPr/>
            </p:nvSpPr>
            <p:spPr>
              <a:xfrm>
                <a:off x="2955980" y="3242355"/>
                <a:ext cx="173375" cy="1843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0B830C79-D99B-46DA-887A-FCBBDA8A7E48}"/>
                  </a:ext>
                </a:extLst>
              </p:cNvPr>
              <p:cNvSpPr/>
              <p:nvPr/>
            </p:nvSpPr>
            <p:spPr>
              <a:xfrm>
                <a:off x="4430935" y="4914923"/>
                <a:ext cx="173375" cy="1843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4" name="Straight Connector 103">
                <a:extLst>
                  <a:ext uri="{FF2B5EF4-FFF2-40B4-BE49-F238E27FC236}">
                    <a16:creationId xmlns:a16="http://schemas.microsoft.com/office/drawing/2014/main" id="{C94241E3-016D-40F5-B55C-E040AC13CB7A}"/>
                  </a:ext>
                </a:extLst>
              </p:cNvPr>
              <p:cNvCxnSpPr>
                <a:stCxn id="99" idx="6"/>
                <a:endCxn id="114" idx="2"/>
              </p:cNvCxnSpPr>
              <p:nvPr/>
            </p:nvCxnSpPr>
            <p:spPr>
              <a:xfrm flipV="1">
                <a:off x="1611444" y="2814755"/>
                <a:ext cx="942328" cy="309878"/>
              </a:xfrm>
              <a:prstGeom prst="line">
                <a:avLst/>
              </a:prstGeom>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620DE177-8BE5-4BCD-87F3-70955F7BCC6F}"/>
                  </a:ext>
                </a:extLst>
              </p:cNvPr>
              <p:cNvCxnSpPr>
                <a:stCxn id="100" idx="7"/>
                <a:endCxn id="116" idx="2"/>
              </p:cNvCxnSpPr>
              <p:nvPr/>
            </p:nvCxnSpPr>
            <p:spPr>
              <a:xfrm>
                <a:off x="952371" y="4369046"/>
                <a:ext cx="1132645" cy="216405"/>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1DD88199-9FEC-4830-989F-74CD975D9B7E}"/>
                  </a:ext>
                </a:extLst>
              </p:cNvPr>
              <p:cNvCxnSpPr>
                <a:stCxn id="100" idx="4"/>
                <a:endCxn id="117" idx="1"/>
              </p:cNvCxnSpPr>
              <p:nvPr/>
            </p:nvCxnSpPr>
            <p:spPr>
              <a:xfrm>
                <a:off x="891074" y="4526406"/>
                <a:ext cx="370114" cy="497774"/>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E36ABB29-0660-4B63-AF58-10DE8D7FE05B}"/>
                  </a:ext>
                </a:extLst>
              </p:cNvPr>
              <p:cNvCxnSpPr>
                <a:stCxn id="103" idx="0"/>
                <a:endCxn id="125" idx="4"/>
              </p:cNvCxnSpPr>
              <p:nvPr/>
            </p:nvCxnSpPr>
            <p:spPr>
              <a:xfrm flipH="1" flipV="1">
                <a:off x="4507457" y="3861675"/>
                <a:ext cx="10166" cy="1053248"/>
              </a:xfrm>
              <a:prstGeom prst="line">
                <a:avLst/>
              </a:prstGeom>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593E0CC5-E720-4ED5-A0C8-54F8E483513D}"/>
                  </a:ext>
                </a:extLst>
              </p:cNvPr>
              <p:cNvCxnSpPr>
                <a:stCxn id="101" idx="0"/>
                <a:endCxn id="121" idx="4"/>
              </p:cNvCxnSpPr>
              <p:nvPr/>
            </p:nvCxnSpPr>
            <p:spPr>
              <a:xfrm flipH="1" flipV="1">
                <a:off x="2940657" y="4088709"/>
                <a:ext cx="33944" cy="40456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720DB3A4-21C1-4F69-8A55-0A7E491B9FE5}"/>
                  </a:ext>
                </a:extLst>
              </p:cNvPr>
              <p:cNvCxnSpPr>
                <a:stCxn id="102" idx="6"/>
                <a:endCxn id="126" idx="2"/>
              </p:cNvCxnSpPr>
              <p:nvPr/>
            </p:nvCxnSpPr>
            <p:spPr>
              <a:xfrm>
                <a:off x="3129355" y="3334535"/>
                <a:ext cx="554569" cy="95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33F069B8-A2BF-4DAA-9376-AAA67D578DDD}"/>
                  </a:ext>
                </a:extLst>
              </p:cNvPr>
              <p:cNvCxnSpPr>
                <a:stCxn id="118" idx="6"/>
                <a:endCxn id="102" idx="2"/>
              </p:cNvCxnSpPr>
              <p:nvPr/>
            </p:nvCxnSpPr>
            <p:spPr>
              <a:xfrm flipV="1">
                <a:off x="2085016" y="3334535"/>
                <a:ext cx="870964" cy="25067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0CD2E8C9-D21D-4960-A427-BAFAAA3AEA9E}"/>
                  </a:ext>
                </a:extLst>
              </p:cNvPr>
              <p:cNvCxnSpPr>
                <a:stCxn id="101" idx="5"/>
                <a:endCxn id="119" idx="1"/>
              </p:cNvCxnSpPr>
              <p:nvPr/>
            </p:nvCxnSpPr>
            <p:spPr>
              <a:xfrm>
                <a:off x="3035898" y="4650631"/>
                <a:ext cx="206265" cy="33224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730CCC6C-00DA-487B-A73C-402706CE0A8A}"/>
                  </a:ext>
                </a:extLst>
              </p:cNvPr>
              <p:cNvCxnSpPr>
                <a:stCxn id="126" idx="6"/>
                <a:endCxn id="125" idx="1"/>
              </p:cNvCxnSpPr>
              <p:nvPr/>
            </p:nvCxnSpPr>
            <p:spPr>
              <a:xfrm>
                <a:off x="3857299" y="3430400"/>
                <a:ext cx="588860" cy="273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34BACE7D-895F-4FBC-85E1-265F9EC7BE18}"/>
                  </a:ext>
                </a:extLst>
              </p:cNvPr>
              <p:cNvCxnSpPr>
                <a:stCxn id="116" idx="6"/>
                <a:endCxn id="101" idx="2"/>
              </p:cNvCxnSpPr>
              <p:nvPr/>
            </p:nvCxnSpPr>
            <p:spPr>
              <a:xfrm>
                <a:off x="2258391" y="4585451"/>
                <a:ext cx="629522"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41" name="Group 140">
              <a:extLst>
                <a:ext uri="{FF2B5EF4-FFF2-40B4-BE49-F238E27FC236}">
                  <a16:creationId xmlns:a16="http://schemas.microsoft.com/office/drawing/2014/main" id="{7A7904E1-7302-4A3A-A6B1-7AE7B1EC3E23}"/>
                </a:ext>
              </a:extLst>
            </p:cNvPr>
            <p:cNvGrpSpPr/>
            <p:nvPr/>
          </p:nvGrpSpPr>
          <p:grpSpPr>
            <a:xfrm>
              <a:off x="9628383" y="4227551"/>
              <a:ext cx="2129228" cy="1820491"/>
              <a:chOff x="804386" y="2722575"/>
              <a:chExt cx="3799924" cy="3313841"/>
            </a:xfrm>
          </p:grpSpPr>
          <p:grpSp>
            <p:nvGrpSpPr>
              <p:cNvPr id="142" name="Group 141">
                <a:extLst>
                  <a:ext uri="{FF2B5EF4-FFF2-40B4-BE49-F238E27FC236}">
                    <a16:creationId xmlns:a16="http://schemas.microsoft.com/office/drawing/2014/main" id="{986656E4-D85A-4D88-A3F8-EA07F8FDFA86}"/>
                  </a:ext>
                </a:extLst>
              </p:cNvPr>
              <p:cNvGrpSpPr/>
              <p:nvPr/>
            </p:nvGrpSpPr>
            <p:grpSpPr>
              <a:xfrm>
                <a:off x="970920" y="2722575"/>
                <a:ext cx="3623224" cy="3313841"/>
                <a:chOff x="1015236" y="2452720"/>
                <a:chExt cx="2586216" cy="2224471"/>
              </a:xfrm>
            </p:grpSpPr>
            <p:sp>
              <p:nvSpPr>
                <p:cNvPr id="158" name="Oval 157">
                  <a:extLst>
                    <a:ext uri="{FF2B5EF4-FFF2-40B4-BE49-F238E27FC236}">
                      <a16:creationId xmlns:a16="http://schemas.microsoft.com/office/drawing/2014/main" id="{82352E8D-2B42-4693-8C77-79E28700F513}"/>
                    </a:ext>
                  </a:extLst>
                </p:cNvPr>
                <p:cNvSpPr/>
                <p:nvPr/>
              </p:nvSpPr>
              <p:spPr>
                <a:xfrm>
                  <a:off x="2145058" y="2452720"/>
                  <a:ext cx="123753" cy="123754"/>
                </a:xfrm>
                <a:prstGeom prst="ellipse">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a:extLst>
                    <a:ext uri="{FF2B5EF4-FFF2-40B4-BE49-F238E27FC236}">
                      <a16:creationId xmlns:a16="http://schemas.microsoft.com/office/drawing/2014/main" id="{56993150-237C-47A8-A2A6-3633EBA8CFDD}"/>
                    </a:ext>
                  </a:extLst>
                </p:cNvPr>
                <p:cNvSpPr/>
                <p:nvPr/>
              </p:nvSpPr>
              <p:spPr>
                <a:xfrm>
                  <a:off x="1204304" y="3228074"/>
                  <a:ext cx="123753" cy="123754"/>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a:extLst>
                    <a:ext uri="{FF2B5EF4-FFF2-40B4-BE49-F238E27FC236}">
                      <a16:creationId xmlns:a16="http://schemas.microsoft.com/office/drawing/2014/main" id="{63ADC233-AE2D-4DB7-9F79-5FD9E1DC18DD}"/>
                    </a:ext>
                  </a:extLst>
                </p:cNvPr>
                <p:cNvSpPr/>
                <p:nvPr/>
              </p:nvSpPr>
              <p:spPr>
                <a:xfrm>
                  <a:off x="1810465" y="3641329"/>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a:extLst>
                    <a:ext uri="{FF2B5EF4-FFF2-40B4-BE49-F238E27FC236}">
                      <a16:creationId xmlns:a16="http://schemas.microsoft.com/office/drawing/2014/main" id="{A76A3DE4-FB22-4DBB-8D6B-E8E38E2E519F}"/>
                    </a:ext>
                  </a:extLst>
                </p:cNvPr>
                <p:cNvSpPr/>
                <p:nvPr/>
              </p:nvSpPr>
              <p:spPr>
                <a:xfrm>
                  <a:off x="1204303" y="3979587"/>
                  <a:ext cx="123753" cy="123754"/>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a16="http://schemas.microsoft.com/office/drawing/2014/main" id="{3E2D199C-E573-4375-8760-8DF12BC24058}"/>
                    </a:ext>
                  </a:extLst>
                </p:cNvPr>
                <p:cNvSpPr/>
                <p:nvPr/>
              </p:nvSpPr>
              <p:spPr>
                <a:xfrm>
                  <a:off x="1686712" y="2969903"/>
                  <a:ext cx="123753" cy="123754"/>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id="{0E4B09A1-DC07-4EED-904E-A3DF293F3125}"/>
                    </a:ext>
                  </a:extLst>
                </p:cNvPr>
                <p:cNvSpPr/>
                <p:nvPr/>
              </p:nvSpPr>
              <p:spPr>
                <a:xfrm>
                  <a:off x="2618300" y="3951858"/>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Oval 163">
                  <a:extLst>
                    <a:ext uri="{FF2B5EF4-FFF2-40B4-BE49-F238E27FC236}">
                      <a16:creationId xmlns:a16="http://schemas.microsoft.com/office/drawing/2014/main" id="{06D61F87-BE8E-4E69-AFE8-DEFF6B32DA19}"/>
                    </a:ext>
                  </a:extLst>
                </p:cNvPr>
                <p:cNvSpPr/>
                <p:nvPr/>
              </p:nvSpPr>
              <p:spPr>
                <a:xfrm>
                  <a:off x="1815049" y="4478040"/>
                  <a:ext cx="123753" cy="123754"/>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Oval 164">
                  <a:extLst>
                    <a:ext uri="{FF2B5EF4-FFF2-40B4-BE49-F238E27FC236}">
                      <a16:creationId xmlns:a16="http://schemas.microsoft.com/office/drawing/2014/main" id="{7F0BBB23-A9F0-40A6-8645-877C63B18FA4}"/>
                    </a:ext>
                  </a:extLst>
                </p:cNvPr>
                <p:cNvSpPr/>
                <p:nvPr/>
              </p:nvSpPr>
              <p:spPr>
                <a:xfrm>
                  <a:off x="2359335" y="3246006"/>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id="{0615C41A-26C9-4FA9-8916-140C321A5767}"/>
                    </a:ext>
                  </a:extLst>
                </p:cNvPr>
                <p:cNvSpPr/>
                <p:nvPr/>
              </p:nvSpPr>
              <p:spPr>
                <a:xfrm>
                  <a:off x="2951747" y="4466809"/>
                  <a:ext cx="123753" cy="123754"/>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3A18C289-F6AE-4635-879F-EE77EA4025B0}"/>
                    </a:ext>
                  </a:extLst>
                </p:cNvPr>
                <p:cNvSpPr/>
                <p:nvPr/>
              </p:nvSpPr>
              <p:spPr>
                <a:xfrm>
                  <a:off x="2934559" y="3480340"/>
                  <a:ext cx="123753" cy="123754"/>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id="{6D4E2FB1-75E8-436A-BFCE-DFC3A8D6C937}"/>
                    </a:ext>
                  </a:extLst>
                </p:cNvPr>
                <p:cNvSpPr/>
                <p:nvPr/>
              </p:nvSpPr>
              <p:spPr>
                <a:xfrm>
                  <a:off x="1015236" y="4553437"/>
                  <a:ext cx="123753" cy="123754"/>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id="{148BC6E4-168D-42E3-89A4-2181DC031189}"/>
                    </a:ext>
                  </a:extLst>
                </p:cNvPr>
                <p:cNvSpPr/>
                <p:nvPr/>
              </p:nvSpPr>
              <p:spPr>
                <a:xfrm>
                  <a:off x="3477699" y="3093606"/>
                  <a:ext cx="123753" cy="123754"/>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Oval 169">
                  <a:extLst>
                    <a:ext uri="{FF2B5EF4-FFF2-40B4-BE49-F238E27FC236}">
                      <a16:creationId xmlns:a16="http://schemas.microsoft.com/office/drawing/2014/main" id="{9AA62917-E2C5-4DDF-BABA-F6FE593C104B}"/>
                    </a:ext>
                  </a:extLst>
                </p:cNvPr>
                <p:cNvSpPr/>
                <p:nvPr/>
              </p:nvSpPr>
              <p:spPr>
                <a:xfrm>
                  <a:off x="2951747" y="2865982"/>
                  <a:ext cx="123753" cy="123754"/>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1" name="Straight Connector 170">
                  <a:extLst>
                    <a:ext uri="{FF2B5EF4-FFF2-40B4-BE49-F238E27FC236}">
                      <a16:creationId xmlns:a16="http://schemas.microsoft.com/office/drawing/2014/main" id="{5305F161-8457-44B2-8689-BB40A481C3CC}"/>
                    </a:ext>
                  </a:extLst>
                </p:cNvPr>
                <p:cNvCxnSpPr>
                  <a:stCxn id="162" idx="0"/>
                  <a:endCxn id="158" idx="2"/>
                </p:cNvCxnSpPr>
                <p:nvPr/>
              </p:nvCxnSpPr>
              <p:spPr>
                <a:xfrm flipV="1">
                  <a:off x="1748589" y="2514597"/>
                  <a:ext cx="396469" cy="455306"/>
                </a:xfrm>
                <a:prstGeom prst="line">
                  <a:avLst/>
                </a:prstGeom>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8A36620A-23DE-4126-9482-1D75E10E1FA9}"/>
                    </a:ext>
                  </a:extLst>
                </p:cNvPr>
                <p:cNvCxnSpPr>
                  <a:stCxn id="160" idx="2"/>
                  <a:endCxn id="159" idx="5"/>
                </p:cNvCxnSpPr>
                <p:nvPr/>
              </p:nvCxnSpPr>
              <p:spPr>
                <a:xfrm flipH="1" flipV="1">
                  <a:off x="1309934" y="3333705"/>
                  <a:ext cx="500531" cy="369501"/>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4441A728-15D8-40B1-B8CD-33A244B94D30}"/>
                    </a:ext>
                  </a:extLst>
                </p:cNvPr>
                <p:cNvCxnSpPr>
                  <a:stCxn id="160" idx="7"/>
                  <a:endCxn id="165" idx="2"/>
                </p:cNvCxnSpPr>
                <p:nvPr/>
              </p:nvCxnSpPr>
              <p:spPr>
                <a:xfrm flipV="1">
                  <a:off x="1916095" y="3307883"/>
                  <a:ext cx="443240" cy="351569"/>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E152975C-6947-458C-B336-494CFFEA6896}"/>
                    </a:ext>
                  </a:extLst>
                </p:cNvPr>
                <p:cNvCxnSpPr>
                  <a:stCxn id="165" idx="6"/>
                  <a:endCxn id="170" idx="3"/>
                </p:cNvCxnSpPr>
                <p:nvPr/>
              </p:nvCxnSpPr>
              <p:spPr>
                <a:xfrm flipV="1">
                  <a:off x="2483088" y="2971613"/>
                  <a:ext cx="486782" cy="33627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B23356F9-0C04-4474-B04E-9D296712B067}"/>
                    </a:ext>
                  </a:extLst>
                </p:cNvPr>
                <p:cNvCxnSpPr>
                  <a:stCxn id="168" idx="0"/>
                  <a:endCxn id="160" idx="3"/>
                </p:cNvCxnSpPr>
                <p:nvPr/>
              </p:nvCxnSpPr>
              <p:spPr>
                <a:xfrm flipV="1">
                  <a:off x="1077113" y="3746960"/>
                  <a:ext cx="751475" cy="806477"/>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A17A08F1-14E7-4B70-B612-36723EAFEE1D}"/>
                    </a:ext>
                  </a:extLst>
                </p:cNvPr>
                <p:cNvCxnSpPr>
                  <a:stCxn id="168" idx="0"/>
                  <a:endCxn id="161" idx="4"/>
                </p:cNvCxnSpPr>
                <p:nvPr/>
              </p:nvCxnSpPr>
              <p:spPr>
                <a:xfrm flipV="1">
                  <a:off x="1077113" y="4103341"/>
                  <a:ext cx="189067" cy="450096"/>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C733176A-CF62-4336-A86D-489EC74F7FDE}"/>
                    </a:ext>
                  </a:extLst>
                </p:cNvPr>
                <p:cNvCxnSpPr>
                  <a:stCxn id="163" idx="0"/>
                  <a:endCxn id="167" idx="3"/>
                </p:cNvCxnSpPr>
                <p:nvPr/>
              </p:nvCxnSpPr>
              <p:spPr>
                <a:xfrm flipV="1">
                  <a:off x="2680177" y="3585971"/>
                  <a:ext cx="272505" cy="365887"/>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37ADFC24-DB24-45B9-A1D6-6CE80EE8834A}"/>
                    </a:ext>
                  </a:extLst>
                </p:cNvPr>
                <p:cNvCxnSpPr>
                  <a:stCxn id="164" idx="7"/>
                  <a:endCxn id="163" idx="3"/>
                </p:cNvCxnSpPr>
                <p:nvPr/>
              </p:nvCxnSpPr>
              <p:spPr>
                <a:xfrm flipV="1">
                  <a:off x="1920679" y="4057489"/>
                  <a:ext cx="715744" cy="438674"/>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9B407DE1-F159-4EC1-9EA4-62B5C96564D1}"/>
                    </a:ext>
                  </a:extLst>
                </p:cNvPr>
                <p:cNvCxnSpPr>
                  <a:stCxn id="168" idx="6"/>
                  <a:endCxn id="163" idx="2"/>
                </p:cNvCxnSpPr>
                <p:nvPr/>
              </p:nvCxnSpPr>
              <p:spPr>
                <a:xfrm flipV="1">
                  <a:off x="1138989" y="4013735"/>
                  <a:ext cx="1479311" cy="601579"/>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AA5A884B-DF2F-48D5-8CB6-920554F066F2}"/>
                    </a:ext>
                  </a:extLst>
                </p:cNvPr>
                <p:cNvCxnSpPr>
                  <a:stCxn id="164" idx="5"/>
                  <a:endCxn id="166" idx="2"/>
                </p:cNvCxnSpPr>
                <p:nvPr/>
              </p:nvCxnSpPr>
              <p:spPr>
                <a:xfrm flipV="1">
                  <a:off x="1920679" y="4528686"/>
                  <a:ext cx="1031068" cy="54985"/>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633818EE-4297-4BD9-9C20-720772CB995D}"/>
                    </a:ext>
                  </a:extLst>
                </p:cNvPr>
                <p:cNvCxnSpPr>
                  <a:stCxn id="166" idx="7"/>
                  <a:endCxn id="169" idx="2"/>
                </p:cNvCxnSpPr>
                <p:nvPr/>
              </p:nvCxnSpPr>
              <p:spPr>
                <a:xfrm flipV="1">
                  <a:off x="3057377" y="3155483"/>
                  <a:ext cx="420322" cy="1329449"/>
                </a:xfrm>
                <a:prstGeom prst="line">
                  <a:avLst/>
                </a:prstGeom>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9A9C169A-9D9D-44D9-B648-92AA6256DEF8}"/>
                    </a:ext>
                  </a:extLst>
                </p:cNvPr>
                <p:cNvCxnSpPr>
                  <a:stCxn id="159" idx="6"/>
                  <a:endCxn id="162" idx="3"/>
                </p:cNvCxnSpPr>
                <p:nvPr/>
              </p:nvCxnSpPr>
              <p:spPr>
                <a:xfrm flipV="1">
                  <a:off x="1328057" y="3075534"/>
                  <a:ext cx="376778" cy="214417"/>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075232A7-8931-4A7D-B595-459A89BBE709}"/>
                    </a:ext>
                  </a:extLst>
                </p:cNvPr>
                <p:cNvCxnSpPr>
                  <a:stCxn id="165" idx="1"/>
                  <a:endCxn id="162" idx="5"/>
                </p:cNvCxnSpPr>
                <p:nvPr/>
              </p:nvCxnSpPr>
              <p:spPr>
                <a:xfrm flipH="1" flipV="1">
                  <a:off x="1792342" y="3075534"/>
                  <a:ext cx="585116" cy="188595"/>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1CF21D85-AFB1-492C-BADF-C88488A7AD47}"/>
                    </a:ext>
                  </a:extLst>
                </p:cNvPr>
                <p:cNvCxnSpPr>
                  <a:stCxn id="167" idx="7"/>
                  <a:endCxn id="169" idx="2"/>
                </p:cNvCxnSpPr>
                <p:nvPr/>
              </p:nvCxnSpPr>
              <p:spPr>
                <a:xfrm flipV="1">
                  <a:off x="3040189" y="3155483"/>
                  <a:ext cx="437510" cy="34298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143" name="Oval 142">
                <a:extLst>
                  <a:ext uri="{FF2B5EF4-FFF2-40B4-BE49-F238E27FC236}">
                    <a16:creationId xmlns:a16="http://schemas.microsoft.com/office/drawing/2014/main" id="{90FBB2C8-3423-4129-A374-F65B30E85200}"/>
                  </a:ext>
                </a:extLst>
              </p:cNvPr>
              <p:cNvSpPr/>
              <p:nvPr/>
            </p:nvSpPr>
            <p:spPr>
              <a:xfrm>
                <a:off x="1438069" y="3032453"/>
                <a:ext cx="173375" cy="1843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a16="http://schemas.microsoft.com/office/drawing/2014/main" id="{FC045949-EB09-4709-813B-CC3492B5640B}"/>
                  </a:ext>
                </a:extLst>
              </p:cNvPr>
              <p:cNvSpPr/>
              <p:nvPr/>
            </p:nvSpPr>
            <p:spPr>
              <a:xfrm>
                <a:off x="804386" y="4342047"/>
                <a:ext cx="173375" cy="184359"/>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a16="http://schemas.microsoft.com/office/drawing/2014/main" id="{EB6EA0F2-163C-4A74-A4F1-4B7E3A35D7D2}"/>
                  </a:ext>
                </a:extLst>
              </p:cNvPr>
              <p:cNvSpPr/>
              <p:nvPr/>
            </p:nvSpPr>
            <p:spPr>
              <a:xfrm>
                <a:off x="2887913" y="4493271"/>
                <a:ext cx="173375" cy="18435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id="{3E6565BB-098D-4FA3-877C-59269447262E}"/>
                  </a:ext>
                </a:extLst>
              </p:cNvPr>
              <p:cNvSpPr/>
              <p:nvPr/>
            </p:nvSpPr>
            <p:spPr>
              <a:xfrm>
                <a:off x="2955980" y="3242355"/>
                <a:ext cx="173375" cy="184359"/>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id="{17845AE1-A522-4B04-B9D8-608B27B30EBC}"/>
                  </a:ext>
                </a:extLst>
              </p:cNvPr>
              <p:cNvSpPr/>
              <p:nvPr/>
            </p:nvSpPr>
            <p:spPr>
              <a:xfrm>
                <a:off x="4430935" y="4914923"/>
                <a:ext cx="173375" cy="1843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8" name="Straight Connector 147">
                <a:extLst>
                  <a:ext uri="{FF2B5EF4-FFF2-40B4-BE49-F238E27FC236}">
                    <a16:creationId xmlns:a16="http://schemas.microsoft.com/office/drawing/2014/main" id="{A1AEC8EA-C553-4292-B822-5AA3F4BCC4F8}"/>
                  </a:ext>
                </a:extLst>
              </p:cNvPr>
              <p:cNvCxnSpPr>
                <a:stCxn id="143" idx="6"/>
                <a:endCxn id="158" idx="2"/>
              </p:cNvCxnSpPr>
              <p:nvPr/>
            </p:nvCxnSpPr>
            <p:spPr>
              <a:xfrm flipV="1">
                <a:off x="1611444" y="2814755"/>
                <a:ext cx="942328" cy="309878"/>
              </a:xfrm>
              <a:prstGeom prst="line">
                <a:avLst/>
              </a:prstGeom>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F43248C6-08BD-4B0C-A2BF-37B105E84A22}"/>
                  </a:ext>
                </a:extLst>
              </p:cNvPr>
              <p:cNvCxnSpPr>
                <a:stCxn id="144" idx="7"/>
                <a:endCxn id="160" idx="2"/>
              </p:cNvCxnSpPr>
              <p:nvPr/>
            </p:nvCxnSpPr>
            <p:spPr>
              <a:xfrm>
                <a:off x="952371" y="4369046"/>
                <a:ext cx="1132645" cy="216405"/>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C5F81990-666E-4C10-8748-BE3CD7EE9CF4}"/>
                  </a:ext>
                </a:extLst>
              </p:cNvPr>
              <p:cNvCxnSpPr>
                <a:stCxn id="144" idx="4"/>
                <a:endCxn id="161" idx="1"/>
              </p:cNvCxnSpPr>
              <p:nvPr/>
            </p:nvCxnSpPr>
            <p:spPr>
              <a:xfrm>
                <a:off x="891074" y="4526406"/>
                <a:ext cx="370114" cy="497774"/>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D7E311CD-985A-4004-96BF-549633AFF99A}"/>
                  </a:ext>
                </a:extLst>
              </p:cNvPr>
              <p:cNvCxnSpPr>
                <a:stCxn id="147" idx="0"/>
                <a:endCxn id="169" idx="4"/>
              </p:cNvCxnSpPr>
              <p:nvPr/>
            </p:nvCxnSpPr>
            <p:spPr>
              <a:xfrm flipH="1" flipV="1">
                <a:off x="4507457" y="3861675"/>
                <a:ext cx="10166" cy="1053248"/>
              </a:xfrm>
              <a:prstGeom prst="line">
                <a:avLst/>
              </a:prstGeom>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A371994A-4237-48E6-AEE9-2FEB1DDBCC34}"/>
                  </a:ext>
                </a:extLst>
              </p:cNvPr>
              <p:cNvCxnSpPr>
                <a:stCxn id="145" idx="0"/>
                <a:endCxn id="165" idx="4"/>
              </p:cNvCxnSpPr>
              <p:nvPr/>
            </p:nvCxnSpPr>
            <p:spPr>
              <a:xfrm flipH="1" flipV="1">
                <a:off x="2940657" y="4088709"/>
                <a:ext cx="33944" cy="40456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5A960E25-1791-4F17-B295-C846268A3058}"/>
                  </a:ext>
                </a:extLst>
              </p:cNvPr>
              <p:cNvCxnSpPr>
                <a:stCxn id="146" idx="6"/>
                <a:endCxn id="170" idx="2"/>
              </p:cNvCxnSpPr>
              <p:nvPr/>
            </p:nvCxnSpPr>
            <p:spPr>
              <a:xfrm>
                <a:off x="3129355" y="3334535"/>
                <a:ext cx="554569" cy="95865"/>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810EC4CA-7CA0-4829-A1B8-1A4951AA9AD3}"/>
                  </a:ext>
                </a:extLst>
              </p:cNvPr>
              <p:cNvCxnSpPr>
                <a:stCxn id="162" idx="6"/>
                <a:endCxn id="146" idx="2"/>
              </p:cNvCxnSpPr>
              <p:nvPr/>
            </p:nvCxnSpPr>
            <p:spPr>
              <a:xfrm flipV="1">
                <a:off x="2085016" y="3334535"/>
                <a:ext cx="870964" cy="250678"/>
              </a:xfrm>
              <a:prstGeom prst="line">
                <a:avLst/>
              </a:prstGeom>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3288E8D1-EA2E-4AC5-B768-E803341B0DBB}"/>
                  </a:ext>
                </a:extLst>
              </p:cNvPr>
              <p:cNvCxnSpPr>
                <a:stCxn id="145" idx="5"/>
                <a:endCxn id="163" idx="1"/>
              </p:cNvCxnSpPr>
              <p:nvPr/>
            </p:nvCxnSpPr>
            <p:spPr>
              <a:xfrm>
                <a:off x="3035898" y="4650631"/>
                <a:ext cx="206265" cy="33224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2CB6C252-3E15-4F9A-834A-AAEFA769F6DB}"/>
                  </a:ext>
                </a:extLst>
              </p:cNvPr>
              <p:cNvCxnSpPr>
                <a:stCxn id="170" idx="6"/>
                <a:endCxn id="169" idx="1"/>
              </p:cNvCxnSpPr>
              <p:nvPr/>
            </p:nvCxnSpPr>
            <p:spPr>
              <a:xfrm>
                <a:off x="3857299" y="3430400"/>
                <a:ext cx="588860" cy="273915"/>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0FE77E10-095B-4C2B-919C-6E56CB626AF2}"/>
                  </a:ext>
                </a:extLst>
              </p:cNvPr>
              <p:cNvCxnSpPr>
                <a:stCxn id="160" idx="6"/>
                <a:endCxn id="145" idx="2"/>
              </p:cNvCxnSpPr>
              <p:nvPr/>
            </p:nvCxnSpPr>
            <p:spPr>
              <a:xfrm>
                <a:off x="2258391" y="4585451"/>
                <a:ext cx="629522"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185" name="Right Arrow 183">
              <a:extLst>
                <a:ext uri="{FF2B5EF4-FFF2-40B4-BE49-F238E27FC236}">
                  <a16:creationId xmlns:a16="http://schemas.microsoft.com/office/drawing/2014/main" id="{57DF0589-B137-4A0B-A3E1-F546C3AEFE2F}"/>
                </a:ext>
              </a:extLst>
            </p:cNvPr>
            <p:cNvSpPr/>
            <p:nvPr/>
          </p:nvSpPr>
          <p:spPr>
            <a:xfrm rot="1409715">
              <a:off x="2723173" y="2909290"/>
              <a:ext cx="590220" cy="140200"/>
            </a:xfrm>
            <a:prstGeom prst="rightArrow">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Right Arrow 184">
              <a:extLst>
                <a:ext uri="{FF2B5EF4-FFF2-40B4-BE49-F238E27FC236}">
                  <a16:creationId xmlns:a16="http://schemas.microsoft.com/office/drawing/2014/main" id="{3A59109B-E543-4B91-AA04-44631FFFFC69}"/>
                </a:ext>
              </a:extLst>
            </p:cNvPr>
            <p:cNvSpPr/>
            <p:nvPr/>
          </p:nvSpPr>
          <p:spPr>
            <a:xfrm rot="1409715">
              <a:off x="5762960" y="3879907"/>
              <a:ext cx="590220" cy="140200"/>
            </a:xfrm>
            <a:prstGeom prst="rightArrow">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Right Arrow 185">
              <a:extLst>
                <a:ext uri="{FF2B5EF4-FFF2-40B4-BE49-F238E27FC236}">
                  <a16:creationId xmlns:a16="http://schemas.microsoft.com/office/drawing/2014/main" id="{341F5D93-CBF6-4C3B-B226-D2C2D8128984}"/>
                </a:ext>
              </a:extLst>
            </p:cNvPr>
            <p:cNvSpPr/>
            <p:nvPr/>
          </p:nvSpPr>
          <p:spPr>
            <a:xfrm rot="1409715">
              <a:off x="8899172" y="4816312"/>
              <a:ext cx="590220" cy="140200"/>
            </a:xfrm>
            <a:prstGeom prst="rightArrow">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65113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I.A - What is a network?</a:t>
            </a:r>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3</a:t>
            </a:fld>
            <a:endParaRPr lang="en-US" dirty="0"/>
          </a:p>
        </p:txBody>
      </p:sp>
      <p:pic>
        <p:nvPicPr>
          <p:cNvPr id="1026" name="Picture 2" descr="Image result for facebook logo">
            <a:extLst>
              <a:ext uri="{FF2B5EF4-FFF2-40B4-BE49-F238E27FC236}">
                <a16:creationId xmlns:a16="http://schemas.microsoft.com/office/drawing/2014/main" id="{9B8EEBB2-E810-43A8-89C0-0479800EC3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7267" y="1169576"/>
            <a:ext cx="2143125" cy="21431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network">
            <a:extLst>
              <a:ext uri="{FF2B5EF4-FFF2-40B4-BE49-F238E27FC236}">
                <a16:creationId xmlns:a16="http://schemas.microsoft.com/office/drawing/2014/main" id="{2DA845D8-17E5-4A65-9ED2-00F4348684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308" y="4333641"/>
            <a:ext cx="2609850" cy="17526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network">
            <a:extLst>
              <a:ext uri="{FF2B5EF4-FFF2-40B4-BE49-F238E27FC236}">
                <a16:creationId xmlns:a16="http://schemas.microsoft.com/office/drawing/2014/main" id="{6792844A-64DC-4264-8785-5C84892EAB0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72250" y="2819166"/>
            <a:ext cx="3028950" cy="151447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airport network">
            <a:extLst>
              <a:ext uri="{FF2B5EF4-FFF2-40B4-BE49-F238E27FC236}">
                <a16:creationId xmlns:a16="http://schemas.microsoft.com/office/drawing/2014/main" id="{7B5D4B81-2F2D-437C-9E17-4E242A5C97C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62800" y="1425575"/>
            <a:ext cx="2895600" cy="158115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Image result for metro cdmx&quot;">
            <a:extLst>
              <a:ext uri="{FF2B5EF4-FFF2-40B4-BE49-F238E27FC236}">
                <a16:creationId xmlns:a16="http://schemas.microsoft.com/office/drawing/2014/main" id="{268D16B1-5094-4F2C-8B1D-51D9C4F7EDE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096000" y="3312701"/>
            <a:ext cx="3427496" cy="34585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37550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Table</a:t>
            </a:r>
            <a:r>
              <a:rPr lang="es-MX" dirty="0"/>
              <a:t> of </a:t>
            </a:r>
            <a:r>
              <a:rPr lang="es-MX" dirty="0" err="1"/>
              <a:t>contents</a:t>
            </a:r>
            <a:endParaRPr lang="en-US"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30</a:t>
            </a:fld>
            <a:endParaRPr lang="en-US" dirty="0"/>
          </a:p>
        </p:txBody>
      </p:sp>
      <p:sp>
        <p:nvSpPr>
          <p:cNvPr id="4" name="TextBox 3">
            <a:extLst>
              <a:ext uri="{FF2B5EF4-FFF2-40B4-BE49-F238E27FC236}">
                <a16:creationId xmlns:a16="http://schemas.microsoft.com/office/drawing/2014/main" id="{396367A2-5688-4032-AE22-7E61E3437BDF}"/>
              </a:ext>
            </a:extLst>
          </p:cNvPr>
          <p:cNvSpPr txBox="1"/>
          <p:nvPr/>
        </p:nvSpPr>
        <p:spPr>
          <a:xfrm>
            <a:off x="738887" y="944712"/>
            <a:ext cx="10714225" cy="5755422"/>
          </a:xfrm>
          <a:prstGeom prst="rect">
            <a:avLst/>
          </a:prstGeom>
          <a:noFill/>
        </p:spPr>
        <p:txBody>
          <a:bodyPr wrap="square" rtlCol="0">
            <a:spAutoFit/>
          </a:bodyPr>
          <a:lstStyle/>
          <a:p>
            <a:pPr marL="1028700" indent="-1028700">
              <a:buFont typeface="+mj-lt"/>
              <a:buAutoNum type="romanUcPeriod"/>
            </a:pPr>
            <a:r>
              <a:rPr lang="en-US" sz="4400" dirty="0">
                <a:solidFill>
                  <a:schemeClr val="bg1">
                    <a:lumMod val="75000"/>
                  </a:schemeClr>
                </a:solidFill>
              </a:rPr>
              <a:t>Introduction to networks</a:t>
            </a:r>
          </a:p>
          <a:p>
            <a:pPr marL="1314450" lvl="1" indent="-857250">
              <a:buFont typeface="+mj-lt"/>
              <a:buAutoNum type="alphaUcPeriod"/>
            </a:pPr>
            <a:r>
              <a:rPr lang="en-US" sz="3600" dirty="0">
                <a:solidFill>
                  <a:schemeClr val="bg1">
                    <a:lumMod val="75000"/>
                  </a:schemeClr>
                </a:solidFill>
              </a:rPr>
              <a:t>What is a network?</a:t>
            </a:r>
          </a:p>
          <a:p>
            <a:pPr marL="1314450" lvl="1" indent="-857250">
              <a:buFont typeface="+mj-lt"/>
              <a:buAutoNum type="alphaUcPeriod"/>
            </a:pPr>
            <a:r>
              <a:rPr lang="en-US" sz="3600" dirty="0">
                <a:solidFill>
                  <a:schemeClr val="bg1">
                    <a:lumMod val="75000"/>
                  </a:schemeClr>
                </a:solidFill>
              </a:rPr>
              <a:t>Elements of a network</a:t>
            </a:r>
          </a:p>
          <a:p>
            <a:pPr marL="1314450" lvl="1" indent="-857250">
              <a:buFont typeface="+mj-lt"/>
              <a:buAutoNum type="alphaUcPeriod"/>
            </a:pPr>
            <a:r>
              <a:rPr lang="en-US" sz="3600" dirty="0">
                <a:solidFill>
                  <a:schemeClr val="bg1">
                    <a:lumMod val="75000"/>
                  </a:schemeClr>
                </a:solidFill>
              </a:rPr>
              <a:t>Data sources and Sampling methods</a:t>
            </a:r>
          </a:p>
          <a:p>
            <a:pPr marL="1028700" indent="-1028700">
              <a:buFont typeface="+mj-lt"/>
              <a:buAutoNum type="romanUcPeriod"/>
            </a:pPr>
            <a:r>
              <a:rPr lang="en-US" sz="4400" dirty="0"/>
              <a:t>Static network analysis</a:t>
            </a:r>
          </a:p>
          <a:p>
            <a:pPr marL="1314450" lvl="1" indent="-857250">
              <a:buFont typeface="+mj-lt"/>
              <a:buAutoNum type="alphaUcPeriod"/>
            </a:pPr>
            <a:r>
              <a:rPr lang="en-US" sz="3600" dirty="0"/>
              <a:t>Network simplification</a:t>
            </a:r>
          </a:p>
          <a:p>
            <a:pPr marL="1314450" lvl="1" indent="-857250">
              <a:buFont typeface="+mj-lt"/>
              <a:buAutoNum type="alphaUcPeriod"/>
            </a:pPr>
            <a:r>
              <a:rPr lang="en-US" sz="3600" dirty="0"/>
              <a:t>Network properties</a:t>
            </a:r>
          </a:p>
          <a:p>
            <a:pPr marL="1771650" lvl="2" indent="-857250">
              <a:buFont typeface="+mj-lt"/>
              <a:buAutoNum type="alphaLcParenR"/>
            </a:pPr>
            <a:r>
              <a:rPr lang="en-US" sz="3200" dirty="0"/>
              <a:t>General properties</a:t>
            </a:r>
          </a:p>
          <a:p>
            <a:pPr marL="1771650" lvl="2" indent="-857250">
              <a:buFont typeface="+mj-lt"/>
              <a:buAutoNum type="alphaLcParenR"/>
            </a:pPr>
            <a:r>
              <a:rPr lang="en-US" sz="3200" dirty="0"/>
              <a:t>Local properties</a:t>
            </a:r>
          </a:p>
          <a:p>
            <a:pPr marL="1314450" lvl="1" indent="-857250">
              <a:buFont typeface="+mj-lt"/>
              <a:buAutoNum type="alphaUcPeriod"/>
            </a:pPr>
            <a:r>
              <a:rPr lang="en-US" sz="3600" dirty="0"/>
              <a:t>Weak and Strong component</a:t>
            </a:r>
          </a:p>
        </p:txBody>
      </p:sp>
    </p:spTree>
    <p:extLst>
      <p:ext uri="{BB962C8B-B14F-4D97-AF65-F5344CB8AC3E}">
        <p14:creationId xmlns:p14="http://schemas.microsoft.com/office/powerpoint/2010/main" val="20993727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75657"/>
            <a:ext cx="10515600" cy="488138"/>
          </a:xfrm>
        </p:spPr>
        <p:txBody>
          <a:bodyPr/>
          <a:lstStyle/>
          <a:p>
            <a:r>
              <a:rPr lang="en-US" dirty="0"/>
              <a:t>Network Type</a:t>
            </a:r>
          </a:p>
        </p:txBody>
      </p:sp>
      <p:sp>
        <p:nvSpPr>
          <p:cNvPr id="4" name="Text Box 7"/>
          <p:cNvSpPr txBox="1">
            <a:spLocks noChangeArrowheads="1"/>
          </p:cNvSpPr>
          <p:nvPr/>
        </p:nvSpPr>
        <p:spPr bwMode="auto">
          <a:xfrm>
            <a:off x="95794" y="63500"/>
            <a:ext cx="12009120" cy="584776"/>
          </a:xfrm>
          <a:prstGeom prst="rect">
            <a:avLst/>
          </a:prstGeom>
          <a:solidFill>
            <a:srgbClr val="000053"/>
          </a:solidFill>
          <a:ln w="9525">
            <a:solidFill>
              <a:schemeClr val="tx1"/>
            </a:solidFill>
            <a:miter lim="800000"/>
            <a:headEnd/>
            <a:tailEnd/>
          </a:ln>
        </p:spPr>
        <p:txBody>
          <a:bodyPr wrap="square">
            <a:spAutoFit/>
          </a:bodyPr>
          <a:lstStyle/>
          <a:p>
            <a:pPr algn="ctr"/>
            <a:r>
              <a:rPr lang="es-ES" sz="3200" dirty="0" err="1">
                <a:solidFill>
                  <a:srgbClr val="FFFFFF"/>
                </a:solidFill>
                <a:latin typeface="Arial" charset="0"/>
                <a:ea typeface="ＭＳ Ｐゴシック" pitchFamily="34" charset="-128"/>
                <a:cs typeface="Arial" charset="0"/>
              </a:rPr>
              <a:t>Static</a:t>
            </a:r>
            <a:r>
              <a:rPr lang="es-ES" sz="3200" dirty="0">
                <a:solidFill>
                  <a:srgbClr val="FFFFFF"/>
                </a:solidFill>
                <a:latin typeface="Arial" charset="0"/>
                <a:ea typeface="ＭＳ Ｐゴシック" pitchFamily="34" charset="-128"/>
                <a:cs typeface="Arial" charset="0"/>
              </a:rPr>
              <a:t> Network </a:t>
            </a:r>
            <a:r>
              <a:rPr lang="es-ES" sz="3200" dirty="0" err="1">
                <a:solidFill>
                  <a:srgbClr val="FFFFFF"/>
                </a:solidFill>
                <a:latin typeface="Arial" charset="0"/>
                <a:ea typeface="ＭＳ Ｐゴシック" pitchFamily="34" charset="-128"/>
                <a:cs typeface="Arial" charset="0"/>
              </a:rPr>
              <a:t>Analysis</a:t>
            </a:r>
            <a:endParaRPr lang="es-ES" sz="3200" dirty="0">
              <a:solidFill>
                <a:srgbClr val="FFFFFF"/>
              </a:solidFill>
              <a:latin typeface="Arial" charset="0"/>
              <a:ea typeface="ＭＳ Ｐゴシック" pitchFamily="34" charset="-128"/>
              <a:cs typeface="Arial" charset="0"/>
            </a:endParaRPr>
          </a:p>
        </p:txBody>
      </p:sp>
      <p:sp>
        <p:nvSpPr>
          <p:cNvPr id="8" name="Oval 7"/>
          <p:cNvSpPr/>
          <p:nvPr/>
        </p:nvSpPr>
        <p:spPr>
          <a:xfrm>
            <a:off x="2200035" y="3494574"/>
            <a:ext cx="208859" cy="2312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0" name="Group 139"/>
          <p:cNvGrpSpPr/>
          <p:nvPr/>
        </p:nvGrpSpPr>
        <p:grpSpPr>
          <a:xfrm>
            <a:off x="5652992" y="2590224"/>
            <a:ext cx="4475748" cy="3411795"/>
            <a:chOff x="5493275" y="1725671"/>
            <a:chExt cx="4475748" cy="3411795"/>
          </a:xfrm>
        </p:grpSpPr>
        <p:sp>
          <p:nvSpPr>
            <p:cNvPr id="20" name="Oval 19"/>
            <p:cNvSpPr/>
            <p:nvPr/>
          </p:nvSpPr>
          <p:spPr>
            <a:xfrm>
              <a:off x="6587576" y="2087680"/>
              <a:ext cx="273862" cy="853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Parallelogram 74"/>
            <p:cNvSpPr/>
            <p:nvPr/>
          </p:nvSpPr>
          <p:spPr>
            <a:xfrm>
              <a:off x="5493275" y="1725671"/>
              <a:ext cx="4475748" cy="609601"/>
            </a:xfrm>
            <a:prstGeom prst="parallelogram">
              <a:avLst>
                <a:gd name="adj" fmla="val 199454"/>
              </a:avLst>
            </a:prstGeom>
            <a:no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Parallelogram 75"/>
            <p:cNvSpPr/>
            <p:nvPr/>
          </p:nvSpPr>
          <p:spPr>
            <a:xfrm>
              <a:off x="5493275" y="2635319"/>
              <a:ext cx="4475748" cy="609601"/>
            </a:xfrm>
            <a:prstGeom prst="parallelogram">
              <a:avLst>
                <a:gd name="adj" fmla="val 199454"/>
              </a:avLst>
            </a:prstGeom>
            <a:no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Parallelogram 76"/>
            <p:cNvSpPr/>
            <p:nvPr/>
          </p:nvSpPr>
          <p:spPr>
            <a:xfrm>
              <a:off x="5493275" y="3566104"/>
              <a:ext cx="4475748" cy="609601"/>
            </a:xfrm>
            <a:prstGeom prst="parallelogram">
              <a:avLst>
                <a:gd name="adj" fmla="val 199454"/>
              </a:avLst>
            </a:prstGeom>
            <a:no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Parallelogram 77"/>
            <p:cNvSpPr/>
            <p:nvPr/>
          </p:nvSpPr>
          <p:spPr>
            <a:xfrm>
              <a:off x="5493275" y="4527865"/>
              <a:ext cx="4475748" cy="609601"/>
            </a:xfrm>
            <a:prstGeom prst="parallelogram">
              <a:avLst>
                <a:gd name="adj" fmla="val 199454"/>
              </a:avLst>
            </a:prstGeom>
            <a:no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p:cNvSpPr/>
            <p:nvPr/>
          </p:nvSpPr>
          <p:spPr>
            <a:xfrm>
              <a:off x="7731149" y="1853976"/>
              <a:ext cx="273862" cy="853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p:cNvSpPr/>
            <p:nvPr/>
          </p:nvSpPr>
          <p:spPr>
            <a:xfrm>
              <a:off x="7361035" y="2125651"/>
              <a:ext cx="273862" cy="853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p:cNvSpPr/>
            <p:nvPr/>
          </p:nvSpPr>
          <p:spPr>
            <a:xfrm>
              <a:off x="8576224" y="1874868"/>
              <a:ext cx="273862" cy="853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p:cNvSpPr/>
            <p:nvPr/>
          </p:nvSpPr>
          <p:spPr>
            <a:xfrm>
              <a:off x="7029307" y="1841263"/>
              <a:ext cx="273862" cy="85378"/>
            </a:xfrm>
            <a:prstGeom prst="ellipse">
              <a:avLst/>
            </a:prstGeom>
            <a:solidFill>
              <a:schemeClr val="accent2">
                <a:lumMod val="40000"/>
                <a:lumOff val="6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p:cNvSpPr/>
            <p:nvPr/>
          </p:nvSpPr>
          <p:spPr>
            <a:xfrm>
              <a:off x="8240486" y="2095584"/>
              <a:ext cx="273862" cy="85378"/>
            </a:xfrm>
            <a:prstGeom prst="ellipse">
              <a:avLst/>
            </a:prstGeom>
            <a:solidFill>
              <a:schemeClr val="accent2">
                <a:lumMod val="40000"/>
                <a:lumOff val="6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p:cNvSpPr/>
            <p:nvPr/>
          </p:nvSpPr>
          <p:spPr>
            <a:xfrm>
              <a:off x="6529710" y="2994874"/>
              <a:ext cx="273862" cy="853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p:cNvSpPr/>
            <p:nvPr/>
          </p:nvSpPr>
          <p:spPr>
            <a:xfrm>
              <a:off x="7673283" y="2761170"/>
              <a:ext cx="273862" cy="853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p:cNvSpPr/>
            <p:nvPr/>
          </p:nvSpPr>
          <p:spPr>
            <a:xfrm>
              <a:off x="7303169" y="3032845"/>
              <a:ext cx="273862" cy="853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p:cNvSpPr/>
            <p:nvPr/>
          </p:nvSpPr>
          <p:spPr>
            <a:xfrm>
              <a:off x="8518358" y="2782062"/>
              <a:ext cx="273862" cy="853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p:cNvSpPr/>
            <p:nvPr/>
          </p:nvSpPr>
          <p:spPr>
            <a:xfrm>
              <a:off x="6971441" y="2748457"/>
              <a:ext cx="273862" cy="85378"/>
            </a:xfrm>
            <a:prstGeom prst="ellipse">
              <a:avLst/>
            </a:prstGeom>
            <a:solidFill>
              <a:schemeClr val="accent2">
                <a:lumMod val="40000"/>
                <a:lumOff val="6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p:cNvSpPr/>
            <p:nvPr/>
          </p:nvSpPr>
          <p:spPr>
            <a:xfrm>
              <a:off x="8182620" y="3002778"/>
              <a:ext cx="273862" cy="85378"/>
            </a:xfrm>
            <a:prstGeom prst="ellipse">
              <a:avLst/>
            </a:prstGeom>
            <a:solidFill>
              <a:schemeClr val="accent2">
                <a:lumMod val="40000"/>
                <a:lumOff val="6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p:cNvSpPr/>
            <p:nvPr/>
          </p:nvSpPr>
          <p:spPr>
            <a:xfrm>
              <a:off x="6587576" y="3918371"/>
              <a:ext cx="273862" cy="853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p:cNvSpPr/>
            <p:nvPr/>
          </p:nvSpPr>
          <p:spPr>
            <a:xfrm>
              <a:off x="7731149" y="3684667"/>
              <a:ext cx="273862" cy="853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p:cNvSpPr/>
            <p:nvPr/>
          </p:nvSpPr>
          <p:spPr>
            <a:xfrm>
              <a:off x="7361035" y="3956342"/>
              <a:ext cx="273862" cy="853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p:cNvSpPr/>
            <p:nvPr/>
          </p:nvSpPr>
          <p:spPr>
            <a:xfrm>
              <a:off x="8576224" y="3705559"/>
              <a:ext cx="273862" cy="853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p:cNvSpPr/>
            <p:nvPr/>
          </p:nvSpPr>
          <p:spPr>
            <a:xfrm>
              <a:off x="7029307" y="3671954"/>
              <a:ext cx="273862" cy="85378"/>
            </a:xfrm>
            <a:prstGeom prst="ellipse">
              <a:avLst/>
            </a:prstGeom>
            <a:solidFill>
              <a:schemeClr val="accent2">
                <a:lumMod val="40000"/>
                <a:lumOff val="6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p:cNvSpPr/>
            <p:nvPr/>
          </p:nvSpPr>
          <p:spPr>
            <a:xfrm>
              <a:off x="8240486" y="3926275"/>
              <a:ext cx="273862" cy="85378"/>
            </a:xfrm>
            <a:prstGeom prst="ellipse">
              <a:avLst/>
            </a:prstGeom>
            <a:solidFill>
              <a:schemeClr val="accent2">
                <a:lumMod val="40000"/>
                <a:lumOff val="6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p:cNvSpPr/>
            <p:nvPr/>
          </p:nvSpPr>
          <p:spPr>
            <a:xfrm>
              <a:off x="6562940" y="4880116"/>
              <a:ext cx="273862" cy="853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p:cNvSpPr/>
            <p:nvPr/>
          </p:nvSpPr>
          <p:spPr>
            <a:xfrm>
              <a:off x="7706513" y="4646412"/>
              <a:ext cx="273862" cy="853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p:cNvSpPr/>
            <p:nvPr/>
          </p:nvSpPr>
          <p:spPr>
            <a:xfrm>
              <a:off x="7336399" y="4918087"/>
              <a:ext cx="273862" cy="853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p:cNvSpPr/>
            <p:nvPr/>
          </p:nvSpPr>
          <p:spPr>
            <a:xfrm>
              <a:off x="8551588" y="4667304"/>
              <a:ext cx="273862" cy="853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p:cNvSpPr/>
            <p:nvPr/>
          </p:nvSpPr>
          <p:spPr>
            <a:xfrm>
              <a:off x="7004671" y="4633699"/>
              <a:ext cx="273862" cy="85378"/>
            </a:xfrm>
            <a:prstGeom prst="ellipse">
              <a:avLst/>
            </a:prstGeom>
            <a:solidFill>
              <a:schemeClr val="accent2">
                <a:lumMod val="40000"/>
                <a:lumOff val="6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p:cNvSpPr/>
            <p:nvPr/>
          </p:nvSpPr>
          <p:spPr>
            <a:xfrm>
              <a:off x="8215850" y="4888020"/>
              <a:ext cx="273862" cy="85378"/>
            </a:xfrm>
            <a:prstGeom prst="ellipse">
              <a:avLst/>
            </a:prstGeom>
            <a:solidFill>
              <a:schemeClr val="accent2">
                <a:lumMod val="40000"/>
                <a:lumOff val="6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4" name="Straight Arrow Connector 103"/>
            <p:cNvCxnSpPr>
              <a:stCxn id="83" idx="3"/>
              <a:endCxn id="85" idx="0"/>
            </p:cNvCxnSpPr>
            <p:nvPr/>
          </p:nvCxnSpPr>
          <p:spPr>
            <a:xfrm flipH="1">
              <a:off x="6666641" y="1914138"/>
              <a:ext cx="402772" cy="10807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5" name="Straight Arrow Connector 104"/>
            <p:cNvCxnSpPr>
              <a:stCxn id="80" idx="0"/>
              <a:endCxn id="90" idx="1"/>
            </p:cNvCxnSpPr>
            <p:nvPr/>
          </p:nvCxnSpPr>
          <p:spPr>
            <a:xfrm>
              <a:off x="7497966" y="2125651"/>
              <a:ext cx="724760" cy="8896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p:cNvCxnSpPr>
              <a:stCxn id="85" idx="4"/>
              <a:endCxn id="93" idx="1"/>
            </p:cNvCxnSpPr>
            <p:nvPr/>
          </p:nvCxnSpPr>
          <p:spPr>
            <a:xfrm>
              <a:off x="6666641" y="3080252"/>
              <a:ext cx="734500" cy="8885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p:cNvCxnSpPr>
              <a:stCxn id="86" idx="4"/>
              <a:endCxn id="95" idx="5"/>
            </p:cNvCxnSpPr>
            <p:nvPr/>
          </p:nvCxnSpPr>
          <p:spPr>
            <a:xfrm flipH="1">
              <a:off x="7263063" y="2846548"/>
              <a:ext cx="547151" cy="8982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p:cNvCxnSpPr>
              <a:stCxn id="94" idx="3"/>
              <a:endCxn id="97" idx="5"/>
            </p:cNvCxnSpPr>
            <p:nvPr/>
          </p:nvCxnSpPr>
          <p:spPr>
            <a:xfrm flipH="1">
              <a:off x="6796696" y="3778434"/>
              <a:ext cx="1819634" cy="11745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p:cNvCxnSpPr>
              <a:stCxn id="94" idx="4"/>
              <a:endCxn id="100" idx="0"/>
            </p:cNvCxnSpPr>
            <p:nvPr/>
          </p:nvCxnSpPr>
          <p:spPr>
            <a:xfrm flipH="1">
              <a:off x="8688519" y="3790937"/>
              <a:ext cx="24636" cy="8763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p:cNvCxnSpPr>
              <a:stCxn id="90" idx="4"/>
              <a:endCxn id="94" idx="0"/>
            </p:cNvCxnSpPr>
            <p:nvPr/>
          </p:nvCxnSpPr>
          <p:spPr>
            <a:xfrm>
              <a:off x="8319551" y="3088156"/>
              <a:ext cx="393604" cy="6174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p:cNvCxnSpPr>
              <a:stCxn id="84" idx="4"/>
              <a:endCxn id="88" idx="3"/>
            </p:cNvCxnSpPr>
            <p:nvPr/>
          </p:nvCxnSpPr>
          <p:spPr>
            <a:xfrm>
              <a:off x="8377417" y="2180962"/>
              <a:ext cx="181047" cy="6739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p:cNvCxnSpPr>
              <a:stCxn id="91" idx="4"/>
              <a:endCxn id="101" idx="0"/>
            </p:cNvCxnSpPr>
            <p:nvPr/>
          </p:nvCxnSpPr>
          <p:spPr>
            <a:xfrm>
              <a:off x="6724507" y="4003749"/>
              <a:ext cx="417095" cy="6299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43" name="TextBox 142"/>
          <p:cNvSpPr txBox="1"/>
          <p:nvPr/>
        </p:nvSpPr>
        <p:spPr>
          <a:xfrm>
            <a:off x="7126874" y="2007272"/>
            <a:ext cx="2303188" cy="369332"/>
          </a:xfrm>
          <a:prstGeom prst="rect">
            <a:avLst/>
          </a:prstGeom>
          <a:noFill/>
        </p:spPr>
        <p:txBody>
          <a:bodyPr wrap="square" rtlCol="0">
            <a:spAutoFit/>
          </a:bodyPr>
          <a:lstStyle/>
          <a:p>
            <a:r>
              <a:rPr lang="en-US" dirty="0"/>
              <a:t>Dynamic Network</a:t>
            </a:r>
          </a:p>
        </p:txBody>
      </p:sp>
      <p:sp>
        <p:nvSpPr>
          <p:cNvPr id="144" name="TextBox 143"/>
          <p:cNvSpPr txBox="1"/>
          <p:nvPr/>
        </p:nvSpPr>
        <p:spPr>
          <a:xfrm>
            <a:off x="10261374" y="2575626"/>
            <a:ext cx="1354412" cy="307777"/>
          </a:xfrm>
          <a:prstGeom prst="rect">
            <a:avLst/>
          </a:prstGeom>
          <a:noFill/>
        </p:spPr>
        <p:txBody>
          <a:bodyPr wrap="square" rtlCol="0">
            <a:spAutoFit/>
          </a:bodyPr>
          <a:lstStyle/>
          <a:p>
            <a:r>
              <a:rPr lang="en-US" sz="1400" dirty="0">
                <a:solidFill>
                  <a:schemeClr val="accent6">
                    <a:lumMod val="75000"/>
                  </a:schemeClr>
                </a:solidFill>
              </a:rPr>
              <a:t>Time = t1</a:t>
            </a:r>
          </a:p>
        </p:txBody>
      </p:sp>
      <p:sp>
        <p:nvSpPr>
          <p:cNvPr id="145" name="TextBox 144"/>
          <p:cNvSpPr txBox="1"/>
          <p:nvPr/>
        </p:nvSpPr>
        <p:spPr>
          <a:xfrm>
            <a:off x="10269837" y="3500296"/>
            <a:ext cx="1354412" cy="307777"/>
          </a:xfrm>
          <a:prstGeom prst="rect">
            <a:avLst/>
          </a:prstGeom>
          <a:noFill/>
        </p:spPr>
        <p:txBody>
          <a:bodyPr wrap="square" rtlCol="0">
            <a:spAutoFit/>
          </a:bodyPr>
          <a:lstStyle/>
          <a:p>
            <a:r>
              <a:rPr lang="en-US" sz="1400" dirty="0">
                <a:solidFill>
                  <a:schemeClr val="accent6">
                    <a:lumMod val="75000"/>
                  </a:schemeClr>
                </a:solidFill>
              </a:rPr>
              <a:t>Time = t2</a:t>
            </a:r>
          </a:p>
        </p:txBody>
      </p:sp>
      <p:sp>
        <p:nvSpPr>
          <p:cNvPr id="146" name="TextBox 145"/>
          <p:cNvSpPr txBox="1"/>
          <p:nvPr/>
        </p:nvSpPr>
        <p:spPr>
          <a:xfrm>
            <a:off x="10265671" y="4424966"/>
            <a:ext cx="1354412" cy="307777"/>
          </a:xfrm>
          <a:prstGeom prst="rect">
            <a:avLst/>
          </a:prstGeom>
          <a:noFill/>
        </p:spPr>
        <p:txBody>
          <a:bodyPr wrap="square" rtlCol="0">
            <a:spAutoFit/>
          </a:bodyPr>
          <a:lstStyle/>
          <a:p>
            <a:r>
              <a:rPr lang="en-US" sz="1400" dirty="0">
                <a:solidFill>
                  <a:schemeClr val="accent6">
                    <a:lumMod val="75000"/>
                  </a:schemeClr>
                </a:solidFill>
              </a:rPr>
              <a:t>Time = t3</a:t>
            </a:r>
          </a:p>
        </p:txBody>
      </p:sp>
      <p:sp>
        <p:nvSpPr>
          <p:cNvPr id="147" name="TextBox 146"/>
          <p:cNvSpPr txBox="1"/>
          <p:nvPr/>
        </p:nvSpPr>
        <p:spPr>
          <a:xfrm>
            <a:off x="10265671" y="5352246"/>
            <a:ext cx="1354412" cy="307777"/>
          </a:xfrm>
          <a:prstGeom prst="rect">
            <a:avLst/>
          </a:prstGeom>
          <a:noFill/>
        </p:spPr>
        <p:txBody>
          <a:bodyPr wrap="square" rtlCol="0">
            <a:spAutoFit/>
          </a:bodyPr>
          <a:lstStyle/>
          <a:p>
            <a:r>
              <a:rPr lang="en-US" sz="1400" dirty="0">
                <a:solidFill>
                  <a:schemeClr val="accent6">
                    <a:lumMod val="75000"/>
                  </a:schemeClr>
                </a:solidFill>
              </a:rPr>
              <a:t>Time = t4</a:t>
            </a:r>
          </a:p>
        </p:txBody>
      </p:sp>
      <p:sp>
        <p:nvSpPr>
          <p:cNvPr id="148" name="TextBox 147"/>
          <p:cNvSpPr txBox="1"/>
          <p:nvPr/>
        </p:nvSpPr>
        <p:spPr>
          <a:xfrm>
            <a:off x="1651060" y="2604126"/>
            <a:ext cx="2303188" cy="369332"/>
          </a:xfrm>
          <a:prstGeom prst="rect">
            <a:avLst/>
          </a:prstGeom>
          <a:noFill/>
        </p:spPr>
        <p:txBody>
          <a:bodyPr wrap="square" rtlCol="0">
            <a:spAutoFit/>
          </a:bodyPr>
          <a:lstStyle/>
          <a:p>
            <a:r>
              <a:rPr lang="en-US" dirty="0"/>
              <a:t>Static Network</a:t>
            </a:r>
          </a:p>
        </p:txBody>
      </p:sp>
      <p:sp>
        <p:nvSpPr>
          <p:cNvPr id="82"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Static</a:t>
            </a:r>
            <a:r>
              <a:rPr lang="es-MX" dirty="0"/>
              <a:t> Network </a:t>
            </a:r>
            <a:r>
              <a:rPr lang="es-MX" dirty="0" err="1"/>
              <a:t>Analysis</a:t>
            </a:r>
            <a:endParaRPr lang="en-US" dirty="0"/>
          </a:p>
        </p:txBody>
      </p:sp>
      <p:sp>
        <p:nvSpPr>
          <p:cNvPr id="103" name="Oval 7">
            <a:extLst>
              <a:ext uri="{FF2B5EF4-FFF2-40B4-BE49-F238E27FC236}">
                <a16:creationId xmlns:a16="http://schemas.microsoft.com/office/drawing/2014/main" id="{E73C52FE-BBD0-432B-A627-F0503CB0D534}"/>
              </a:ext>
            </a:extLst>
          </p:cNvPr>
          <p:cNvSpPr/>
          <p:nvPr/>
        </p:nvSpPr>
        <p:spPr>
          <a:xfrm>
            <a:off x="3100006" y="3494574"/>
            <a:ext cx="208859" cy="2312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7">
            <a:extLst>
              <a:ext uri="{FF2B5EF4-FFF2-40B4-BE49-F238E27FC236}">
                <a16:creationId xmlns:a16="http://schemas.microsoft.com/office/drawing/2014/main" id="{11119D84-8D56-44A8-85FD-4E5D8151158D}"/>
              </a:ext>
            </a:extLst>
          </p:cNvPr>
          <p:cNvSpPr/>
          <p:nvPr/>
        </p:nvSpPr>
        <p:spPr>
          <a:xfrm>
            <a:off x="2221296" y="4537645"/>
            <a:ext cx="208859" cy="2312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7">
            <a:extLst>
              <a:ext uri="{FF2B5EF4-FFF2-40B4-BE49-F238E27FC236}">
                <a16:creationId xmlns:a16="http://schemas.microsoft.com/office/drawing/2014/main" id="{FB0C4612-21F5-47A3-A5FF-DFEC269530F2}"/>
              </a:ext>
            </a:extLst>
          </p:cNvPr>
          <p:cNvSpPr/>
          <p:nvPr/>
        </p:nvSpPr>
        <p:spPr>
          <a:xfrm>
            <a:off x="1443920" y="4542363"/>
            <a:ext cx="208859" cy="2312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
            <a:extLst>
              <a:ext uri="{FF2B5EF4-FFF2-40B4-BE49-F238E27FC236}">
                <a16:creationId xmlns:a16="http://schemas.microsoft.com/office/drawing/2014/main" id="{678A8251-33A5-48E3-BC36-B66F944FD3FE}"/>
              </a:ext>
            </a:extLst>
          </p:cNvPr>
          <p:cNvSpPr/>
          <p:nvPr/>
        </p:nvSpPr>
        <p:spPr>
          <a:xfrm>
            <a:off x="3103343" y="4537645"/>
            <a:ext cx="208859" cy="231263"/>
          </a:xfrm>
          <a:prstGeom prst="ellipse">
            <a:avLst/>
          </a:prstGeom>
          <a:solidFill>
            <a:schemeClr val="accent2">
              <a:lumMod val="40000"/>
              <a:lumOff val="6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
            <a:extLst>
              <a:ext uri="{FF2B5EF4-FFF2-40B4-BE49-F238E27FC236}">
                <a16:creationId xmlns:a16="http://schemas.microsoft.com/office/drawing/2014/main" id="{AFCBC326-3498-4C02-BAF0-AA059EA1859D}"/>
              </a:ext>
            </a:extLst>
          </p:cNvPr>
          <p:cNvSpPr/>
          <p:nvPr/>
        </p:nvSpPr>
        <p:spPr>
          <a:xfrm>
            <a:off x="1443920" y="3494574"/>
            <a:ext cx="208859" cy="231263"/>
          </a:xfrm>
          <a:prstGeom prst="ellipse">
            <a:avLst/>
          </a:prstGeom>
          <a:solidFill>
            <a:schemeClr val="accent2">
              <a:lumMod val="40000"/>
              <a:lumOff val="6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7" name="Straight Arrow Connector 103">
            <a:extLst>
              <a:ext uri="{FF2B5EF4-FFF2-40B4-BE49-F238E27FC236}">
                <a16:creationId xmlns:a16="http://schemas.microsoft.com/office/drawing/2014/main" id="{93E339F7-F52C-4CF0-84D9-CF5E5DE51C1A}"/>
              </a:ext>
            </a:extLst>
          </p:cNvPr>
          <p:cNvCxnSpPr>
            <a:cxnSpLocks/>
            <a:stCxn id="116" idx="4"/>
            <a:endCxn id="113" idx="0"/>
          </p:cNvCxnSpPr>
          <p:nvPr/>
        </p:nvCxnSpPr>
        <p:spPr>
          <a:xfrm>
            <a:off x="1548350" y="3725837"/>
            <a:ext cx="0" cy="8165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8" name="Straight Arrow Connector 103">
            <a:extLst>
              <a:ext uri="{FF2B5EF4-FFF2-40B4-BE49-F238E27FC236}">
                <a16:creationId xmlns:a16="http://schemas.microsoft.com/office/drawing/2014/main" id="{8A9B128E-9BEF-4E56-826D-B4ECB33FDE84}"/>
              </a:ext>
            </a:extLst>
          </p:cNvPr>
          <p:cNvCxnSpPr>
            <a:cxnSpLocks/>
            <a:stCxn id="8" idx="2"/>
            <a:endCxn id="116" idx="6"/>
          </p:cNvCxnSpPr>
          <p:nvPr/>
        </p:nvCxnSpPr>
        <p:spPr>
          <a:xfrm flipH="1">
            <a:off x="1652779" y="3610206"/>
            <a:ext cx="54725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9" name="Straight Arrow Connector 103">
            <a:extLst>
              <a:ext uri="{FF2B5EF4-FFF2-40B4-BE49-F238E27FC236}">
                <a16:creationId xmlns:a16="http://schemas.microsoft.com/office/drawing/2014/main" id="{426B21FD-E835-4DB5-8EC8-DAE0FB7881BE}"/>
              </a:ext>
            </a:extLst>
          </p:cNvPr>
          <p:cNvCxnSpPr>
            <a:cxnSpLocks/>
            <a:stCxn id="113" idx="6"/>
            <a:endCxn id="112" idx="2"/>
          </p:cNvCxnSpPr>
          <p:nvPr/>
        </p:nvCxnSpPr>
        <p:spPr>
          <a:xfrm flipV="1">
            <a:off x="1652779" y="4653277"/>
            <a:ext cx="568517" cy="47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0" name="Straight Arrow Connector 103">
            <a:extLst>
              <a:ext uri="{FF2B5EF4-FFF2-40B4-BE49-F238E27FC236}">
                <a16:creationId xmlns:a16="http://schemas.microsoft.com/office/drawing/2014/main" id="{A4EA4A37-E9D8-40A2-AB62-2E9006990146}"/>
              </a:ext>
            </a:extLst>
          </p:cNvPr>
          <p:cNvCxnSpPr>
            <a:cxnSpLocks/>
            <a:stCxn id="112" idx="6"/>
            <a:endCxn id="115" idx="2"/>
          </p:cNvCxnSpPr>
          <p:nvPr/>
        </p:nvCxnSpPr>
        <p:spPr>
          <a:xfrm>
            <a:off x="2430155" y="4653277"/>
            <a:ext cx="67318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1" name="Straight Arrow Connector 103">
            <a:extLst>
              <a:ext uri="{FF2B5EF4-FFF2-40B4-BE49-F238E27FC236}">
                <a16:creationId xmlns:a16="http://schemas.microsoft.com/office/drawing/2014/main" id="{51EDEB5F-40CC-4E72-B9AB-1C0F519DB202}"/>
              </a:ext>
            </a:extLst>
          </p:cNvPr>
          <p:cNvCxnSpPr>
            <a:cxnSpLocks/>
            <a:stCxn id="115" idx="0"/>
            <a:endCxn id="103" idx="4"/>
          </p:cNvCxnSpPr>
          <p:nvPr/>
        </p:nvCxnSpPr>
        <p:spPr>
          <a:xfrm flipH="1" flipV="1">
            <a:off x="3204436" y="3725837"/>
            <a:ext cx="3337" cy="8118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03">
            <a:extLst>
              <a:ext uri="{FF2B5EF4-FFF2-40B4-BE49-F238E27FC236}">
                <a16:creationId xmlns:a16="http://schemas.microsoft.com/office/drawing/2014/main" id="{E1D22842-B464-440F-AE84-A42EEB715D41}"/>
              </a:ext>
            </a:extLst>
          </p:cNvPr>
          <p:cNvCxnSpPr>
            <a:cxnSpLocks/>
            <a:stCxn id="115" idx="7"/>
            <a:endCxn id="103" idx="5"/>
          </p:cNvCxnSpPr>
          <p:nvPr/>
        </p:nvCxnSpPr>
        <p:spPr>
          <a:xfrm flipH="1" flipV="1">
            <a:off x="3278278" y="3691969"/>
            <a:ext cx="3337" cy="8795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3" name="Straight Arrow Connector 103">
            <a:extLst>
              <a:ext uri="{FF2B5EF4-FFF2-40B4-BE49-F238E27FC236}">
                <a16:creationId xmlns:a16="http://schemas.microsoft.com/office/drawing/2014/main" id="{DE403A54-0A56-4C48-B861-8A308A86AD78}"/>
              </a:ext>
            </a:extLst>
          </p:cNvPr>
          <p:cNvCxnSpPr>
            <a:cxnSpLocks/>
            <a:stCxn id="113" idx="1"/>
            <a:endCxn id="116" idx="3"/>
          </p:cNvCxnSpPr>
          <p:nvPr/>
        </p:nvCxnSpPr>
        <p:spPr>
          <a:xfrm flipV="1">
            <a:off x="1474507" y="3691969"/>
            <a:ext cx="0" cy="8842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03">
            <a:extLst>
              <a:ext uri="{FF2B5EF4-FFF2-40B4-BE49-F238E27FC236}">
                <a16:creationId xmlns:a16="http://schemas.microsoft.com/office/drawing/2014/main" id="{1375635D-2E73-4F19-879F-2B8E58386587}"/>
              </a:ext>
            </a:extLst>
          </p:cNvPr>
          <p:cNvCxnSpPr>
            <a:cxnSpLocks/>
            <a:stCxn id="103" idx="3"/>
            <a:endCxn id="113" idx="7"/>
          </p:cNvCxnSpPr>
          <p:nvPr/>
        </p:nvCxnSpPr>
        <p:spPr>
          <a:xfrm flipH="1">
            <a:off x="1622192" y="3691969"/>
            <a:ext cx="1508401" cy="8842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Koppling: böjd 53">
            <a:extLst>
              <a:ext uri="{FF2B5EF4-FFF2-40B4-BE49-F238E27FC236}">
                <a16:creationId xmlns:a16="http://schemas.microsoft.com/office/drawing/2014/main" id="{CB5A36AA-BA96-4746-8AA6-F8A79F1FB750}"/>
              </a:ext>
            </a:extLst>
          </p:cNvPr>
          <p:cNvCxnSpPr>
            <a:stCxn id="103" idx="0"/>
            <a:endCxn id="103" idx="6"/>
          </p:cNvCxnSpPr>
          <p:nvPr/>
        </p:nvCxnSpPr>
        <p:spPr>
          <a:xfrm rot="16200000" flipH="1">
            <a:off x="3198834" y="3500176"/>
            <a:ext cx="115632" cy="104429"/>
          </a:xfrm>
          <a:prstGeom prst="curvedConnector4">
            <a:avLst>
              <a:gd name="adj1" fmla="val -197696"/>
              <a:gd name="adj2" fmla="val 318905"/>
            </a:avLst>
          </a:prstGeom>
          <a:ln>
            <a:tailEnd type="triangle"/>
          </a:ln>
        </p:spPr>
        <p:style>
          <a:lnRef idx="1">
            <a:schemeClr val="accent1"/>
          </a:lnRef>
          <a:fillRef idx="0">
            <a:schemeClr val="accent1"/>
          </a:fillRef>
          <a:effectRef idx="0">
            <a:schemeClr val="accent1"/>
          </a:effectRef>
          <a:fontRef idx="minor">
            <a:schemeClr val="tx1"/>
          </a:fontRef>
        </p:style>
      </p:cxnSp>
      <p:sp>
        <p:nvSpPr>
          <p:cNvPr id="55" name="textruta 54">
            <a:extLst>
              <a:ext uri="{FF2B5EF4-FFF2-40B4-BE49-F238E27FC236}">
                <a16:creationId xmlns:a16="http://schemas.microsoft.com/office/drawing/2014/main" id="{317E38B0-5F41-4462-821B-22DB141D193A}"/>
              </a:ext>
            </a:extLst>
          </p:cNvPr>
          <p:cNvSpPr txBox="1"/>
          <p:nvPr/>
        </p:nvSpPr>
        <p:spPr>
          <a:xfrm>
            <a:off x="1511256" y="3962406"/>
            <a:ext cx="344743" cy="253916"/>
          </a:xfrm>
          <a:prstGeom prst="rect">
            <a:avLst/>
          </a:prstGeom>
          <a:noFill/>
        </p:spPr>
        <p:txBody>
          <a:bodyPr wrap="square" rtlCol="0">
            <a:spAutoFit/>
          </a:bodyPr>
          <a:lstStyle/>
          <a:p>
            <a:r>
              <a:rPr lang="en-GB" sz="1050" dirty="0"/>
              <a:t>t1</a:t>
            </a:r>
            <a:endParaRPr lang="sv-SE" sz="1050" dirty="0"/>
          </a:p>
        </p:txBody>
      </p:sp>
      <p:sp>
        <p:nvSpPr>
          <p:cNvPr id="125" name="textruta 124">
            <a:extLst>
              <a:ext uri="{FF2B5EF4-FFF2-40B4-BE49-F238E27FC236}">
                <a16:creationId xmlns:a16="http://schemas.microsoft.com/office/drawing/2014/main" id="{B35A1093-B9DC-4B72-ABDD-64F9A195F042}"/>
              </a:ext>
            </a:extLst>
          </p:cNvPr>
          <p:cNvSpPr txBox="1"/>
          <p:nvPr/>
        </p:nvSpPr>
        <p:spPr>
          <a:xfrm>
            <a:off x="2575761" y="4607916"/>
            <a:ext cx="344743" cy="253916"/>
          </a:xfrm>
          <a:prstGeom prst="rect">
            <a:avLst/>
          </a:prstGeom>
          <a:noFill/>
        </p:spPr>
        <p:txBody>
          <a:bodyPr wrap="square" rtlCol="0">
            <a:spAutoFit/>
          </a:bodyPr>
          <a:lstStyle/>
          <a:p>
            <a:r>
              <a:rPr lang="en-GB" sz="1050" dirty="0"/>
              <a:t>t1</a:t>
            </a:r>
            <a:endParaRPr lang="sv-SE" sz="1050" dirty="0"/>
          </a:p>
        </p:txBody>
      </p:sp>
      <p:sp>
        <p:nvSpPr>
          <p:cNvPr id="126" name="textruta 125">
            <a:extLst>
              <a:ext uri="{FF2B5EF4-FFF2-40B4-BE49-F238E27FC236}">
                <a16:creationId xmlns:a16="http://schemas.microsoft.com/office/drawing/2014/main" id="{17A5B2E8-D7D2-45AD-806A-E0A487D0E060}"/>
              </a:ext>
            </a:extLst>
          </p:cNvPr>
          <p:cNvSpPr txBox="1"/>
          <p:nvPr/>
        </p:nvSpPr>
        <p:spPr>
          <a:xfrm>
            <a:off x="2958221" y="4059097"/>
            <a:ext cx="344743" cy="253916"/>
          </a:xfrm>
          <a:prstGeom prst="rect">
            <a:avLst/>
          </a:prstGeom>
          <a:noFill/>
        </p:spPr>
        <p:txBody>
          <a:bodyPr wrap="square" rtlCol="0">
            <a:spAutoFit/>
          </a:bodyPr>
          <a:lstStyle/>
          <a:p>
            <a:r>
              <a:rPr lang="en-GB" sz="1050" dirty="0"/>
              <a:t>t1</a:t>
            </a:r>
            <a:endParaRPr lang="sv-SE" sz="1050" dirty="0"/>
          </a:p>
        </p:txBody>
      </p:sp>
      <p:sp>
        <p:nvSpPr>
          <p:cNvPr id="127" name="textruta 126">
            <a:extLst>
              <a:ext uri="{FF2B5EF4-FFF2-40B4-BE49-F238E27FC236}">
                <a16:creationId xmlns:a16="http://schemas.microsoft.com/office/drawing/2014/main" id="{E309E754-1628-456E-91E7-A9CB5754DCFB}"/>
              </a:ext>
            </a:extLst>
          </p:cNvPr>
          <p:cNvSpPr txBox="1"/>
          <p:nvPr/>
        </p:nvSpPr>
        <p:spPr>
          <a:xfrm>
            <a:off x="1765310" y="4604948"/>
            <a:ext cx="344743" cy="253916"/>
          </a:xfrm>
          <a:prstGeom prst="rect">
            <a:avLst/>
          </a:prstGeom>
          <a:noFill/>
        </p:spPr>
        <p:txBody>
          <a:bodyPr wrap="square" rtlCol="0">
            <a:spAutoFit/>
          </a:bodyPr>
          <a:lstStyle/>
          <a:p>
            <a:r>
              <a:rPr lang="en-GB" sz="1050" dirty="0"/>
              <a:t>t2</a:t>
            </a:r>
            <a:endParaRPr lang="sv-SE" sz="1050" dirty="0"/>
          </a:p>
        </p:txBody>
      </p:sp>
      <p:sp>
        <p:nvSpPr>
          <p:cNvPr id="128" name="textruta 127">
            <a:extLst>
              <a:ext uri="{FF2B5EF4-FFF2-40B4-BE49-F238E27FC236}">
                <a16:creationId xmlns:a16="http://schemas.microsoft.com/office/drawing/2014/main" id="{E5C8DB27-A949-4290-B1C4-BE25955E8D99}"/>
              </a:ext>
            </a:extLst>
          </p:cNvPr>
          <p:cNvSpPr txBox="1"/>
          <p:nvPr/>
        </p:nvSpPr>
        <p:spPr>
          <a:xfrm>
            <a:off x="1817373" y="3408284"/>
            <a:ext cx="344743" cy="253916"/>
          </a:xfrm>
          <a:prstGeom prst="rect">
            <a:avLst/>
          </a:prstGeom>
          <a:noFill/>
        </p:spPr>
        <p:txBody>
          <a:bodyPr wrap="square" rtlCol="0">
            <a:spAutoFit/>
          </a:bodyPr>
          <a:lstStyle/>
          <a:p>
            <a:r>
              <a:rPr lang="en-GB" sz="1050" dirty="0"/>
              <a:t>t2</a:t>
            </a:r>
            <a:endParaRPr lang="sv-SE" sz="1050" dirty="0"/>
          </a:p>
        </p:txBody>
      </p:sp>
      <p:sp>
        <p:nvSpPr>
          <p:cNvPr id="129" name="textruta 128">
            <a:extLst>
              <a:ext uri="{FF2B5EF4-FFF2-40B4-BE49-F238E27FC236}">
                <a16:creationId xmlns:a16="http://schemas.microsoft.com/office/drawing/2014/main" id="{E9FD2E5F-C93F-432A-9D0F-2316678F2F98}"/>
              </a:ext>
            </a:extLst>
          </p:cNvPr>
          <p:cNvSpPr txBox="1"/>
          <p:nvPr/>
        </p:nvSpPr>
        <p:spPr>
          <a:xfrm>
            <a:off x="3213529" y="4062142"/>
            <a:ext cx="344743" cy="253916"/>
          </a:xfrm>
          <a:prstGeom prst="rect">
            <a:avLst/>
          </a:prstGeom>
          <a:noFill/>
        </p:spPr>
        <p:txBody>
          <a:bodyPr wrap="square" rtlCol="0">
            <a:spAutoFit/>
          </a:bodyPr>
          <a:lstStyle/>
          <a:p>
            <a:r>
              <a:rPr lang="en-GB" sz="1050" dirty="0"/>
              <a:t>t2</a:t>
            </a:r>
            <a:endParaRPr lang="sv-SE" sz="1050" dirty="0"/>
          </a:p>
        </p:txBody>
      </p:sp>
      <p:sp>
        <p:nvSpPr>
          <p:cNvPr id="130" name="textruta 129">
            <a:extLst>
              <a:ext uri="{FF2B5EF4-FFF2-40B4-BE49-F238E27FC236}">
                <a16:creationId xmlns:a16="http://schemas.microsoft.com/office/drawing/2014/main" id="{66657033-DCF6-4C2E-83BA-BC76C5912736}"/>
              </a:ext>
            </a:extLst>
          </p:cNvPr>
          <p:cNvSpPr txBox="1"/>
          <p:nvPr/>
        </p:nvSpPr>
        <p:spPr>
          <a:xfrm>
            <a:off x="1252542" y="3961543"/>
            <a:ext cx="344743" cy="253916"/>
          </a:xfrm>
          <a:prstGeom prst="rect">
            <a:avLst/>
          </a:prstGeom>
          <a:noFill/>
        </p:spPr>
        <p:txBody>
          <a:bodyPr wrap="square" rtlCol="0">
            <a:spAutoFit/>
          </a:bodyPr>
          <a:lstStyle/>
          <a:p>
            <a:r>
              <a:rPr lang="en-GB" sz="1050" dirty="0"/>
              <a:t>t3</a:t>
            </a:r>
            <a:endParaRPr lang="sv-SE" sz="1050" dirty="0"/>
          </a:p>
        </p:txBody>
      </p:sp>
      <p:sp>
        <p:nvSpPr>
          <p:cNvPr id="131" name="textruta 130">
            <a:extLst>
              <a:ext uri="{FF2B5EF4-FFF2-40B4-BE49-F238E27FC236}">
                <a16:creationId xmlns:a16="http://schemas.microsoft.com/office/drawing/2014/main" id="{683B7546-F3E4-4722-A455-15072B505D94}"/>
              </a:ext>
            </a:extLst>
          </p:cNvPr>
          <p:cNvSpPr txBox="1"/>
          <p:nvPr/>
        </p:nvSpPr>
        <p:spPr>
          <a:xfrm>
            <a:off x="2163293" y="3937502"/>
            <a:ext cx="344743" cy="253916"/>
          </a:xfrm>
          <a:prstGeom prst="rect">
            <a:avLst/>
          </a:prstGeom>
          <a:noFill/>
        </p:spPr>
        <p:txBody>
          <a:bodyPr wrap="square" rtlCol="0">
            <a:spAutoFit/>
          </a:bodyPr>
          <a:lstStyle/>
          <a:p>
            <a:r>
              <a:rPr lang="en-GB" sz="1050" dirty="0"/>
              <a:t>t3</a:t>
            </a:r>
            <a:endParaRPr lang="sv-SE" sz="1050" dirty="0"/>
          </a:p>
        </p:txBody>
      </p:sp>
      <p:sp>
        <p:nvSpPr>
          <p:cNvPr id="132" name="textruta 131">
            <a:extLst>
              <a:ext uri="{FF2B5EF4-FFF2-40B4-BE49-F238E27FC236}">
                <a16:creationId xmlns:a16="http://schemas.microsoft.com/office/drawing/2014/main" id="{91F9E643-6A17-4B6B-86AB-AFAB59924520}"/>
              </a:ext>
            </a:extLst>
          </p:cNvPr>
          <p:cNvSpPr txBox="1"/>
          <p:nvPr/>
        </p:nvSpPr>
        <p:spPr>
          <a:xfrm>
            <a:off x="3417130" y="3150724"/>
            <a:ext cx="344743" cy="253916"/>
          </a:xfrm>
          <a:prstGeom prst="rect">
            <a:avLst/>
          </a:prstGeom>
          <a:noFill/>
        </p:spPr>
        <p:txBody>
          <a:bodyPr wrap="square" rtlCol="0">
            <a:spAutoFit/>
          </a:bodyPr>
          <a:lstStyle/>
          <a:p>
            <a:r>
              <a:rPr lang="en-GB" sz="1050" dirty="0"/>
              <a:t>t3</a:t>
            </a:r>
            <a:endParaRPr lang="sv-SE" sz="1050" dirty="0"/>
          </a:p>
        </p:txBody>
      </p:sp>
    </p:spTree>
    <p:extLst>
      <p:ext uri="{BB962C8B-B14F-4D97-AF65-F5344CB8AC3E}">
        <p14:creationId xmlns:p14="http://schemas.microsoft.com/office/powerpoint/2010/main" val="1056419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7"/>
          <p:cNvSpPr txBox="1">
            <a:spLocks noChangeArrowheads="1"/>
          </p:cNvSpPr>
          <p:nvPr/>
        </p:nvSpPr>
        <p:spPr bwMode="auto">
          <a:xfrm>
            <a:off x="95794" y="63500"/>
            <a:ext cx="12009120" cy="584776"/>
          </a:xfrm>
          <a:prstGeom prst="rect">
            <a:avLst/>
          </a:prstGeom>
          <a:solidFill>
            <a:srgbClr val="000053"/>
          </a:solidFill>
          <a:ln w="9525">
            <a:solidFill>
              <a:schemeClr val="tx1"/>
            </a:solidFill>
            <a:miter lim="800000"/>
            <a:headEnd/>
            <a:tailEnd/>
          </a:ln>
        </p:spPr>
        <p:txBody>
          <a:bodyPr wrap="square">
            <a:spAutoFit/>
          </a:bodyPr>
          <a:lstStyle/>
          <a:p>
            <a:pPr algn="ctr"/>
            <a:r>
              <a:rPr lang="es-ES" sz="3200" dirty="0" err="1">
                <a:solidFill>
                  <a:srgbClr val="FFFFFF"/>
                </a:solidFill>
                <a:latin typeface="Arial" charset="0"/>
                <a:ea typeface="ＭＳ Ｐゴシック" pitchFamily="34" charset="-128"/>
                <a:cs typeface="Arial" charset="0"/>
              </a:rPr>
              <a:t>Static</a:t>
            </a:r>
            <a:r>
              <a:rPr lang="es-ES" sz="3200" dirty="0">
                <a:solidFill>
                  <a:srgbClr val="FFFFFF"/>
                </a:solidFill>
                <a:latin typeface="Arial" charset="0"/>
                <a:ea typeface="ＭＳ Ｐゴシック" pitchFamily="34" charset="-128"/>
                <a:cs typeface="Arial" charset="0"/>
              </a:rPr>
              <a:t> Network </a:t>
            </a:r>
            <a:r>
              <a:rPr lang="es-ES" sz="3200" dirty="0" err="1">
                <a:solidFill>
                  <a:srgbClr val="FFFFFF"/>
                </a:solidFill>
                <a:latin typeface="Arial" charset="0"/>
                <a:ea typeface="ＭＳ Ｐゴシック" pitchFamily="34" charset="-128"/>
                <a:cs typeface="Arial" charset="0"/>
              </a:rPr>
              <a:t>Analysis</a:t>
            </a:r>
            <a:endParaRPr lang="es-ES" sz="3200" dirty="0">
              <a:solidFill>
                <a:srgbClr val="FFFFFF"/>
              </a:solidFill>
              <a:latin typeface="Arial" charset="0"/>
              <a:ea typeface="ＭＳ Ｐゴシック" pitchFamily="34" charset="-128"/>
              <a:cs typeface="Arial" charset="0"/>
            </a:endParaRPr>
          </a:p>
        </p:txBody>
      </p:sp>
      <p:sp>
        <p:nvSpPr>
          <p:cNvPr id="82"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a:t>Why use a static network?</a:t>
            </a:r>
            <a:endParaRPr lang="en-US" dirty="0"/>
          </a:p>
        </p:txBody>
      </p:sp>
      <p:sp>
        <p:nvSpPr>
          <p:cNvPr id="6" name="Platshållare för innehåll 5">
            <a:extLst>
              <a:ext uri="{FF2B5EF4-FFF2-40B4-BE49-F238E27FC236}">
                <a16:creationId xmlns:a16="http://schemas.microsoft.com/office/drawing/2014/main" id="{1AC80AD6-5D9D-45A7-9111-0F57D2722B59}"/>
              </a:ext>
            </a:extLst>
          </p:cNvPr>
          <p:cNvSpPr>
            <a:spLocks noGrp="1"/>
          </p:cNvSpPr>
          <p:nvPr>
            <p:ph idx="1"/>
          </p:nvPr>
        </p:nvSpPr>
        <p:spPr/>
        <p:txBody>
          <a:bodyPr/>
          <a:lstStyle/>
          <a:p>
            <a:r>
              <a:rPr lang="en-GB" dirty="0"/>
              <a:t>Simplicity of use</a:t>
            </a:r>
          </a:p>
          <a:p>
            <a:pPr lvl="1">
              <a:buFont typeface="Wingdings" panose="05000000000000000000" pitchFamily="2" charset="2"/>
              <a:buChar char="Ø"/>
            </a:pPr>
            <a:r>
              <a:rPr lang="en-GB" dirty="0"/>
              <a:t>If data resolution isn’t high enough.</a:t>
            </a:r>
          </a:p>
          <a:p>
            <a:pPr lvl="1">
              <a:buFont typeface="Wingdings" panose="05000000000000000000" pitchFamily="2" charset="2"/>
              <a:buChar char="Ø"/>
            </a:pPr>
            <a:r>
              <a:rPr lang="en-GB" dirty="0"/>
              <a:t>If there are technological (computational) limitations.</a:t>
            </a:r>
          </a:p>
          <a:p>
            <a:r>
              <a:rPr lang="en-GB" dirty="0"/>
              <a:t>Simplicity of interpretation </a:t>
            </a:r>
          </a:p>
          <a:p>
            <a:pPr lvl="1">
              <a:buFont typeface="Wingdings" panose="05000000000000000000" pitchFamily="2" charset="2"/>
              <a:buChar char="Ø"/>
            </a:pPr>
            <a:r>
              <a:rPr lang="en-GB" dirty="0"/>
              <a:t>More generalizable for predictions.</a:t>
            </a:r>
          </a:p>
          <a:p>
            <a:pPr lvl="1">
              <a:buFont typeface="Wingdings" panose="05000000000000000000" pitchFamily="2" charset="2"/>
              <a:buChar char="Ø"/>
            </a:pPr>
            <a:r>
              <a:rPr lang="sv-SE" dirty="0" err="1"/>
              <a:t>Are</a:t>
            </a:r>
            <a:r>
              <a:rPr lang="sv-SE" dirty="0"/>
              <a:t> </a:t>
            </a:r>
            <a:r>
              <a:rPr lang="sv-SE" dirty="0" err="1"/>
              <a:t>we</a:t>
            </a:r>
            <a:r>
              <a:rPr lang="sv-SE" dirty="0"/>
              <a:t> </a:t>
            </a:r>
            <a:r>
              <a:rPr lang="sv-SE" dirty="0" err="1"/>
              <a:t>interested</a:t>
            </a:r>
            <a:r>
              <a:rPr lang="sv-SE" dirty="0"/>
              <a:t> in an ”</a:t>
            </a:r>
            <a:r>
              <a:rPr lang="sv-SE" dirty="0" err="1"/>
              <a:t>average</a:t>
            </a:r>
            <a:r>
              <a:rPr lang="sv-SE" dirty="0"/>
              <a:t> population” </a:t>
            </a:r>
            <a:r>
              <a:rPr lang="sv-SE" dirty="0" err="1"/>
              <a:t>network</a:t>
            </a:r>
            <a:r>
              <a:rPr lang="sv-SE" dirty="0"/>
              <a:t>?</a:t>
            </a:r>
          </a:p>
          <a:p>
            <a:pPr lvl="1">
              <a:buFont typeface="Wingdings" panose="05000000000000000000" pitchFamily="2" charset="2"/>
              <a:buChar char="Ø"/>
            </a:pPr>
            <a:r>
              <a:rPr lang="sv-SE" dirty="0" err="1"/>
              <a:t>Are</a:t>
            </a:r>
            <a:r>
              <a:rPr lang="sv-SE" dirty="0"/>
              <a:t> the </a:t>
            </a:r>
            <a:r>
              <a:rPr lang="sv-SE" dirty="0" err="1"/>
              <a:t>dynamics</a:t>
            </a:r>
            <a:r>
              <a:rPr lang="sv-SE" dirty="0"/>
              <a:t> </a:t>
            </a:r>
            <a:r>
              <a:rPr lang="sv-SE" dirty="0" err="1"/>
              <a:t>repeatable</a:t>
            </a:r>
            <a:r>
              <a:rPr lang="sv-SE" dirty="0"/>
              <a:t> </a:t>
            </a:r>
            <a:r>
              <a:rPr lang="sv-SE" dirty="0" err="1"/>
              <a:t>patterns</a:t>
            </a:r>
            <a:r>
              <a:rPr lang="sv-SE" dirty="0"/>
              <a:t>?</a:t>
            </a:r>
          </a:p>
        </p:txBody>
      </p:sp>
    </p:spTree>
    <p:extLst>
      <p:ext uri="{BB962C8B-B14F-4D97-AF65-F5344CB8AC3E}">
        <p14:creationId xmlns:p14="http://schemas.microsoft.com/office/powerpoint/2010/main" val="6060479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038887"/>
            <a:ext cx="10515600" cy="5001306"/>
          </a:xfrm>
        </p:spPr>
        <p:txBody>
          <a:bodyPr/>
          <a:lstStyle/>
          <a:p>
            <a:r>
              <a:rPr lang="en-US" dirty="0"/>
              <a:t>Loops</a:t>
            </a:r>
          </a:p>
          <a:p>
            <a:pPr lvl="1"/>
            <a:r>
              <a:rPr lang="en-US" dirty="0"/>
              <a:t>Are they important?</a:t>
            </a:r>
          </a:p>
          <a:p>
            <a:pPr marL="0" indent="0">
              <a:buNone/>
            </a:pPr>
            <a:endParaRPr lang="en-US" dirty="0"/>
          </a:p>
          <a:p>
            <a:r>
              <a:rPr lang="en-US" dirty="0"/>
              <a:t>Multiple Edges</a:t>
            </a:r>
          </a:p>
          <a:p>
            <a:pPr lvl="1"/>
            <a:r>
              <a:rPr lang="en-US" dirty="0"/>
              <a:t>Meaning? Social/Commercial relationship? Useful for modeling?</a:t>
            </a:r>
          </a:p>
          <a:p>
            <a:pPr lvl="1"/>
            <a:endParaRPr lang="en-US" dirty="0"/>
          </a:p>
          <a:p>
            <a:endParaRPr lang="en-US" dirty="0"/>
          </a:p>
          <a:p>
            <a:r>
              <a:rPr lang="en-US" dirty="0"/>
              <a:t>Directed or undirected</a:t>
            </a:r>
          </a:p>
          <a:p>
            <a:pPr lvl="1"/>
            <a:r>
              <a:rPr lang="en-US" dirty="0"/>
              <a:t>Is it relevant to disease transmission in a given context: direct animal contact vs shipment</a:t>
            </a:r>
          </a:p>
        </p:txBody>
      </p:sp>
      <p:sp>
        <p:nvSpPr>
          <p:cNvPr id="4" name="Text Box 7"/>
          <p:cNvSpPr txBox="1">
            <a:spLocks noChangeArrowheads="1"/>
          </p:cNvSpPr>
          <p:nvPr/>
        </p:nvSpPr>
        <p:spPr bwMode="auto">
          <a:xfrm>
            <a:off x="95794" y="63500"/>
            <a:ext cx="12009120" cy="584776"/>
          </a:xfrm>
          <a:prstGeom prst="rect">
            <a:avLst/>
          </a:prstGeom>
          <a:solidFill>
            <a:srgbClr val="000053"/>
          </a:solidFill>
          <a:ln w="9525">
            <a:solidFill>
              <a:schemeClr val="tx1"/>
            </a:solidFill>
            <a:miter lim="800000"/>
            <a:headEnd/>
            <a:tailEnd/>
          </a:ln>
        </p:spPr>
        <p:txBody>
          <a:bodyPr wrap="square">
            <a:spAutoFit/>
          </a:bodyPr>
          <a:lstStyle/>
          <a:p>
            <a:pPr algn="ctr"/>
            <a:r>
              <a:rPr lang="es-ES" sz="3200" dirty="0">
                <a:solidFill>
                  <a:srgbClr val="FFFFFF"/>
                </a:solidFill>
                <a:latin typeface="Arial" charset="0"/>
                <a:ea typeface="ＭＳ Ｐゴシック" pitchFamily="34" charset="-128"/>
                <a:cs typeface="Arial" charset="0"/>
              </a:rPr>
              <a:t>Network </a:t>
            </a:r>
            <a:r>
              <a:rPr lang="es-ES" sz="3200" dirty="0" err="1">
                <a:solidFill>
                  <a:srgbClr val="FFFFFF"/>
                </a:solidFill>
                <a:latin typeface="Arial" charset="0"/>
                <a:ea typeface="ＭＳ Ｐゴシック" pitchFamily="34" charset="-128"/>
                <a:cs typeface="Arial" charset="0"/>
              </a:rPr>
              <a:t>Simplification</a:t>
            </a:r>
            <a:endParaRPr lang="es-ES" sz="3200" dirty="0">
              <a:solidFill>
                <a:srgbClr val="FFFFFF"/>
              </a:solidFill>
              <a:latin typeface="Arial" charset="0"/>
              <a:ea typeface="ＭＳ Ｐゴシック" pitchFamily="34" charset="-128"/>
              <a:cs typeface="Arial" charset="0"/>
            </a:endParaRPr>
          </a:p>
        </p:txBody>
      </p:sp>
      <p:sp>
        <p:nvSpPr>
          <p:cNvPr id="2" name="Oval 1"/>
          <p:cNvSpPr/>
          <p:nvPr/>
        </p:nvSpPr>
        <p:spPr>
          <a:xfrm>
            <a:off x="2436107" y="5430251"/>
            <a:ext cx="412511" cy="4331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9117644" y="3478975"/>
            <a:ext cx="412511" cy="4331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7963759" y="3478977"/>
            <a:ext cx="412511" cy="4331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5683488" y="3484669"/>
            <a:ext cx="412511" cy="4331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4695406" y="3478976"/>
            <a:ext cx="412511" cy="4331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4695407" y="5427957"/>
            <a:ext cx="412511" cy="4331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1494207" y="5430251"/>
            <a:ext cx="412511" cy="4331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2436107" y="3484707"/>
            <a:ext cx="412511" cy="4331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1494207" y="3489446"/>
            <a:ext cx="412511" cy="4331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6008913" y="1361366"/>
            <a:ext cx="412511" cy="4331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5746797" y="5430250"/>
            <a:ext cx="412511" cy="4331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Curved Connector 18"/>
          <p:cNvCxnSpPr>
            <a:stCxn id="16" idx="2"/>
            <a:endCxn id="16" idx="4"/>
          </p:cNvCxnSpPr>
          <p:nvPr/>
        </p:nvCxnSpPr>
        <p:spPr>
          <a:xfrm rot="10800000" flipH="1" flipV="1">
            <a:off x="6008913" y="1577935"/>
            <a:ext cx="206256" cy="216568"/>
          </a:xfrm>
          <a:prstGeom prst="curvedConnector4">
            <a:avLst>
              <a:gd name="adj1" fmla="val -110833"/>
              <a:gd name="adj2" fmla="val 205556"/>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15" idx="5"/>
            <a:endCxn id="14" idx="3"/>
          </p:cNvCxnSpPr>
          <p:nvPr/>
        </p:nvCxnSpPr>
        <p:spPr>
          <a:xfrm flipV="1">
            <a:off x="1846307" y="3854413"/>
            <a:ext cx="650211" cy="4739"/>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5" idx="7"/>
            <a:endCxn id="14" idx="1"/>
          </p:cNvCxnSpPr>
          <p:nvPr/>
        </p:nvCxnSpPr>
        <p:spPr>
          <a:xfrm flipV="1">
            <a:off x="1846307" y="3548138"/>
            <a:ext cx="650211" cy="4739"/>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15" idx="6"/>
            <a:endCxn id="14" idx="2"/>
          </p:cNvCxnSpPr>
          <p:nvPr/>
        </p:nvCxnSpPr>
        <p:spPr>
          <a:xfrm flipV="1">
            <a:off x="1906718" y="3701276"/>
            <a:ext cx="529389" cy="4739"/>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9" idx="6"/>
            <a:endCxn id="8" idx="2"/>
          </p:cNvCxnSpPr>
          <p:nvPr/>
        </p:nvCxnSpPr>
        <p:spPr>
          <a:xfrm flipV="1">
            <a:off x="8376270" y="3695544"/>
            <a:ext cx="741374" cy="2"/>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a:stCxn id="11" idx="6"/>
            <a:endCxn id="10" idx="2"/>
          </p:cNvCxnSpPr>
          <p:nvPr/>
        </p:nvCxnSpPr>
        <p:spPr>
          <a:xfrm>
            <a:off x="5107917" y="3695545"/>
            <a:ext cx="575571" cy="5693"/>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13" idx="6"/>
            <a:endCxn id="2" idx="2"/>
          </p:cNvCxnSpPr>
          <p:nvPr/>
        </p:nvCxnSpPr>
        <p:spPr>
          <a:xfrm>
            <a:off x="1906718" y="5646820"/>
            <a:ext cx="529389"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12" idx="6"/>
            <a:endCxn id="17" idx="2"/>
          </p:cNvCxnSpPr>
          <p:nvPr/>
        </p:nvCxnSpPr>
        <p:spPr>
          <a:xfrm>
            <a:off x="5107918" y="5644526"/>
            <a:ext cx="638879" cy="2293"/>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27"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a:t>II.A - Network </a:t>
            </a:r>
            <a:r>
              <a:rPr lang="es-MX" dirty="0" err="1"/>
              <a:t>simplification</a:t>
            </a:r>
            <a:endParaRPr lang="en-US" dirty="0"/>
          </a:p>
        </p:txBody>
      </p:sp>
    </p:spTree>
    <p:extLst>
      <p:ext uri="{BB962C8B-B14F-4D97-AF65-F5344CB8AC3E}">
        <p14:creationId xmlns:p14="http://schemas.microsoft.com/office/powerpoint/2010/main" val="38904485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a:t>II.B - Network </a:t>
            </a:r>
            <a:r>
              <a:rPr lang="es-MX" dirty="0" err="1"/>
              <a:t>properties</a:t>
            </a:r>
            <a:endParaRPr lang="en-US"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34</a:t>
            </a:fld>
            <a:endParaRPr lang="en-US" dirty="0"/>
          </a:p>
        </p:txBody>
      </p:sp>
      <p:sp>
        <p:nvSpPr>
          <p:cNvPr id="77" name="TextBox 76">
            <a:extLst>
              <a:ext uri="{FF2B5EF4-FFF2-40B4-BE49-F238E27FC236}">
                <a16:creationId xmlns:a16="http://schemas.microsoft.com/office/drawing/2014/main" id="{67C1A619-2F53-4180-AA3E-65ACF61303A5}"/>
              </a:ext>
            </a:extLst>
          </p:cNvPr>
          <p:cNvSpPr txBox="1"/>
          <p:nvPr/>
        </p:nvSpPr>
        <p:spPr>
          <a:xfrm>
            <a:off x="699648" y="2118233"/>
            <a:ext cx="3699154" cy="646331"/>
          </a:xfrm>
          <a:prstGeom prst="rect">
            <a:avLst/>
          </a:prstGeom>
          <a:noFill/>
        </p:spPr>
        <p:txBody>
          <a:bodyPr wrap="none" rtlCol="0">
            <a:spAutoFit/>
          </a:bodyPr>
          <a:lstStyle/>
          <a:p>
            <a:r>
              <a:rPr lang="es-MX" sz="3600" dirty="0"/>
              <a:t>General </a:t>
            </a:r>
            <a:r>
              <a:rPr lang="es-MX" sz="3600" dirty="0" err="1"/>
              <a:t>properties</a:t>
            </a:r>
            <a:endParaRPr lang="es-MX" sz="3600" dirty="0"/>
          </a:p>
        </p:txBody>
      </p:sp>
      <p:sp>
        <p:nvSpPr>
          <p:cNvPr id="5" name="Oval 4">
            <a:extLst>
              <a:ext uri="{FF2B5EF4-FFF2-40B4-BE49-F238E27FC236}">
                <a16:creationId xmlns:a16="http://schemas.microsoft.com/office/drawing/2014/main" id="{1C0B2710-47FA-472B-8EC1-7639FDC3F190}"/>
              </a:ext>
            </a:extLst>
          </p:cNvPr>
          <p:cNvSpPr/>
          <p:nvPr/>
        </p:nvSpPr>
        <p:spPr>
          <a:xfrm>
            <a:off x="1596642" y="5163705"/>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E2B18F18-9B3A-4885-B378-DF014BCB46E1}"/>
              </a:ext>
            </a:extLst>
          </p:cNvPr>
          <p:cNvSpPr/>
          <p:nvPr/>
        </p:nvSpPr>
        <p:spPr>
          <a:xfrm rot="18948701">
            <a:off x="2213225" y="5698489"/>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E885C904-45CF-4088-B14D-7DAF9139FD44}"/>
              </a:ext>
            </a:extLst>
          </p:cNvPr>
          <p:cNvSpPr/>
          <p:nvPr/>
        </p:nvSpPr>
        <p:spPr>
          <a:xfrm rot="18434259">
            <a:off x="3589188" y="5485904"/>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39814FED-4C64-4172-A61C-ED25ABC0507D}"/>
              </a:ext>
            </a:extLst>
          </p:cNvPr>
          <p:cNvSpPr/>
          <p:nvPr/>
        </p:nvSpPr>
        <p:spPr>
          <a:xfrm rot="20828378">
            <a:off x="3988834" y="4759701"/>
            <a:ext cx="312420" cy="312420"/>
          </a:xfrm>
          <a:prstGeom prst="ellipse">
            <a:avLst/>
          </a:prstGeom>
          <a:solidFill>
            <a:schemeClr val="accent6">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799139BB-507E-455F-BBD5-6D342A680776}"/>
              </a:ext>
            </a:extLst>
          </p:cNvPr>
          <p:cNvSpPr/>
          <p:nvPr/>
        </p:nvSpPr>
        <p:spPr>
          <a:xfrm rot="3181082">
            <a:off x="1813538" y="4298323"/>
            <a:ext cx="312420" cy="312420"/>
          </a:xfrm>
          <a:prstGeom prst="ellipse">
            <a:avLst/>
          </a:prstGeom>
          <a:solidFill>
            <a:schemeClr val="accent6">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A1EB5A71-6338-440C-B26A-4042B581CB25}"/>
              </a:ext>
            </a:extLst>
          </p:cNvPr>
          <p:cNvSpPr/>
          <p:nvPr/>
        </p:nvSpPr>
        <p:spPr>
          <a:xfrm rot="21031883">
            <a:off x="760889" y="4142401"/>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4097829C-6EE3-4BC9-AF32-82365E96B7F2}"/>
              </a:ext>
            </a:extLst>
          </p:cNvPr>
          <p:cNvSpPr/>
          <p:nvPr/>
        </p:nvSpPr>
        <p:spPr>
          <a:xfrm>
            <a:off x="795901" y="4915911"/>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F60AC85A-370F-4B47-A903-0E9437931F71}"/>
              </a:ext>
            </a:extLst>
          </p:cNvPr>
          <p:cNvCxnSpPr>
            <a:cxnSpLocks/>
            <a:stCxn id="11" idx="6"/>
            <a:endCxn id="10" idx="3"/>
          </p:cNvCxnSpPr>
          <p:nvPr/>
        </p:nvCxnSpPr>
        <p:spPr>
          <a:xfrm>
            <a:off x="1071181" y="4272913"/>
            <a:ext cx="743884" cy="159831"/>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19A2FE7-ADEA-431F-905D-E12D68648266}"/>
              </a:ext>
            </a:extLst>
          </p:cNvPr>
          <p:cNvCxnSpPr>
            <a:cxnSpLocks/>
            <a:stCxn id="11" idx="4"/>
            <a:endCxn id="12" idx="0"/>
          </p:cNvCxnSpPr>
          <p:nvPr/>
        </p:nvCxnSpPr>
        <p:spPr>
          <a:xfrm>
            <a:off x="942797" y="4452693"/>
            <a:ext cx="9314" cy="463218"/>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E1380B7F-BD5C-4336-A58F-452482970172}"/>
              </a:ext>
            </a:extLst>
          </p:cNvPr>
          <p:cNvCxnSpPr>
            <a:cxnSpLocks/>
            <a:stCxn id="10" idx="5"/>
            <a:endCxn id="5" idx="0"/>
          </p:cNvCxnSpPr>
          <p:nvPr/>
        </p:nvCxnSpPr>
        <p:spPr>
          <a:xfrm flipH="1">
            <a:off x="1752852" y="4609216"/>
            <a:ext cx="195107" cy="554489"/>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1A306620-ECC3-40D6-BD6E-D1F8445FE526}"/>
              </a:ext>
            </a:extLst>
          </p:cNvPr>
          <p:cNvSpPr/>
          <p:nvPr/>
        </p:nvSpPr>
        <p:spPr>
          <a:xfrm rot="18848667">
            <a:off x="2400428" y="4873434"/>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a:extLst>
              <a:ext uri="{FF2B5EF4-FFF2-40B4-BE49-F238E27FC236}">
                <a16:creationId xmlns:a16="http://schemas.microsoft.com/office/drawing/2014/main" id="{E9164A48-8B1D-437D-8A41-65A0E0CB3C9B}"/>
              </a:ext>
            </a:extLst>
          </p:cNvPr>
          <p:cNvCxnSpPr>
            <a:cxnSpLocks/>
            <a:stCxn id="10" idx="6"/>
            <a:endCxn id="16" idx="0"/>
          </p:cNvCxnSpPr>
          <p:nvPr/>
        </p:nvCxnSpPr>
        <p:spPr>
          <a:xfrm>
            <a:off x="2063718" y="4579317"/>
            <a:ext cx="380826" cy="341531"/>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95DBE44-CEE8-4188-BE25-CFBF297DC2DE}"/>
              </a:ext>
            </a:extLst>
          </p:cNvPr>
          <p:cNvSpPr/>
          <p:nvPr/>
        </p:nvSpPr>
        <p:spPr>
          <a:xfrm rot="15721364">
            <a:off x="2880123" y="3656264"/>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Arrow Connector 18">
            <a:extLst>
              <a:ext uri="{FF2B5EF4-FFF2-40B4-BE49-F238E27FC236}">
                <a16:creationId xmlns:a16="http://schemas.microsoft.com/office/drawing/2014/main" id="{08C63951-5595-40C2-9D29-64BF799C48A9}"/>
              </a:ext>
            </a:extLst>
          </p:cNvPr>
          <p:cNvCxnSpPr>
            <a:cxnSpLocks/>
            <a:stCxn id="10" idx="0"/>
            <a:endCxn id="18" idx="0"/>
          </p:cNvCxnSpPr>
          <p:nvPr/>
        </p:nvCxnSpPr>
        <p:spPr>
          <a:xfrm flipV="1">
            <a:off x="2094532" y="3834153"/>
            <a:ext cx="787103" cy="526410"/>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FB5F52C4-F722-4FAB-9256-525CEF69558D}"/>
              </a:ext>
            </a:extLst>
          </p:cNvPr>
          <p:cNvCxnSpPr>
            <a:cxnSpLocks/>
            <a:stCxn id="5" idx="5"/>
            <a:endCxn id="6" idx="0"/>
          </p:cNvCxnSpPr>
          <p:nvPr/>
        </p:nvCxnSpPr>
        <p:spPr>
          <a:xfrm>
            <a:off x="1863309" y="5430372"/>
            <a:ext cx="397245" cy="312316"/>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E1FDA4B4-6151-4975-940A-E0F6F627088B}"/>
              </a:ext>
            </a:extLst>
          </p:cNvPr>
          <p:cNvCxnSpPr>
            <a:cxnSpLocks/>
            <a:stCxn id="18" idx="3"/>
            <a:endCxn id="8" idx="1"/>
          </p:cNvCxnSpPr>
          <p:nvPr/>
        </p:nvCxnSpPr>
        <p:spPr>
          <a:xfrm>
            <a:off x="3161050" y="3906533"/>
            <a:ext cx="851723" cy="926277"/>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3E9333B6-AF97-4338-BBFD-7FEFC1A9F4A0}"/>
              </a:ext>
            </a:extLst>
          </p:cNvPr>
          <p:cNvCxnSpPr>
            <a:cxnSpLocks/>
            <a:stCxn id="7" idx="6"/>
            <a:endCxn id="8" idx="3"/>
          </p:cNvCxnSpPr>
          <p:nvPr/>
        </p:nvCxnSpPr>
        <p:spPr>
          <a:xfrm flipV="1">
            <a:off x="3839924" y="5048182"/>
            <a:ext cx="222019" cy="469568"/>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4FB506F5-39B5-4870-B9C5-E338BE785902}"/>
              </a:ext>
            </a:extLst>
          </p:cNvPr>
          <p:cNvSpPr/>
          <p:nvPr/>
        </p:nvSpPr>
        <p:spPr>
          <a:xfrm rot="281712">
            <a:off x="4027107" y="3881266"/>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Arrow Connector 23">
            <a:extLst>
              <a:ext uri="{FF2B5EF4-FFF2-40B4-BE49-F238E27FC236}">
                <a16:creationId xmlns:a16="http://schemas.microsoft.com/office/drawing/2014/main" id="{3A9594A5-BAD3-47E9-914D-03CA54C6F2FB}"/>
              </a:ext>
            </a:extLst>
          </p:cNvPr>
          <p:cNvCxnSpPr>
            <a:cxnSpLocks/>
            <a:stCxn id="23" idx="4"/>
            <a:endCxn id="8" idx="0"/>
          </p:cNvCxnSpPr>
          <p:nvPr/>
        </p:nvCxnSpPr>
        <p:spPr>
          <a:xfrm flipH="1">
            <a:off x="4110275" y="4193162"/>
            <a:ext cx="60255" cy="570457"/>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4AD8FAAD-3128-4DD5-9EA2-69C0F9C38D4A}"/>
              </a:ext>
            </a:extLst>
          </p:cNvPr>
          <p:cNvSpPr/>
          <p:nvPr/>
        </p:nvSpPr>
        <p:spPr>
          <a:xfrm rot="1467388">
            <a:off x="4657228" y="5246046"/>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Arrow Connector 25">
            <a:extLst>
              <a:ext uri="{FF2B5EF4-FFF2-40B4-BE49-F238E27FC236}">
                <a16:creationId xmlns:a16="http://schemas.microsoft.com/office/drawing/2014/main" id="{951AC467-404E-42A4-8FE6-49A89145385A}"/>
              </a:ext>
            </a:extLst>
          </p:cNvPr>
          <p:cNvCxnSpPr>
            <a:cxnSpLocks/>
            <a:stCxn id="8" idx="5"/>
            <a:endCxn id="25" idx="2"/>
          </p:cNvCxnSpPr>
          <p:nvPr/>
        </p:nvCxnSpPr>
        <p:spPr>
          <a:xfrm>
            <a:off x="4277315" y="4999012"/>
            <a:ext cx="393929" cy="338573"/>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05E0BA9E-7E0C-4F4E-9E0A-17B7D6BD681C}"/>
              </a:ext>
            </a:extLst>
          </p:cNvPr>
          <p:cNvSpPr txBox="1"/>
          <p:nvPr/>
        </p:nvSpPr>
        <p:spPr>
          <a:xfrm>
            <a:off x="6667311" y="2118232"/>
            <a:ext cx="3185424" cy="646331"/>
          </a:xfrm>
          <a:prstGeom prst="rect">
            <a:avLst/>
          </a:prstGeom>
          <a:noFill/>
        </p:spPr>
        <p:txBody>
          <a:bodyPr wrap="none" rtlCol="0">
            <a:spAutoFit/>
          </a:bodyPr>
          <a:lstStyle/>
          <a:p>
            <a:r>
              <a:rPr lang="es-MX" sz="3600" dirty="0"/>
              <a:t>Local </a:t>
            </a:r>
            <a:r>
              <a:rPr lang="es-MX" sz="3600" dirty="0" err="1"/>
              <a:t>properties</a:t>
            </a:r>
            <a:endParaRPr lang="es-MX" sz="3600" dirty="0"/>
          </a:p>
        </p:txBody>
      </p:sp>
      <p:sp>
        <p:nvSpPr>
          <p:cNvPr id="28" name="Oval 27">
            <a:extLst>
              <a:ext uri="{FF2B5EF4-FFF2-40B4-BE49-F238E27FC236}">
                <a16:creationId xmlns:a16="http://schemas.microsoft.com/office/drawing/2014/main" id="{DFCCDC3C-A5D1-4721-9D14-96768240B790}"/>
              </a:ext>
            </a:extLst>
          </p:cNvPr>
          <p:cNvSpPr/>
          <p:nvPr/>
        </p:nvSpPr>
        <p:spPr>
          <a:xfrm>
            <a:off x="7454920" y="5163704"/>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E16FAEB7-0B54-4C27-BB9F-A8ED7CB07D87}"/>
              </a:ext>
            </a:extLst>
          </p:cNvPr>
          <p:cNvSpPr/>
          <p:nvPr/>
        </p:nvSpPr>
        <p:spPr>
          <a:xfrm rot="18948701">
            <a:off x="8071503" y="5698488"/>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EAD6C84D-3678-4709-A11E-7DE05D8F07C2}"/>
              </a:ext>
            </a:extLst>
          </p:cNvPr>
          <p:cNvSpPr/>
          <p:nvPr/>
        </p:nvSpPr>
        <p:spPr>
          <a:xfrm rot="18434259">
            <a:off x="9447466" y="5485903"/>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3D8F47E0-551F-450D-9F1A-D7A229D93FD8}"/>
              </a:ext>
            </a:extLst>
          </p:cNvPr>
          <p:cNvSpPr/>
          <p:nvPr/>
        </p:nvSpPr>
        <p:spPr>
          <a:xfrm rot="20828378">
            <a:off x="9847112" y="4759700"/>
            <a:ext cx="312420" cy="312420"/>
          </a:xfrm>
          <a:prstGeom prst="ellipse">
            <a:avLst/>
          </a:prstGeom>
          <a:solidFill>
            <a:schemeClr val="accent6">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0A5ACCDD-F76C-4D56-B88E-8A256C32689E}"/>
              </a:ext>
            </a:extLst>
          </p:cNvPr>
          <p:cNvSpPr/>
          <p:nvPr/>
        </p:nvSpPr>
        <p:spPr>
          <a:xfrm rot="3181082">
            <a:off x="7671816" y="4298322"/>
            <a:ext cx="312420" cy="312420"/>
          </a:xfrm>
          <a:prstGeom prst="ellipse">
            <a:avLst/>
          </a:prstGeom>
          <a:solidFill>
            <a:schemeClr val="accent6">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EB106229-E9AC-45CB-B358-A2B2A16E0DB9}"/>
              </a:ext>
            </a:extLst>
          </p:cNvPr>
          <p:cNvSpPr/>
          <p:nvPr/>
        </p:nvSpPr>
        <p:spPr>
          <a:xfrm rot="21031883">
            <a:off x="6619167" y="414240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6A4E6133-AAE7-44CA-82A4-A160107111CD}"/>
              </a:ext>
            </a:extLst>
          </p:cNvPr>
          <p:cNvSpPr/>
          <p:nvPr/>
        </p:nvSpPr>
        <p:spPr>
          <a:xfrm>
            <a:off x="6654179" y="491591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Arrow Connector 34">
            <a:extLst>
              <a:ext uri="{FF2B5EF4-FFF2-40B4-BE49-F238E27FC236}">
                <a16:creationId xmlns:a16="http://schemas.microsoft.com/office/drawing/2014/main" id="{1EAA4ADC-47FF-4EFC-A96B-E0318BE153B5}"/>
              </a:ext>
            </a:extLst>
          </p:cNvPr>
          <p:cNvCxnSpPr>
            <a:cxnSpLocks/>
            <a:stCxn id="33" idx="6"/>
            <a:endCxn id="32" idx="3"/>
          </p:cNvCxnSpPr>
          <p:nvPr/>
        </p:nvCxnSpPr>
        <p:spPr>
          <a:xfrm>
            <a:off x="6929459" y="4272912"/>
            <a:ext cx="743884" cy="159831"/>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BA345557-CAC7-4768-AA3F-E396F5B9E937}"/>
              </a:ext>
            </a:extLst>
          </p:cNvPr>
          <p:cNvCxnSpPr>
            <a:cxnSpLocks/>
            <a:stCxn id="33" idx="4"/>
            <a:endCxn id="34" idx="0"/>
          </p:cNvCxnSpPr>
          <p:nvPr/>
        </p:nvCxnSpPr>
        <p:spPr>
          <a:xfrm>
            <a:off x="6801075" y="4452692"/>
            <a:ext cx="9314" cy="463218"/>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D2554FF7-76CB-4442-91D0-6C61DC58926E}"/>
              </a:ext>
            </a:extLst>
          </p:cNvPr>
          <p:cNvCxnSpPr>
            <a:cxnSpLocks/>
            <a:stCxn id="32" idx="5"/>
            <a:endCxn id="28" idx="0"/>
          </p:cNvCxnSpPr>
          <p:nvPr/>
        </p:nvCxnSpPr>
        <p:spPr>
          <a:xfrm flipH="1">
            <a:off x="7611130" y="4609215"/>
            <a:ext cx="195107" cy="554489"/>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B3C019CA-B4CC-416D-A40C-FEADD8981753}"/>
              </a:ext>
            </a:extLst>
          </p:cNvPr>
          <p:cNvSpPr/>
          <p:nvPr/>
        </p:nvSpPr>
        <p:spPr>
          <a:xfrm rot="18848667">
            <a:off x="8258706" y="4873433"/>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Arrow Connector 38">
            <a:extLst>
              <a:ext uri="{FF2B5EF4-FFF2-40B4-BE49-F238E27FC236}">
                <a16:creationId xmlns:a16="http://schemas.microsoft.com/office/drawing/2014/main" id="{2D093A2A-21A3-4A1D-A880-94FD5F277289}"/>
              </a:ext>
            </a:extLst>
          </p:cNvPr>
          <p:cNvCxnSpPr>
            <a:cxnSpLocks/>
            <a:stCxn id="32" idx="6"/>
            <a:endCxn id="38" idx="0"/>
          </p:cNvCxnSpPr>
          <p:nvPr/>
        </p:nvCxnSpPr>
        <p:spPr>
          <a:xfrm>
            <a:off x="7921996" y="4579316"/>
            <a:ext cx="380826" cy="341531"/>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8DBE035B-2DB1-4FCE-8DE7-79C4C7F8907F}"/>
              </a:ext>
            </a:extLst>
          </p:cNvPr>
          <p:cNvSpPr/>
          <p:nvPr/>
        </p:nvSpPr>
        <p:spPr>
          <a:xfrm rot="15721364">
            <a:off x="8738401" y="3656263"/>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1" name="Straight Arrow Connector 40">
            <a:extLst>
              <a:ext uri="{FF2B5EF4-FFF2-40B4-BE49-F238E27FC236}">
                <a16:creationId xmlns:a16="http://schemas.microsoft.com/office/drawing/2014/main" id="{63755620-47F4-4991-8A69-A8F128A0E7B4}"/>
              </a:ext>
            </a:extLst>
          </p:cNvPr>
          <p:cNvCxnSpPr>
            <a:cxnSpLocks/>
            <a:stCxn id="32" idx="0"/>
            <a:endCxn id="40" idx="0"/>
          </p:cNvCxnSpPr>
          <p:nvPr/>
        </p:nvCxnSpPr>
        <p:spPr>
          <a:xfrm flipV="1">
            <a:off x="7952810" y="3834152"/>
            <a:ext cx="787103" cy="526410"/>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6E372740-662F-43AC-8C8E-CA561EBDED82}"/>
              </a:ext>
            </a:extLst>
          </p:cNvPr>
          <p:cNvCxnSpPr>
            <a:cxnSpLocks/>
            <a:stCxn id="28" idx="5"/>
            <a:endCxn id="29" idx="0"/>
          </p:cNvCxnSpPr>
          <p:nvPr/>
        </p:nvCxnSpPr>
        <p:spPr>
          <a:xfrm>
            <a:off x="7721587" y="5430371"/>
            <a:ext cx="397245" cy="312316"/>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C886BA5A-42F0-468F-BCE4-1388B4F804B3}"/>
              </a:ext>
            </a:extLst>
          </p:cNvPr>
          <p:cNvCxnSpPr>
            <a:cxnSpLocks/>
            <a:stCxn id="40" idx="3"/>
            <a:endCxn id="31" idx="1"/>
          </p:cNvCxnSpPr>
          <p:nvPr/>
        </p:nvCxnSpPr>
        <p:spPr>
          <a:xfrm>
            <a:off x="9019328" y="3906532"/>
            <a:ext cx="851723" cy="926277"/>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07843DFD-A6A6-46E1-9193-409E4BF9680D}"/>
              </a:ext>
            </a:extLst>
          </p:cNvPr>
          <p:cNvCxnSpPr>
            <a:cxnSpLocks/>
            <a:stCxn id="30" idx="6"/>
            <a:endCxn id="31" idx="3"/>
          </p:cNvCxnSpPr>
          <p:nvPr/>
        </p:nvCxnSpPr>
        <p:spPr>
          <a:xfrm flipV="1">
            <a:off x="9698202" y="5048181"/>
            <a:ext cx="222019" cy="469568"/>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103294D4-AA31-48DF-BD4B-AE3A24AA877B}"/>
              </a:ext>
            </a:extLst>
          </p:cNvPr>
          <p:cNvSpPr/>
          <p:nvPr/>
        </p:nvSpPr>
        <p:spPr>
          <a:xfrm rot="281712">
            <a:off x="9885385" y="3881265"/>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Arrow Connector 45">
            <a:extLst>
              <a:ext uri="{FF2B5EF4-FFF2-40B4-BE49-F238E27FC236}">
                <a16:creationId xmlns:a16="http://schemas.microsoft.com/office/drawing/2014/main" id="{4494AED0-6121-44EA-8009-C05307694B73}"/>
              </a:ext>
            </a:extLst>
          </p:cNvPr>
          <p:cNvCxnSpPr>
            <a:cxnSpLocks/>
            <a:stCxn id="45" idx="4"/>
            <a:endCxn id="31" idx="0"/>
          </p:cNvCxnSpPr>
          <p:nvPr/>
        </p:nvCxnSpPr>
        <p:spPr>
          <a:xfrm flipH="1">
            <a:off x="9968553" y="4193161"/>
            <a:ext cx="60255" cy="570457"/>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47" name="Oval 46">
            <a:extLst>
              <a:ext uri="{FF2B5EF4-FFF2-40B4-BE49-F238E27FC236}">
                <a16:creationId xmlns:a16="http://schemas.microsoft.com/office/drawing/2014/main" id="{B6C257FF-C22E-4528-AAEB-5F40F1D49B54}"/>
              </a:ext>
            </a:extLst>
          </p:cNvPr>
          <p:cNvSpPr/>
          <p:nvPr/>
        </p:nvSpPr>
        <p:spPr>
          <a:xfrm rot="1467388">
            <a:off x="10515506" y="5246045"/>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Arrow Connector 47">
            <a:extLst>
              <a:ext uri="{FF2B5EF4-FFF2-40B4-BE49-F238E27FC236}">
                <a16:creationId xmlns:a16="http://schemas.microsoft.com/office/drawing/2014/main" id="{58CDC238-A06E-42AE-9D7D-848D0502A82A}"/>
              </a:ext>
            </a:extLst>
          </p:cNvPr>
          <p:cNvCxnSpPr>
            <a:cxnSpLocks/>
            <a:stCxn id="31" idx="5"/>
            <a:endCxn id="47" idx="2"/>
          </p:cNvCxnSpPr>
          <p:nvPr/>
        </p:nvCxnSpPr>
        <p:spPr>
          <a:xfrm>
            <a:off x="10135593" y="4999011"/>
            <a:ext cx="393929" cy="338573"/>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sp>
        <p:nvSpPr>
          <p:cNvPr id="2" name="Oval 1">
            <a:extLst>
              <a:ext uri="{FF2B5EF4-FFF2-40B4-BE49-F238E27FC236}">
                <a16:creationId xmlns:a16="http://schemas.microsoft.com/office/drawing/2014/main" id="{DCDC8D70-7E7B-4CAF-B612-E4163C6AE8EC}"/>
              </a:ext>
            </a:extLst>
          </p:cNvPr>
          <p:cNvSpPr/>
          <p:nvPr/>
        </p:nvSpPr>
        <p:spPr>
          <a:xfrm>
            <a:off x="272716" y="3539843"/>
            <a:ext cx="5319067" cy="2720255"/>
          </a:xfrm>
          <a:prstGeom prst="ellipse">
            <a:avLst/>
          </a:prstGeom>
          <a:solidFill>
            <a:srgbClr val="4472C4">
              <a:alpha val="1098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454649A5-84A7-43F6-B25C-528CB1E7194B}"/>
              </a:ext>
            </a:extLst>
          </p:cNvPr>
          <p:cNvSpPr/>
          <p:nvPr/>
        </p:nvSpPr>
        <p:spPr>
          <a:xfrm>
            <a:off x="9403939" y="4539717"/>
            <a:ext cx="1189481" cy="646330"/>
          </a:xfrm>
          <a:prstGeom prst="ellipse">
            <a:avLst/>
          </a:prstGeom>
          <a:solidFill>
            <a:srgbClr val="4472C4">
              <a:alpha val="1098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Shape 51">
            <a:extLst>
              <a:ext uri="{FF2B5EF4-FFF2-40B4-BE49-F238E27FC236}">
                <a16:creationId xmlns:a16="http://schemas.microsoft.com/office/drawing/2014/main" id="{B01B165F-7760-41F2-9662-E4B57297CFB4}"/>
              </a:ext>
            </a:extLst>
          </p:cNvPr>
          <p:cNvSpPr/>
          <p:nvPr/>
        </p:nvSpPr>
        <p:spPr>
          <a:xfrm>
            <a:off x="0" y="944712"/>
            <a:ext cx="12191999" cy="5913288"/>
          </a:xfrm>
          <a:custGeom>
            <a:avLst/>
            <a:gdLst>
              <a:gd name="connsiteX0" fmla="*/ 160422 w 12191999"/>
              <a:gd name="connsiteY0" fmla="*/ 1173520 h 5913288"/>
              <a:gd name="connsiteX1" fmla="*/ 160422 w 12191999"/>
              <a:gd name="connsiteY1" fmla="*/ 5411638 h 5913288"/>
              <a:gd name="connsiteX2" fmla="*/ 5789622 w 12191999"/>
              <a:gd name="connsiteY2" fmla="*/ 5411638 h 5913288"/>
              <a:gd name="connsiteX3" fmla="*/ 5789622 w 12191999"/>
              <a:gd name="connsiteY3" fmla="*/ 1173520 h 5913288"/>
              <a:gd name="connsiteX4" fmla="*/ 0 w 12191999"/>
              <a:gd name="connsiteY4" fmla="*/ 0 h 5913288"/>
              <a:gd name="connsiteX5" fmla="*/ 12191999 w 12191999"/>
              <a:gd name="connsiteY5" fmla="*/ 0 h 5913288"/>
              <a:gd name="connsiteX6" fmla="*/ 12191999 w 12191999"/>
              <a:gd name="connsiteY6" fmla="*/ 5913288 h 5913288"/>
              <a:gd name="connsiteX7" fmla="*/ 0 w 12191999"/>
              <a:gd name="connsiteY7" fmla="*/ 5913288 h 5913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5913288">
                <a:moveTo>
                  <a:pt x="160422" y="1173520"/>
                </a:moveTo>
                <a:lnTo>
                  <a:pt x="160422" y="5411638"/>
                </a:lnTo>
                <a:lnTo>
                  <a:pt x="5789622" y="5411638"/>
                </a:lnTo>
                <a:lnTo>
                  <a:pt x="5789622" y="1173520"/>
                </a:lnTo>
                <a:close/>
                <a:moveTo>
                  <a:pt x="0" y="0"/>
                </a:moveTo>
                <a:lnTo>
                  <a:pt x="12191999" y="0"/>
                </a:lnTo>
                <a:lnTo>
                  <a:pt x="12191999" y="5913288"/>
                </a:lnTo>
                <a:lnTo>
                  <a:pt x="0" y="5913288"/>
                </a:lnTo>
                <a:close/>
              </a:path>
            </a:pathLst>
          </a:custGeom>
          <a:solidFill>
            <a:srgbClr val="F8F8F8">
              <a:alpha val="7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78159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a:t>II.B.a - General properties</a:t>
            </a:r>
            <a:endParaRPr lang="en-US"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35</a:t>
            </a:fld>
            <a:endParaRPr lang="en-US" dirty="0"/>
          </a:p>
        </p:txBody>
      </p:sp>
      <p:sp>
        <p:nvSpPr>
          <p:cNvPr id="2" name="TextBox 1">
            <a:extLst>
              <a:ext uri="{FF2B5EF4-FFF2-40B4-BE49-F238E27FC236}">
                <a16:creationId xmlns:a16="http://schemas.microsoft.com/office/drawing/2014/main" id="{92F1BB2B-6CD0-4199-8B6B-53C13B3FE764}"/>
              </a:ext>
            </a:extLst>
          </p:cNvPr>
          <p:cNvSpPr txBox="1"/>
          <p:nvPr/>
        </p:nvSpPr>
        <p:spPr>
          <a:xfrm>
            <a:off x="2393228" y="1470610"/>
            <a:ext cx="7588972" cy="4524315"/>
          </a:xfrm>
          <a:prstGeom prst="rect">
            <a:avLst/>
          </a:prstGeom>
          <a:noFill/>
        </p:spPr>
        <p:txBody>
          <a:bodyPr wrap="square" rtlCol="0">
            <a:spAutoFit/>
          </a:bodyPr>
          <a:lstStyle/>
          <a:p>
            <a:pPr marL="285750" indent="-285750">
              <a:buFont typeface="Arial" panose="020B0604020202020204" pitchFamily="34" charset="0"/>
              <a:buChar char="•"/>
            </a:pPr>
            <a:r>
              <a:rPr lang="es-MX" sz="4800" dirty="0"/>
              <a:t>Size</a:t>
            </a:r>
          </a:p>
          <a:p>
            <a:pPr marL="285750" indent="-285750">
              <a:buFont typeface="Arial" panose="020B0604020202020204" pitchFamily="34" charset="0"/>
              <a:buChar char="•"/>
            </a:pPr>
            <a:r>
              <a:rPr lang="es-MX" sz="4800" dirty="0"/>
              <a:t>Diameter</a:t>
            </a:r>
          </a:p>
          <a:p>
            <a:pPr marL="285750" indent="-285750">
              <a:buFont typeface="Arial" panose="020B0604020202020204" pitchFamily="34" charset="0"/>
              <a:buChar char="•"/>
            </a:pPr>
            <a:r>
              <a:rPr lang="es-MX" sz="4800" dirty="0"/>
              <a:t>Average path length</a:t>
            </a:r>
          </a:p>
          <a:p>
            <a:pPr marL="285750" indent="-285750">
              <a:buFont typeface="Arial" panose="020B0604020202020204" pitchFamily="34" charset="0"/>
              <a:buChar char="•"/>
            </a:pPr>
            <a:r>
              <a:rPr lang="es-MX" sz="4800" dirty="0"/>
              <a:t>Density</a:t>
            </a:r>
          </a:p>
          <a:p>
            <a:pPr marL="285750" indent="-285750">
              <a:buFont typeface="Arial" panose="020B0604020202020204" pitchFamily="34" charset="0"/>
              <a:buChar char="•"/>
            </a:pPr>
            <a:r>
              <a:rPr lang="es-MX" sz="4800" dirty="0"/>
              <a:t>Fragmentation</a:t>
            </a:r>
          </a:p>
          <a:p>
            <a:pPr marL="285750" indent="-285750">
              <a:buFont typeface="Arial" panose="020B0604020202020204" pitchFamily="34" charset="0"/>
              <a:buChar char="•"/>
            </a:pPr>
            <a:r>
              <a:rPr lang="es-MX" sz="4800" dirty="0"/>
              <a:t>Clustering Coefficient</a:t>
            </a:r>
            <a:endParaRPr lang="en-US" sz="4800" dirty="0"/>
          </a:p>
        </p:txBody>
      </p:sp>
    </p:spTree>
    <p:extLst>
      <p:ext uri="{BB962C8B-B14F-4D97-AF65-F5344CB8AC3E}">
        <p14:creationId xmlns:p14="http://schemas.microsoft.com/office/powerpoint/2010/main" val="421566493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II.B.a</a:t>
            </a:r>
            <a:r>
              <a:rPr lang="es-MX" dirty="0"/>
              <a:t> - General </a:t>
            </a:r>
            <a:r>
              <a:rPr lang="es-MX" dirty="0" err="1"/>
              <a:t>properties</a:t>
            </a:r>
            <a:endParaRPr lang="en-US"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36</a:t>
            </a:fld>
            <a:endParaRPr lang="en-US" dirty="0"/>
          </a:p>
        </p:txBody>
      </p:sp>
      <p:sp>
        <p:nvSpPr>
          <p:cNvPr id="2" name="TextBox 1">
            <a:extLst>
              <a:ext uri="{FF2B5EF4-FFF2-40B4-BE49-F238E27FC236}">
                <a16:creationId xmlns:a16="http://schemas.microsoft.com/office/drawing/2014/main" id="{00689CDC-6231-44BB-8719-43FCBC3D09CE}"/>
              </a:ext>
            </a:extLst>
          </p:cNvPr>
          <p:cNvSpPr txBox="1"/>
          <p:nvPr/>
        </p:nvSpPr>
        <p:spPr>
          <a:xfrm>
            <a:off x="545432" y="2133600"/>
            <a:ext cx="3818021" cy="954107"/>
          </a:xfrm>
          <a:prstGeom prst="rect">
            <a:avLst/>
          </a:prstGeom>
          <a:noFill/>
        </p:spPr>
        <p:txBody>
          <a:bodyPr wrap="square" rtlCol="0">
            <a:spAutoFit/>
          </a:bodyPr>
          <a:lstStyle/>
          <a:p>
            <a:r>
              <a:rPr lang="en-US" sz="3200" b="1" dirty="0">
                <a:solidFill>
                  <a:schemeClr val="accent1">
                    <a:lumMod val="75000"/>
                  </a:schemeClr>
                </a:solidFill>
              </a:rPr>
              <a:t>Size</a:t>
            </a:r>
            <a:r>
              <a:rPr lang="es-MX" sz="2400" dirty="0"/>
              <a:t>: </a:t>
            </a:r>
            <a:r>
              <a:rPr lang="es-MX" sz="2400" dirty="0" err="1"/>
              <a:t>Number</a:t>
            </a:r>
            <a:r>
              <a:rPr lang="es-MX" sz="2400" dirty="0"/>
              <a:t> of </a:t>
            </a:r>
            <a:r>
              <a:rPr lang="es-MX" sz="2400" dirty="0" err="1"/>
              <a:t>nodes</a:t>
            </a:r>
            <a:r>
              <a:rPr lang="es-MX" sz="2400" dirty="0"/>
              <a:t> in </a:t>
            </a:r>
            <a:r>
              <a:rPr lang="es-MX" sz="2400" dirty="0" err="1"/>
              <a:t>the</a:t>
            </a:r>
            <a:r>
              <a:rPr lang="es-MX" sz="2400" dirty="0"/>
              <a:t> </a:t>
            </a:r>
            <a:r>
              <a:rPr lang="es-MX" sz="2400" dirty="0" err="1"/>
              <a:t>network</a:t>
            </a:r>
            <a:r>
              <a:rPr lang="es-MX" sz="2400" dirty="0"/>
              <a:t> </a:t>
            </a:r>
            <a:r>
              <a:rPr lang="en-US" sz="2400" dirty="0"/>
              <a:t>(1 to ∞)</a:t>
            </a:r>
          </a:p>
        </p:txBody>
      </p:sp>
      <p:sp>
        <p:nvSpPr>
          <p:cNvPr id="5" name="TextBox 4">
            <a:extLst>
              <a:ext uri="{FF2B5EF4-FFF2-40B4-BE49-F238E27FC236}">
                <a16:creationId xmlns:a16="http://schemas.microsoft.com/office/drawing/2014/main" id="{7273A577-AFCC-41C4-AF4D-7EFA3F8E516A}"/>
              </a:ext>
            </a:extLst>
          </p:cNvPr>
          <p:cNvSpPr txBox="1"/>
          <p:nvPr/>
        </p:nvSpPr>
        <p:spPr>
          <a:xfrm>
            <a:off x="6432883" y="2087433"/>
            <a:ext cx="5213685" cy="954107"/>
          </a:xfrm>
          <a:prstGeom prst="rect">
            <a:avLst/>
          </a:prstGeom>
          <a:noFill/>
        </p:spPr>
        <p:txBody>
          <a:bodyPr wrap="square" rtlCol="0">
            <a:spAutoFit/>
          </a:bodyPr>
          <a:lstStyle/>
          <a:p>
            <a:r>
              <a:rPr lang="en-US" sz="3200" b="1" dirty="0">
                <a:solidFill>
                  <a:schemeClr val="accent1">
                    <a:lumMod val="75000"/>
                  </a:schemeClr>
                </a:solidFill>
              </a:rPr>
              <a:t>Diameter</a:t>
            </a:r>
            <a:r>
              <a:rPr lang="en-US" dirty="0"/>
              <a:t>: </a:t>
            </a:r>
            <a:r>
              <a:rPr lang="en-US" sz="2400" dirty="0"/>
              <a:t>The shortest path between the most distant nodes (1 to ∞)</a:t>
            </a:r>
          </a:p>
        </p:txBody>
      </p:sp>
      <p:grpSp>
        <p:nvGrpSpPr>
          <p:cNvPr id="6" name="Group 5">
            <a:extLst>
              <a:ext uri="{FF2B5EF4-FFF2-40B4-BE49-F238E27FC236}">
                <a16:creationId xmlns:a16="http://schemas.microsoft.com/office/drawing/2014/main" id="{0335C3FD-7AA4-4D42-AFAC-8B9A7B945012}"/>
              </a:ext>
            </a:extLst>
          </p:cNvPr>
          <p:cNvGrpSpPr/>
          <p:nvPr/>
        </p:nvGrpSpPr>
        <p:grpSpPr>
          <a:xfrm>
            <a:off x="4363453" y="3770294"/>
            <a:ext cx="2586216" cy="2336426"/>
            <a:chOff x="1015236" y="2340765"/>
            <a:chExt cx="2586216" cy="2336426"/>
          </a:xfrm>
        </p:grpSpPr>
        <p:sp>
          <p:nvSpPr>
            <p:cNvPr id="7" name="Oval 6">
              <a:extLst>
                <a:ext uri="{FF2B5EF4-FFF2-40B4-BE49-F238E27FC236}">
                  <a16:creationId xmlns:a16="http://schemas.microsoft.com/office/drawing/2014/main" id="{5D3D2E25-2C9B-4D42-A148-A9B3995AFBC1}"/>
                </a:ext>
              </a:extLst>
            </p:cNvPr>
            <p:cNvSpPr/>
            <p:nvPr/>
          </p:nvSpPr>
          <p:spPr>
            <a:xfrm>
              <a:off x="2145058" y="2340765"/>
              <a:ext cx="232400" cy="23570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62C6A13-B63D-409E-8F3C-77490D297DC2}"/>
                </a:ext>
              </a:extLst>
            </p:cNvPr>
            <p:cNvSpPr/>
            <p:nvPr/>
          </p:nvSpPr>
          <p:spPr>
            <a:xfrm>
              <a:off x="1204304" y="3228074"/>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7E22DA07-EAA0-4B64-9C34-0E2938236B91}"/>
                </a:ext>
              </a:extLst>
            </p:cNvPr>
            <p:cNvSpPr/>
            <p:nvPr/>
          </p:nvSpPr>
          <p:spPr>
            <a:xfrm>
              <a:off x="1810465" y="3641329"/>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4088D8D2-A55B-4B39-9E5B-94B550AECF55}"/>
                </a:ext>
              </a:extLst>
            </p:cNvPr>
            <p:cNvSpPr/>
            <p:nvPr/>
          </p:nvSpPr>
          <p:spPr>
            <a:xfrm>
              <a:off x="1204303" y="3979587"/>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4E67ECDF-D8E5-4114-89A3-3A440BF5AEFB}"/>
                </a:ext>
              </a:extLst>
            </p:cNvPr>
            <p:cNvSpPr/>
            <p:nvPr/>
          </p:nvSpPr>
          <p:spPr>
            <a:xfrm>
              <a:off x="1686712" y="2969903"/>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04965AFF-8D4B-4B43-B31D-A4B2F6B64B1E}"/>
                </a:ext>
              </a:extLst>
            </p:cNvPr>
            <p:cNvSpPr/>
            <p:nvPr/>
          </p:nvSpPr>
          <p:spPr>
            <a:xfrm>
              <a:off x="2618300" y="3951858"/>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58AC8AA2-0F7E-4BE1-9633-69A97377EB5E}"/>
                </a:ext>
              </a:extLst>
            </p:cNvPr>
            <p:cNvSpPr/>
            <p:nvPr/>
          </p:nvSpPr>
          <p:spPr>
            <a:xfrm>
              <a:off x="1815049" y="4478040"/>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993E4606-44CA-4ADD-BD77-64952C6A4960}"/>
                </a:ext>
              </a:extLst>
            </p:cNvPr>
            <p:cNvSpPr/>
            <p:nvPr/>
          </p:nvSpPr>
          <p:spPr>
            <a:xfrm>
              <a:off x="2359335" y="3246006"/>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6ABF225-1554-4E61-BBAF-C1DE7488B3C9}"/>
                </a:ext>
              </a:extLst>
            </p:cNvPr>
            <p:cNvSpPr/>
            <p:nvPr/>
          </p:nvSpPr>
          <p:spPr>
            <a:xfrm>
              <a:off x="2951747" y="4466809"/>
              <a:ext cx="215422" cy="21038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B1BF5356-4514-4D03-9C85-FF69F6A8DEA4}"/>
                </a:ext>
              </a:extLst>
            </p:cNvPr>
            <p:cNvSpPr/>
            <p:nvPr/>
          </p:nvSpPr>
          <p:spPr>
            <a:xfrm>
              <a:off x="2934559" y="3480340"/>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7BEC2184-1A22-403C-9EE3-78F0098DA35E}"/>
                </a:ext>
              </a:extLst>
            </p:cNvPr>
            <p:cNvSpPr/>
            <p:nvPr/>
          </p:nvSpPr>
          <p:spPr>
            <a:xfrm>
              <a:off x="1015236" y="4553437"/>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DF034D31-F413-4E84-A7DF-17E0737A6176}"/>
                </a:ext>
              </a:extLst>
            </p:cNvPr>
            <p:cNvSpPr/>
            <p:nvPr/>
          </p:nvSpPr>
          <p:spPr>
            <a:xfrm>
              <a:off x="3477699" y="3093606"/>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6D2F01CB-CF85-467A-A694-C0CDCD099458}"/>
                </a:ext>
              </a:extLst>
            </p:cNvPr>
            <p:cNvSpPr/>
            <p:nvPr/>
          </p:nvSpPr>
          <p:spPr>
            <a:xfrm>
              <a:off x="2951747" y="2865982"/>
              <a:ext cx="123753" cy="123754"/>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20">
              <a:extLst>
                <a:ext uri="{FF2B5EF4-FFF2-40B4-BE49-F238E27FC236}">
                  <a16:creationId xmlns:a16="http://schemas.microsoft.com/office/drawing/2014/main" id="{47DBD563-3F1D-43C3-AE5C-769B6A6BAA98}"/>
                </a:ext>
              </a:extLst>
            </p:cNvPr>
            <p:cNvCxnSpPr>
              <a:stCxn id="12" idx="0"/>
              <a:endCxn id="7" idx="2"/>
            </p:cNvCxnSpPr>
            <p:nvPr/>
          </p:nvCxnSpPr>
          <p:spPr>
            <a:xfrm flipV="1">
              <a:off x="1748589" y="2458620"/>
              <a:ext cx="396469" cy="511283"/>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C1ACCBE-21E0-4973-B23B-DB2B2AC44F98}"/>
                </a:ext>
              </a:extLst>
            </p:cNvPr>
            <p:cNvCxnSpPr>
              <a:stCxn id="10" idx="2"/>
              <a:endCxn id="8" idx="5"/>
            </p:cNvCxnSpPr>
            <p:nvPr/>
          </p:nvCxnSpPr>
          <p:spPr>
            <a:xfrm flipH="1" flipV="1">
              <a:off x="1309934" y="3333705"/>
              <a:ext cx="500531" cy="36950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4A0F080-1F65-42E7-BE1F-7A9CB30C7DB1}"/>
                </a:ext>
              </a:extLst>
            </p:cNvPr>
            <p:cNvCxnSpPr>
              <a:stCxn id="10" idx="7"/>
              <a:endCxn id="15" idx="2"/>
            </p:cNvCxnSpPr>
            <p:nvPr/>
          </p:nvCxnSpPr>
          <p:spPr>
            <a:xfrm flipV="1">
              <a:off x="1916095" y="3307883"/>
              <a:ext cx="443240" cy="351569"/>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3E4DDEE-ADD6-46DA-B962-CEB9E4EE16AF}"/>
                </a:ext>
              </a:extLst>
            </p:cNvPr>
            <p:cNvCxnSpPr>
              <a:stCxn id="15" idx="6"/>
              <a:endCxn id="20" idx="3"/>
            </p:cNvCxnSpPr>
            <p:nvPr/>
          </p:nvCxnSpPr>
          <p:spPr>
            <a:xfrm flipV="1">
              <a:off x="2483088" y="2971613"/>
              <a:ext cx="486782" cy="33627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E52B72B1-688C-4524-8367-7E874E2E2F60}"/>
                </a:ext>
              </a:extLst>
            </p:cNvPr>
            <p:cNvCxnSpPr>
              <a:stCxn id="18" idx="0"/>
              <a:endCxn id="10" idx="3"/>
            </p:cNvCxnSpPr>
            <p:nvPr/>
          </p:nvCxnSpPr>
          <p:spPr>
            <a:xfrm flipV="1">
              <a:off x="1077113" y="3746960"/>
              <a:ext cx="751475" cy="806477"/>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DC083F3-DC20-4616-9D49-2A805AC1A0AB}"/>
                </a:ext>
              </a:extLst>
            </p:cNvPr>
            <p:cNvCxnSpPr>
              <a:stCxn id="18" idx="0"/>
              <a:endCxn id="11" idx="4"/>
            </p:cNvCxnSpPr>
            <p:nvPr/>
          </p:nvCxnSpPr>
          <p:spPr>
            <a:xfrm flipV="1">
              <a:off x="1077113" y="4103341"/>
              <a:ext cx="189067" cy="45009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223842E7-82C2-4DA9-A0F2-40F13502F883}"/>
                </a:ext>
              </a:extLst>
            </p:cNvPr>
            <p:cNvCxnSpPr>
              <a:stCxn id="13" idx="0"/>
              <a:endCxn id="17" idx="3"/>
            </p:cNvCxnSpPr>
            <p:nvPr/>
          </p:nvCxnSpPr>
          <p:spPr>
            <a:xfrm flipV="1">
              <a:off x="2680177" y="3585971"/>
              <a:ext cx="272505" cy="365887"/>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1E8CFA0-38B0-4D26-8AF3-0A2A9D0B3BC7}"/>
                </a:ext>
              </a:extLst>
            </p:cNvPr>
            <p:cNvCxnSpPr>
              <a:stCxn id="14" idx="7"/>
              <a:endCxn id="13" idx="3"/>
            </p:cNvCxnSpPr>
            <p:nvPr/>
          </p:nvCxnSpPr>
          <p:spPr>
            <a:xfrm flipV="1">
              <a:off x="1920679" y="4057489"/>
              <a:ext cx="715744" cy="43867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B4D94356-2A68-4ADD-BC7F-E9267F45B81C}"/>
                </a:ext>
              </a:extLst>
            </p:cNvPr>
            <p:cNvCxnSpPr>
              <a:stCxn id="18" idx="6"/>
              <a:endCxn id="13" idx="2"/>
            </p:cNvCxnSpPr>
            <p:nvPr/>
          </p:nvCxnSpPr>
          <p:spPr>
            <a:xfrm flipV="1">
              <a:off x="1138989" y="4013735"/>
              <a:ext cx="1479311" cy="601579"/>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E3831938-A3A9-4435-9ABA-2FE60C2EB284}"/>
                </a:ext>
              </a:extLst>
            </p:cNvPr>
            <p:cNvCxnSpPr>
              <a:stCxn id="14" idx="5"/>
              <a:endCxn id="16" idx="2"/>
            </p:cNvCxnSpPr>
            <p:nvPr/>
          </p:nvCxnSpPr>
          <p:spPr>
            <a:xfrm flipV="1">
              <a:off x="1920679" y="4572000"/>
              <a:ext cx="1031068" cy="1167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B9A839C6-C799-4AD5-A4B9-69CCF43DB26F}"/>
                </a:ext>
              </a:extLst>
            </p:cNvPr>
            <p:cNvCxnSpPr>
              <a:stCxn id="16" idx="7"/>
              <a:endCxn id="19" idx="2"/>
            </p:cNvCxnSpPr>
            <p:nvPr/>
          </p:nvCxnSpPr>
          <p:spPr>
            <a:xfrm flipV="1">
              <a:off x="3135621" y="3155483"/>
              <a:ext cx="342078" cy="1342136"/>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D245624-E215-4CCE-8479-2784C3467D48}"/>
                </a:ext>
              </a:extLst>
            </p:cNvPr>
            <p:cNvCxnSpPr>
              <a:stCxn id="8" idx="6"/>
              <a:endCxn id="12" idx="3"/>
            </p:cNvCxnSpPr>
            <p:nvPr/>
          </p:nvCxnSpPr>
          <p:spPr>
            <a:xfrm flipV="1">
              <a:off x="1328057" y="3075534"/>
              <a:ext cx="376778" cy="21441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A8B64373-D3E4-406B-B6E6-382ACB6C806E}"/>
                </a:ext>
              </a:extLst>
            </p:cNvPr>
            <p:cNvCxnSpPr>
              <a:stCxn id="15" idx="1"/>
              <a:endCxn id="12" idx="5"/>
            </p:cNvCxnSpPr>
            <p:nvPr/>
          </p:nvCxnSpPr>
          <p:spPr>
            <a:xfrm flipH="1" flipV="1">
              <a:off x="1792342" y="3075534"/>
              <a:ext cx="585116" cy="188595"/>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2F5849E-0659-4786-B442-EFCAA3302E05}"/>
                </a:ext>
              </a:extLst>
            </p:cNvPr>
            <p:cNvCxnSpPr>
              <a:stCxn id="17" idx="7"/>
              <a:endCxn id="19" idx="2"/>
            </p:cNvCxnSpPr>
            <p:nvPr/>
          </p:nvCxnSpPr>
          <p:spPr>
            <a:xfrm flipV="1">
              <a:off x="3040189" y="3155483"/>
              <a:ext cx="437510" cy="34298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32" name="Curved Connector 35">
            <a:extLst>
              <a:ext uri="{FF2B5EF4-FFF2-40B4-BE49-F238E27FC236}">
                <a16:creationId xmlns:a16="http://schemas.microsoft.com/office/drawing/2014/main" id="{7A23F27D-54D9-4F8C-AE37-228A7B75172D}"/>
              </a:ext>
            </a:extLst>
          </p:cNvPr>
          <p:cNvCxnSpPr/>
          <p:nvPr/>
        </p:nvCxnSpPr>
        <p:spPr>
          <a:xfrm>
            <a:off x="5761922" y="3891294"/>
            <a:ext cx="789711" cy="2113380"/>
          </a:xfrm>
          <a:prstGeom prst="curvedConnector3">
            <a:avLst>
              <a:gd name="adj1" fmla="val 219005"/>
            </a:avLst>
          </a:prstGeom>
          <a:ln w="38100">
            <a:solidFill>
              <a:schemeClr val="accent6">
                <a:lumMod val="60000"/>
                <a:lumOff val="40000"/>
              </a:schemeClr>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35" name="TextBox 4">
            <a:extLst>
              <a:ext uri="{FF2B5EF4-FFF2-40B4-BE49-F238E27FC236}">
                <a16:creationId xmlns:a16="http://schemas.microsoft.com/office/drawing/2014/main" id="{66A2C1BF-625F-4173-8DCB-8FB5EDB12B16}"/>
              </a:ext>
            </a:extLst>
          </p:cNvPr>
          <p:cNvSpPr txBox="1"/>
          <p:nvPr/>
        </p:nvSpPr>
        <p:spPr>
          <a:xfrm>
            <a:off x="584856" y="3187125"/>
            <a:ext cx="4115480" cy="1692771"/>
          </a:xfrm>
          <a:prstGeom prst="rect">
            <a:avLst/>
          </a:prstGeom>
          <a:noFill/>
        </p:spPr>
        <p:txBody>
          <a:bodyPr wrap="square" rtlCol="0">
            <a:spAutoFit/>
          </a:bodyPr>
          <a:lstStyle/>
          <a:p>
            <a:r>
              <a:rPr lang="en-US" sz="3200" b="1" dirty="0">
                <a:solidFill>
                  <a:schemeClr val="accent1">
                    <a:lumMod val="75000"/>
                  </a:schemeClr>
                </a:solidFill>
              </a:rPr>
              <a:t>Average path length</a:t>
            </a:r>
            <a:r>
              <a:rPr lang="en-US" dirty="0"/>
              <a:t>: </a:t>
            </a:r>
            <a:r>
              <a:rPr lang="en-US" sz="2400" dirty="0"/>
              <a:t>Average length of shortest paths between every pair of nodes (1 to ∞)</a:t>
            </a:r>
          </a:p>
        </p:txBody>
      </p:sp>
    </p:spTree>
    <p:extLst>
      <p:ext uri="{BB962C8B-B14F-4D97-AF65-F5344CB8AC3E}">
        <p14:creationId xmlns:p14="http://schemas.microsoft.com/office/powerpoint/2010/main" val="23834344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II.B.a</a:t>
            </a:r>
            <a:r>
              <a:rPr lang="es-MX" dirty="0"/>
              <a:t> - General </a:t>
            </a:r>
            <a:r>
              <a:rPr lang="es-MX" dirty="0" err="1"/>
              <a:t>properties</a:t>
            </a:r>
            <a:endParaRPr lang="en-US"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37</a:t>
            </a:fld>
            <a:endParaRPr lang="en-US" dirty="0"/>
          </a:p>
        </p:txBody>
      </p:sp>
      <p:sp>
        <p:nvSpPr>
          <p:cNvPr id="2" name="TextBox 1">
            <a:extLst>
              <a:ext uri="{FF2B5EF4-FFF2-40B4-BE49-F238E27FC236}">
                <a16:creationId xmlns:a16="http://schemas.microsoft.com/office/drawing/2014/main" id="{00689CDC-6231-44BB-8719-43FCBC3D09CE}"/>
              </a:ext>
            </a:extLst>
          </p:cNvPr>
          <p:cNvSpPr txBox="1"/>
          <p:nvPr/>
        </p:nvSpPr>
        <p:spPr>
          <a:xfrm>
            <a:off x="6352675" y="1412653"/>
            <a:ext cx="5534524" cy="1077218"/>
          </a:xfrm>
          <a:prstGeom prst="rect">
            <a:avLst/>
          </a:prstGeom>
          <a:noFill/>
        </p:spPr>
        <p:txBody>
          <a:bodyPr wrap="square" rtlCol="0">
            <a:spAutoFit/>
          </a:bodyPr>
          <a:lstStyle/>
          <a:p>
            <a:pPr marL="285750" indent="-285750">
              <a:buFont typeface="Arial" panose="020B0604020202020204" pitchFamily="34" charset="0"/>
              <a:buChar char="•"/>
            </a:pPr>
            <a:r>
              <a:rPr lang="es-MX" sz="2800" b="1" dirty="0">
                <a:solidFill>
                  <a:schemeClr val="accent5">
                    <a:lumMod val="50000"/>
                  </a:schemeClr>
                </a:solidFill>
              </a:rPr>
              <a:t>Fragmentation</a:t>
            </a:r>
            <a:r>
              <a:rPr lang="es-MX" dirty="0"/>
              <a:t>: Proportion of pairs of nodes that are not connected to each other (0 to 1</a:t>
            </a:r>
            <a:r>
              <a:rPr lang="en-GB" dirty="0"/>
              <a:t>)</a:t>
            </a:r>
            <a:r>
              <a:rPr lang="es-MX" dirty="0"/>
              <a:t>. High </a:t>
            </a:r>
            <a:r>
              <a:rPr lang="es-MX" dirty="0" err="1"/>
              <a:t>fragmentation</a:t>
            </a:r>
            <a:r>
              <a:rPr lang="es-MX" dirty="0"/>
              <a:t> </a:t>
            </a:r>
            <a:r>
              <a:rPr lang="es-MX" dirty="0" err="1"/>
              <a:t>means</a:t>
            </a:r>
            <a:r>
              <a:rPr lang="es-MX" dirty="0"/>
              <a:t> more </a:t>
            </a:r>
            <a:r>
              <a:rPr lang="es-MX" dirty="0" err="1"/>
              <a:t>isolated</a:t>
            </a:r>
            <a:r>
              <a:rPr lang="es-MX" dirty="0"/>
              <a:t> </a:t>
            </a:r>
            <a:r>
              <a:rPr lang="es-MX" dirty="0" err="1"/>
              <a:t>nodes</a:t>
            </a:r>
            <a:endParaRPr lang="es-MX" dirty="0"/>
          </a:p>
        </p:txBody>
      </p:sp>
      <p:sp>
        <p:nvSpPr>
          <p:cNvPr id="4" name="TextBox 3">
            <a:extLst>
              <a:ext uri="{FF2B5EF4-FFF2-40B4-BE49-F238E27FC236}">
                <a16:creationId xmlns:a16="http://schemas.microsoft.com/office/drawing/2014/main" id="{119871C6-7120-409B-BC37-2C4F4ABD5E16}"/>
              </a:ext>
            </a:extLst>
          </p:cNvPr>
          <p:cNvSpPr txBox="1"/>
          <p:nvPr/>
        </p:nvSpPr>
        <p:spPr>
          <a:xfrm>
            <a:off x="304801" y="1501848"/>
            <a:ext cx="5534526" cy="800219"/>
          </a:xfrm>
          <a:prstGeom prst="rect">
            <a:avLst/>
          </a:prstGeom>
          <a:noFill/>
        </p:spPr>
        <p:txBody>
          <a:bodyPr wrap="square" rtlCol="0">
            <a:spAutoFit/>
          </a:bodyPr>
          <a:lstStyle/>
          <a:p>
            <a:r>
              <a:rPr lang="es-MX" sz="2800" b="1" dirty="0" err="1">
                <a:solidFill>
                  <a:schemeClr val="accent5">
                    <a:lumMod val="50000"/>
                  </a:schemeClr>
                </a:solidFill>
              </a:rPr>
              <a:t>Density</a:t>
            </a:r>
            <a:r>
              <a:rPr lang="en-US" dirty="0"/>
              <a:t>: </a:t>
            </a:r>
            <a:r>
              <a:rPr lang="es-MX" dirty="0"/>
              <a:t>Proportion of observed edges in network to all theoretical edges that could exist (0 to 1). </a:t>
            </a:r>
          </a:p>
        </p:txBody>
      </p:sp>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id="{3FB90D77-B772-4FB8-A90D-7487B40AF9E7}"/>
                  </a:ext>
                </a:extLst>
              </p:cNvPr>
              <p:cNvSpPr/>
              <p:nvPr/>
            </p:nvSpPr>
            <p:spPr>
              <a:xfrm>
                <a:off x="3132267" y="3651304"/>
                <a:ext cx="1649426" cy="65197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𝐷</m:t>
                      </m:r>
                      <m:r>
                        <a:rPr lang="en-US" i="0">
                          <a:latin typeface="Cambria Math" panose="02040503050406030204" pitchFamily="18" charset="0"/>
                        </a:rPr>
                        <m:t>=</m:t>
                      </m:r>
                      <m:f>
                        <m:fPr>
                          <m:ctrlPr>
                            <a:rPr lang="en-US" i="1">
                              <a:latin typeface="Cambria Math" panose="02040503050406030204" pitchFamily="18" charset="0"/>
                            </a:rPr>
                          </m:ctrlPr>
                        </m:fPr>
                        <m:num>
                          <m:r>
                            <a:rPr lang="en-US" i="0">
                              <a:latin typeface="Cambria Math" panose="02040503050406030204" pitchFamily="18" charset="0"/>
                            </a:rPr>
                            <m:t>2</m:t>
                          </m:r>
                          <m:r>
                            <a:rPr lang="en-US" i="1">
                              <a:latin typeface="Cambria Math" panose="02040503050406030204" pitchFamily="18" charset="0"/>
                            </a:rPr>
                            <m:t>𝐸</m:t>
                          </m:r>
                        </m:num>
                        <m:den>
                          <m:r>
                            <a:rPr lang="en-US" i="1">
                              <a:latin typeface="Cambria Math" panose="02040503050406030204" pitchFamily="18" charset="0"/>
                            </a:rPr>
                            <m:t>𝑁</m:t>
                          </m:r>
                          <m:d>
                            <m:dPr>
                              <m:ctrlPr>
                                <a:rPr lang="en-US" i="1">
                                  <a:latin typeface="Cambria Math" panose="02040503050406030204" pitchFamily="18" charset="0"/>
                                </a:rPr>
                              </m:ctrlPr>
                            </m:dPr>
                            <m:e>
                              <m:r>
                                <a:rPr lang="en-US" i="1">
                                  <a:latin typeface="Cambria Math" panose="02040503050406030204" pitchFamily="18" charset="0"/>
                                </a:rPr>
                                <m:t>𝑁</m:t>
                              </m:r>
                              <m:r>
                                <a:rPr lang="en-US" i="0">
                                  <a:latin typeface="Cambria Math" panose="02040503050406030204" pitchFamily="18" charset="0"/>
                                </a:rPr>
                                <m:t>−1</m:t>
                              </m:r>
                            </m:e>
                          </m:d>
                        </m:den>
                      </m:f>
                    </m:oMath>
                  </m:oMathPara>
                </a14:m>
                <a:endParaRPr lang="en-US" dirty="0"/>
              </a:p>
            </p:txBody>
          </p:sp>
        </mc:Choice>
        <mc:Fallback xmlns="">
          <p:sp>
            <p:nvSpPr>
              <p:cNvPr id="5" name="Rectangle 4">
                <a:extLst>
                  <a:ext uri="{FF2B5EF4-FFF2-40B4-BE49-F238E27FC236}">
                    <a16:creationId xmlns:a16="http://schemas.microsoft.com/office/drawing/2014/main" id="{3FB90D77-B772-4FB8-A90D-7487B40AF9E7}"/>
                  </a:ext>
                </a:extLst>
              </p:cNvPr>
              <p:cNvSpPr>
                <a:spLocks noRot="1" noChangeAspect="1" noMove="1" noResize="1" noEditPoints="1" noAdjustHandles="1" noChangeArrowheads="1" noChangeShapeType="1" noTextEdit="1"/>
              </p:cNvSpPr>
              <p:nvPr/>
            </p:nvSpPr>
            <p:spPr>
              <a:xfrm>
                <a:off x="3132267" y="3651304"/>
                <a:ext cx="1649426" cy="651973"/>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Rectangle 5">
                <a:extLst>
                  <a:ext uri="{FF2B5EF4-FFF2-40B4-BE49-F238E27FC236}">
                    <a16:creationId xmlns:a16="http://schemas.microsoft.com/office/drawing/2014/main" id="{9E2B7E51-2E9F-42A6-BD4F-4B0066636B1F}"/>
                  </a:ext>
                </a:extLst>
              </p:cNvPr>
              <p:cNvSpPr/>
              <p:nvPr/>
            </p:nvSpPr>
            <p:spPr>
              <a:xfrm>
                <a:off x="628027" y="3651304"/>
                <a:ext cx="1649426" cy="65011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𝐷</m:t>
                      </m:r>
                      <m:r>
                        <a:rPr lang="en-US" i="0">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𝐸</m:t>
                          </m:r>
                        </m:num>
                        <m:den>
                          <m:r>
                            <a:rPr lang="en-US" i="1">
                              <a:latin typeface="Cambria Math" panose="02040503050406030204" pitchFamily="18" charset="0"/>
                            </a:rPr>
                            <m:t>𝑁</m:t>
                          </m:r>
                          <m:d>
                            <m:dPr>
                              <m:ctrlPr>
                                <a:rPr lang="en-US" i="1">
                                  <a:latin typeface="Cambria Math" panose="02040503050406030204" pitchFamily="18" charset="0"/>
                                </a:rPr>
                              </m:ctrlPr>
                            </m:dPr>
                            <m:e>
                              <m:r>
                                <a:rPr lang="en-US" i="1">
                                  <a:latin typeface="Cambria Math" panose="02040503050406030204" pitchFamily="18" charset="0"/>
                                </a:rPr>
                                <m:t>𝑁</m:t>
                              </m:r>
                              <m:r>
                                <a:rPr lang="en-US" i="0">
                                  <a:latin typeface="Cambria Math" panose="02040503050406030204" pitchFamily="18" charset="0"/>
                                </a:rPr>
                                <m:t>−1</m:t>
                              </m:r>
                            </m:e>
                          </m:d>
                        </m:den>
                      </m:f>
                    </m:oMath>
                  </m:oMathPara>
                </a14:m>
                <a:endParaRPr lang="en-US" dirty="0"/>
              </a:p>
            </p:txBody>
          </p:sp>
        </mc:Choice>
        <mc:Fallback xmlns="">
          <p:sp>
            <p:nvSpPr>
              <p:cNvPr id="6" name="Rectangle 5">
                <a:extLst>
                  <a:ext uri="{FF2B5EF4-FFF2-40B4-BE49-F238E27FC236}">
                    <a16:creationId xmlns:a16="http://schemas.microsoft.com/office/drawing/2014/main" id="{9E2B7E51-2E9F-42A6-BD4F-4B0066636B1F}"/>
                  </a:ext>
                </a:extLst>
              </p:cNvPr>
              <p:cNvSpPr>
                <a:spLocks noRot="1" noChangeAspect="1" noMove="1" noResize="1" noEditPoints="1" noAdjustHandles="1" noChangeArrowheads="1" noChangeShapeType="1" noTextEdit="1"/>
              </p:cNvSpPr>
              <p:nvPr/>
            </p:nvSpPr>
            <p:spPr>
              <a:xfrm>
                <a:off x="628027" y="3651304"/>
                <a:ext cx="1649426" cy="650114"/>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Rectangle 6">
                <a:extLst>
                  <a:ext uri="{FF2B5EF4-FFF2-40B4-BE49-F238E27FC236}">
                    <a16:creationId xmlns:a16="http://schemas.microsoft.com/office/drawing/2014/main" id="{0045D350-95FF-40AE-A122-78B5595F4013}"/>
                  </a:ext>
                </a:extLst>
              </p:cNvPr>
              <p:cNvSpPr/>
              <p:nvPr/>
            </p:nvSpPr>
            <p:spPr>
              <a:xfrm>
                <a:off x="8369347" y="3634216"/>
                <a:ext cx="2271199" cy="68429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𝐹</m:t>
                      </m:r>
                      <m:r>
                        <a:rPr lang="en-US" i="0">
                          <a:latin typeface="Cambria Math" panose="02040503050406030204" pitchFamily="18" charset="0"/>
                        </a:rPr>
                        <m:t>=1−</m:t>
                      </m:r>
                      <m:f>
                        <m:fPr>
                          <m:ctrlPr>
                            <a:rPr lang="en-US" i="1">
                              <a:latin typeface="Cambria Math" panose="02040503050406030204" pitchFamily="18" charset="0"/>
                            </a:rPr>
                          </m:ctrlPr>
                        </m:fPr>
                        <m:num>
                          <m:r>
                            <a:rPr lang="en-US" i="0">
                              <a:latin typeface="Cambria Math" panose="02040503050406030204" pitchFamily="18" charset="0"/>
                            </a:rPr>
                            <m:t>2</m:t>
                          </m:r>
                          <m:nary>
                            <m:naryPr>
                              <m:chr m:val="∑"/>
                              <m:limLoc m:val="subSup"/>
                              <m:supHide m:val="on"/>
                              <m:ctrlPr>
                                <a:rPr lang="en-US" i="1">
                                  <a:latin typeface="Cambria Math" panose="02040503050406030204" pitchFamily="18" charset="0"/>
                                </a:rPr>
                              </m:ctrlPr>
                            </m:naryPr>
                            <m:sub>
                              <m:r>
                                <a:rPr lang="en-US" i="1">
                                  <a:latin typeface="Cambria Math" panose="02040503050406030204" pitchFamily="18" charset="0"/>
                                </a:rPr>
                                <m:t>𝑖</m:t>
                              </m:r>
                            </m:sub>
                            <m:sup/>
                            <m:e>
                              <m:nary>
                                <m:naryPr>
                                  <m:chr m:val="∑"/>
                                  <m:limLoc m:val="subSup"/>
                                  <m:supHide m:val="on"/>
                                  <m:ctrlPr>
                                    <a:rPr lang="en-US" i="1">
                                      <a:latin typeface="Cambria Math" panose="02040503050406030204" pitchFamily="18" charset="0"/>
                                    </a:rPr>
                                  </m:ctrlPr>
                                </m:naryPr>
                                <m:sub>
                                  <m:r>
                                    <a:rPr lang="en-US" i="1">
                                      <a:latin typeface="Cambria Math" panose="02040503050406030204" pitchFamily="18" charset="0"/>
                                    </a:rPr>
                                    <m:t>𝑗</m:t>
                                  </m:r>
                                  <m:r>
                                    <a:rPr lang="en-US" i="0">
                                      <a:latin typeface="Cambria Math" panose="02040503050406030204" pitchFamily="18" charset="0"/>
                                    </a:rPr>
                                    <m:t>&lt;1</m:t>
                                  </m:r>
                                </m:sub>
                                <m:sup/>
                                <m:e>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i="1">
                                          <a:latin typeface="Cambria Math" panose="02040503050406030204" pitchFamily="18" charset="0"/>
                                        </a:rPr>
                                        <m:t>𝑖𝑗</m:t>
                                      </m:r>
                                    </m:sub>
                                  </m:sSub>
                                </m:e>
                              </m:nary>
                            </m:e>
                          </m:nary>
                        </m:num>
                        <m:den>
                          <m:r>
                            <a:rPr lang="en-US" i="1">
                              <a:latin typeface="Cambria Math" panose="02040503050406030204" pitchFamily="18" charset="0"/>
                            </a:rPr>
                            <m:t>𝑁</m:t>
                          </m:r>
                          <m:d>
                            <m:dPr>
                              <m:ctrlPr>
                                <a:rPr lang="en-US" i="1">
                                  <a:latin typeface="Cambria Math" panose="02040503050406030204" pitchFamily="18" charset="0"/>
                                </a:rPr>
                              </m:ctrlPr>
                            </m:dPr>
                            <m:e>
                              <m:r>
                                <a:rPr lang="en-US" i="1">
                                  <a:latin typeface="Cambria Math" panose="02040503050406030204" pitchFamily="18" charset="0"/>
                                </a:rPr>
                                <m:t>𝑁</m:t>
                              </m:r>
                              <m:r>
                                <a:rPr lang="en-US" i="0">
                                  <a:latin typeface="Cambria Math" panose="02040503050406030204" pitchFamily="18" charset="0"/>
                                </a:rPr>
                                <m:t>−1</m:t>
                              </m:r>
                            </m:e>
                          </m:d>
                        </m:den>
                      </m:f>
                    </m:oMath>
                  </m:oMathPara>
                </a14:m>
                <a:endParaRPr lang="en-US" dirty="0"/>
              </a:p>
            </p:txBody>
          </p:sp>
        </mc:Choice>
        <mc:Fallback xmlns="">
          <p:sp>
            <p:nvSpPr>
              <p:cNvPr id="7" name="Rectangle 6">
                <a:extLst>
                  <a:ext uri="{FF2B5EF4-FFF2-40B4-BE49-F238E27FC236}">
                    <a16:creationId xmlns:a16="http://schemas.microsoft.com/office/drawing/2014/main" id="{0045D350-95FF-40AE-A122-78B5595F4013}"/>
                  </a:ext>
                </a:extLst>
              </p:cNvPr>
              <p:cNvSpPr>
                <a:spLocks noRot="1" noChangeAspect="1" noMove="1" noResize="1" noEditPoints="1" noAdjustHandles="1" noChangeArrowheads="1" noChangeShapeType="1" noTextEdit="1"/>
              </p:cNvSpPr>
              <p:nvPr/>
            </p:nvSpPr>
            <p:spPr>
              <a:xfrm>
                <a:off x="8369347" y="3634216"/>
                <a:ext cx="2271199" cy="684290"/>
              </a:xfrm>
              <a:prstGeom prst="rect">
                <a:avLst/>
              </a:prstGeom>
              <a:blipFill>
                <a:blip r:embed="rId5"/>
                <a:stretch>
                  <a:fillRect/>
                </a:stretch>
              </a:blipFill>
            </p:spPr>
            <p:txBody>
              <a:bodyPr/>
              <a:lstStyle/>
              <a:p>
                <a:r>
                  <a:rPr lang="en-US">
                    <a:noFill/>
                  </a:rPr>
                  <a:t> </a:t>
                </a:r>
              </a:p>
            </p:txBody>
          </p:sp>
        </mc:Fallback>
      </mc:AlternateContent>
      <p:sp>
        <p:nvSpPr>
          <p:cNvPr id="31" name="Oval 30">
            <a:extLst>
              <a:ext uri="{FF2B5EF4-FFF2-40B4-BE49-F238E27FC236}">
                <a16:creationId xmlns:a16="http://schemas.microsoft.com/office/drawing/2014/main" id="{CE738C79-B1E9-4F75-8AFF-B25FB2A3DE7A}"/>
              </a:ext>
            </a:extLst>
          </p:cNvPr>
          <p:cNvSpPr/>
          <p:nvPr/>
        </p:nvSpPr>
        <p:spPr>
          <a:xfrm>
            <a:off x="2976057" y="604393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CB340BE2-C782-40AC-A362-53F878AE44B6}"/>
              </a:ext>
            </a:extLst>
          </p:cNvPr>
          <p:cNvSpPr/>
          <p:nvPr/>
        </p:nvSpPr>
        <p:spPr>
          <a:xfrm rot="3181082">
            <a:off x="2993353" y="5138455"/>
            <a:ext cx="312420" cy="312420"/>
          </a:xfrm>
          <a:prstGeom prst="ellipse">
            <a:avLst/>
          </a:prstGeom>
          <a:solidFill>
            <a:schemeClr val="accent6">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C52B9B17-1A17-4FB7-94DD-D39E813FF2FB}"/>
              </a:ext>
            </a:extLst>
          </p:cNvPr>
          <p:cNvSpPr/>
          <p:nvPr/>
        </p:nvSpPr>
        <p:spPr>
          <a:xfrm rot="21031883">
            <a:off x="1941617" y="5138456"/>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97049298-D383-4A4C-A059-4A3C64D417A1}"/>
              </a:ext>
            </a:extLst>
          </p:cNvPr>
          <p:cNvSpPr/>
          <p:nvPr/>
        </p:nvSpPr>
        <p:spPr>
          <a:xfrm>
            <a:off x="1965187" y="604393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Arrow Connector 34">
            <a:extLst>
              <a:ext uri="{FF2B5EF4-FFF2-40B4-BE49-F238E27FC236}">
                <a16:creationId xmlns:a16="http://schemas.microsoft.com/office/drawing/2014/main" id="{6FFB50F6-0DB5-43FF-ADD4-3EB5B338F838}"/>
              </a:ext>
            </a:extLst>
          </p:cNvPr>
          <p:cNvCxnSpPr>
            <a:cxnSpLocks/>
            <a:stCxn id="33" idx="6"/>
            <a:endCxn id="32" idx="3"/>
          </p:cNvCxnSpPr>
          <p:nvPr/>
        </p:nvCxnSpPr>
        <p:spPr>
          <a:xfrm>
            <a:off x="2251909" y="5268968"/>
            <a:ext cx="742971" cy="3908"/>
          </a:xfrm>
          <a:prstGeom prst="straightConnector1">
            <a:avLst/>
          </a:prstGeom>
          <a:ln w="381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E7A519C-0021-4AB2-92E3-E13B3741E82E}"/>
              </a:ext>
            </a:extLst>
          </p:cNvPr>
          <p:cNvCxnSpPr>
            <a:cxnSpLocks/>
            <a:stCxn id="33" idx="4"/>
            <a:endCxn id="34" idx="0"/>
          </p:cNvCxnSpPr>
          <p:nvPr/>
        </p:nvCxnSpPr>
        <p:spPr>
          <a:xfrm flipH="1">
            <a:off x="2121397" y="5448748"/>
            <a:ext cx="2128" cy="595182"/>
          </a:xfrm>
          <a:prstGeom prst="straightConnector1">
            <a:avLst/>
          </a:prstGeom>
          <a:ln w="381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988084C0-7260-4E0B-A8EA-88FD8E866BDB}"/>
              </a:ext>
            </a:extLst>
          </p:cNvPr>
          <p:cNvCxnSpPr>
            <a:cxnSpLocks/>
            <a:stCxn id="32" idx="5"/>
            <a:endCxn id="31" idx="0"/>
          </p:cNvCxnSpPr>
          <p:nvPr/>
        </p:nvCxnSpPr>
        <p:spPr>
          <a:xfrm>
            <a:off x="3127774" y="5449348"/>
            <a:ext cx="4493" cy="594582"/>
          </a:xfrm>
          <a:prstGeom prst="straightConnector1">
            <a:avLst/>
          </a:prstGeom>
          <a:ln w="12700">
            <a:solidFill>
              <a:schemeClr val="tx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7A36B0E6-6157-4635-8E1B-AFFD503845EF}"/>
              </a:ext>
            </a:extLst>
          </p:cNvPr>
          <p:cNvSpPr/>
          <p:nvPr/>
        </p:nvSpPr>
        <p:spPr>
          <a:xfrm rot="18848667">
            <a:off x="3787925" y="5658135"/>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Arrow Connector 38">
            <a:extLst>
              <a:ext uri="{FF2B5EF4-FFF2-40B4-BE49-F238E27FC236}">
                <a16:creationId xmlns:a16="http://schemas.microsoft.com/office/drawing/2014/main" id="{189140B4-3AF8-41B4-9ABD-83DF257261C2}"/>
              </a:ext>
            </a:extLst>
          </p:cNvPr>
          <p:cNvCxnSpPr>
            <a:cxnSpLocks/>
            <a:stCxn id="32" idx="6"/>
            <a:endCxn id="38" idx="0"/>
          </p:cNvCxnSpPr>
          <p:nvPr/>
        </p:nvCxnSpPr>
        <p:spPr>
          <a:xfrm>
            <a:off x="3243533" y="5419449"/>
            <a:ext cx="588508" cy="286100"/>
          </a:xfrm>
          <a:prstGeom prst="straightConnector1">
            <a:avLst/>
          </a:prstGeom>
          <a:ln w="12700">
            <a:solidFill>
              <a:schemeClr val="tx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F2F25F09-4C0D-4FDF-B104-C7E8854D50EB}"/>
              </a:ext>
            </a:extLst>
          </p:cNvPr>
          <p:cNvSpPr/>
          <p:nvPr/>
        </p:nvSpPr>
        <p:spPr>
          <a:xfrm rot="15721364">
            <a:off x="3499454" y="4628999"/>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1" name="Straight Arrow Connector 40">
            <a:extLst>
              <a:ext uri="{FF2B5EF4-FFF2-40B4-BE49-F238E27FC236}">
                <a16:creationId xmlns:a16="http://schemas.microsoft.com/office/drawing/2014/main" id="{892DE6A5-2426-46DE-9011-D8C88388B837}"/>
              </a:ext>
            </a:extLst>
          </p:cNvPr>
          <p:cNvCxnSpPr>
            <a:cxnSpLocks/>
            <a:stCxn id="32" idx="0"/>
            <a:endCxn id="40" idx="0"/>
          </p:cNvCxnSpPr>
          <p:nvPr/>
        </p:nvCxnSpPr>
        <p:spPr>
          <a:xfrm flipV="1">
            <a:off x="3274347" y="4806888"/>
            <a:ext cx="226619" cy="393807"/>
          </a:xfrm>
          <a:prstGeom prst="straightConnector1">
            <a:avLst/>
          </a:prstGeom>
          <a:ln w="381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2B928A7F-6244-4560-9E34-757EDE413134}"/>
              </a:ext>
            </a:extLst>
          </p:cNvPr>
          <p:cNvCxnSpPr>
            <a:cxnSpLocks/>
            <a:stCxn id="31" idx="2"/>
            <a:endCxn id="34" idx="6"/>
          </p:cNvCxnSpPr>
          <p:nvPr/>
        </p:nvCxnSpPr>
        <p:spPr>
          <a:xfrm flipH="1">
            <a:off x="2277607" y="6200140"/>
            <a:ext cx="698450" cy="0"/>
          </a:xfrm>
          <a:prstGeom prst="straightConnector1">
            <a:avLst/>
          </a:prstGeom>
          <a:ln w="381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10BE7E93-14EF-42D1-A691-9F77C1F07D4F}"/>
              </a:ext>
            </a:extLst>
          </p:cNvPr>
          <p:cNvCxnSpPr>
            <a:cxnSpLocks/>
            <a:stCxn id="31" idx="1"/>
            <a:endCxn id="33" idx="5"/>
          </p:cNvCxnSpPr>
          <p:nvPr/>
        </p:nvCxnSpPr>
        <p:spPr>
          <a:xfrm flipH="1" flipV="1">
            <a:off x="2224950" y="5385447"/>
            <a:ext cx="796860" cy="704236"/>
          </a:xfrm>
          <a:prstGeom prst="straightConnector1">
            <a:avLst/>
          </a:prstGeom>
          <a:ln w="12700">
            <a:solidFill>
              <a:schemeClr val="tx1"/>
            </a:solidFill>
            <a:prstDash val="dash"/>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80399023-2199-4EDE-8062-4B11822DD23F}"/>
              </a:ext>
            </a:extLst>
          </p:cNvPr>
          <p:cNvCxnSpPr>
            <a:cxnSpLocks/>
            <a:stCxn id="38" idx="2"/>
            <a:endCxn id="31" idx="7"/>
          </p:cNvCxnSpPr>
          <p:nvPr/>
        </p:nvCxnSpPr>
        <p:spPr>
          <a:xfrm flipH="1">
            <a:off x="3242724" y="5926439"/>
            <a:ext cx="592615" cy="163244"/>
          </a:xfrm>
          <a:prstGeom prst="straightConnector1">
            <a:avLst/>
          </a:prstGeom>
          <a:ln w="12700">
            <a:solidFill>
              <a:schemeClr val="tx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9508A731-B3D5-45F2-B148-2E6882FFC114}"/>
              </a:ext>
            </a:extLst>
          </p:cNvPr>
          <p:cNvCxnSpPr>
            <a:cxnSpLocks/>
            <a:stCxn id="38" idx="7"/>
            <a:endCxn id="40" idx="2"/>
          </p:cNvCxnSpPr>
          <p:nvPr/>
        </p:nvCxnSpPr>
        <p:spPr>
          <a:xfrm flipH="1" flipV="1">
            <a:off x="3677343" y="4939907"/>
            <a:ext cx="264460" cy="718246"/>
          </a:xfrm>
          <a:prstGeom prst="straightConnector1">
            <a:avLst/>
          </a:prstGeom>
          <a:ln w="381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sp>
        <p:nvSpPr>
          <p:cNvPr id="46" name="Oval 45">
            <a:extLst>
              <a:ext uri="{FF2B5EF4-FFF2-40B4-BE49-F238E27FC236}">
                <a16:creationId xmlns:a16="http://schemas.microsoft.com/office/drawing/2014/main" id="{D5F07ACB-0B4C-4053-9AD2-C7DD1BE63A37}"/>
              </a:ext>
            </a:extLst>
          </p:cNvPr>
          <p:cNvSpPr/>
          <p:nvPr/>
        </p:nvSpPr>
        <p:spPr>
          <a:xfrm>
            <a:off x="9215943" y="604393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FF78B27A-C22D-493B-91BD-FB4D05501040}"/>
              </a:ext>
            </a:extLst>
          </p:cNvPr>
          <p:cNvSpPr/>
          <p:nvPr/>
        </p:nvSpPr>
        <p:spPr>
          <a:xfrm rot="3181082">
            <a:off x="9233239" y="5138455"/>
            <a:ext cx="312420" cy="312420"/>
          </a:xfrm>
          <a:prstGeom prst="ellipse">
            <a:avLst/>
          </a:prstGeom>
          <a:solidFill>
            <a:schemeClr val="accent6">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7497EA2F-C221-4AB5-B108-405DFF0D24A6}"/>
              </a:ext>
            </a:extLst>
          </p:cNvPr>
          <p:cNvSpPr/>
          <p:nvPr/>
        </p:nvSpPr>
        <p:spPr>
          <a:xfrm rot="21031883">
            <a:off x="8181503" y="5138456"/>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7F9A2E93-59D4-498C-B65A-DA40D9BC385B}"/>
              </a:ext>
            </a:extLst>
          </p:cNvPr>
          <p:cNvSpPr/>
          <p:nvPr/>
        </p:nvSpPr>
        <p:spPr>
          <a:xfrm>
            <a:off x="8205073" y="604393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0" name="Straight Arrow Connector 49">
            <a:extLst>
              <a:ext uri="{FF2B5EF4-FFF2-40B4-BE49-F238E27FC236}">
                <a16:creationId xmlns:a16="http://schemas.microsoft.com/office/drawing/2014/main" id="{1D5CCD4A-19EB-428F-8FF3-88FF11373D06}"/>
              </a:ext>
            </a:extLst>
          </p:cNvPr>
          <p:cNvCxnSpPr>
            <a:cxnSpLocks/>
            <a:stCxn id="48" idx="4"/>
            <a:endCxn id="49" idx="0"/>
          </p:cNvCxnSpPr>
          <p:nvPr/>
        </p:nvCxnSpPr>
        <p:spPr>
          <a:xfrm flipH="1">
            <a:off x="8361283" y="5448748"/>
            <a:ext cx="2128" cy="595182"/>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sp>
        <p:nvSpPr>
          <p:cNvPr id="51" name="Oval 50">
            <a:extLst>
              <a:ext uri="{FF2B5EF4-FFF2-40B4-BE49-F238E27FC236}">
                <a16:creationId xmlns:a16="http://schemas.microsoft.com/office/drawing/2014/main" id="{E4AF8626-83DE-4961-AC79-A0BEA28BE9B9}"/>
              </a:ext>
            </a:extLst>
          </p:cNvPr>
          <p:cNvSpPr/>
          <p:nvPr/>
        </p:nvSpPr>
        <p:spPr>
          <a:xfrm rot="18848667">
            <a:off x="10027811" y="5658135"/>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DC5DFE24-F46E-442F-B89F-FB153FECC2A4}"/>
              </a:ext>
            </a:extLst>
          </p:cNvPr>
          <p:cNvSpPr/>
          <p:nvPr/>
        </p:nvSpPr>
        <p:spPr>
          <a:xfrm rot="15721364">
            <a:off x="9739340" y="4628999"/>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3" name="Straight Arrow Connector 52">
            <a:extLst>
              <a:ext uri="{FF2B5EF4-FFF2-40B4-BE49-F238E27FC236}">
                <a16:creationId xmlns:a16="http://schemas.microsoft.com/office/drawing/2014/main" id="{6AB5F010-D4B5-47D0-B0AE-0B866E709C09}"/>
              </a:ext>
            </a:extLst>
          </p:cNvPr>
          <p:cNvCxnSpPr>
            <a:cxnSpLocks/>
            <a:stCxn id="46" idx="2"/>
            <a:endCxn id="49" idx="6"/>
          </p:cNvCxnSpPr>
          <p:nvPr/>
        </p:nvCxnSpPr>
        <p:spPr>
          <a:xfrm flipH="1">
            <a:off x="8517493" y="6200140"/>
            <a:ext cx="698450" cy="0"/>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BC38CB84-2A73-43D0-9ABD-96035CF5DAA2}"/>
              </a:ext>
            </a:extLst>
          </p:cNvPr>
          <p:cNvCxnSpPr>
            <a:cxnSpLocks/>
            <a:stCxn id="51" idx="7"/>
            <a:endCxn id="52" idx="2"/>
          </p:cNvCxnSpPr>
          <p:nvPr/>
        </p:nvCxnSpPr>
        <p:spPr>
          <a:xfrm flipH="1" flipV="1">
            <a:off x="9917229" y="4939907"/>
            <a:ext cx="264460" cy="718246"/>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5" name="Rectangle 54">
                <a:extLst>
                  <a:ext uri="{FF2B5EF4-FFF2-40B4-BE49-F238E27FC236}">
                    <a16:creationId xmlns:a16="http://schemas.microsoft.com/office/drawing/2014/main" id="{0D737FA1-DE8F-4171-93FB-FF2DAF8C6192}"/>
                  </a:ext>
                </a:extLst>
              </p:cNvPr>
              <p:cNvSpPr/>
              <p:nvPr/>
            </p:nvSpPr>
            <p:spPr>
              <a:xfrm>
                <a:off x="725618" y="5194399"/>
                <a:ext cx="830997" cy="369332"/>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𝐷</m:t>
                      </m:r>
                      <m:r>
                        <a:rPr lang="en-US" i="0">
                          <a:latin typeface="Cambria Math" panose="02040503050406030204" pitchFamily="18" charset="0"/>
                        </a:rPr>
                        <m:t>≈1</m:t>
                      </m:r>
                    </m:oMath>
                  </m:oMathPara>
                </a14:m>
                <a:endParaRPr lang="en-US" dirty="0"/>
              </a:p>
            </p:txBody>
          </p:sp>
        </mc:Choice>
        <mc:Fallback xmlns="">
          <p:sp>
            <p:nvSpPr>
              <p:cNvPr id="55" name="Rectangle 54">
                <a:extLst>
                  <a:ext uri="{FF2B5EF4-FFF2-40B4-BE49-F238E27FC236}">
                    <a16:creationId xmlns:a16="http://schemas.microsoft.com/office/drawing/2014/main" id="{0D737FA1-DE8F-4171-93FB-FF2DAF8C6192}"/>
                  </a:ext>
                </a:extLst>
              </p:cNvPr>
              <p:cNvSpPr>
                <a:spLocks noRot="1" noChangeAspect="1" noMove="1" noResize="1" noEditPoints="1" noAdjustHandles="1" noChangeArrowheads="1" noChangeShapeType="1" noTextEdit="1"/>
              </p:cNvSpPr>
              <p:nvPr/>
            </p:nvSpPr>
            <p:spPr>
              <a:xfrm>
                <a:off x="725618" y="5194399"/>
                <a:ext cx="830997" cy="369332"/>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 name="Rectangle 55">
                <a:extLst>
                  <a:ext uri="{FF2B5EF4-FFF2-40B4-BE49-F238E27FC236}">
                    <a16:creationId xmlns:a16="http://schemas.microsoft.com/office/drawing/2014/main" id="{696CDB9F-72FF-42FE-A4C3-D48E67A029D5}"/>
                  </a:ext>
                </a:extLst>
              </p:cNvPr>
              <p:cNvSpPr/>
              <p:nvPr/>
            </p:nvSpPr>
            <p:spPr>
              <a:xfrm>
                <a:off x="773227" y="5562499"/>
                <a:ext cx="830997" cy="369332"/>
              </a:xfrm>
              <a:prstGeom prst="rect">
                <a:avLst/>
              </a:prstGeom>
            </p:spPr>
            <p:txBody>
              <a:bodyPr wrap="square">
                <a:spAutoFit/>
              </a:bodyPr>
              <a:lstStyle/>
              <a:p>
                <a:r>
                  <a:rPr lang="en-US" dirty="0"/>
                  <a:t>F</a:t>
                </a:r>
                <a14:m>
                  <m:oMath xmlns:m="http://schemas.openxmlformats.org/officeDocument/2006/math">
                    <m:r>
                      <a:rPr lang="en-US" b="0" i="0" smtClean="0">
                        <a:latin typeface="Cambria Math" panose="02040503050406030204" pitchFamily="18" charset="0"/>
                      </a:rPr>
                      <m:t>  </m:t>
                    </m:r>
                    <m:r>
                      <a:rPr lang="en-US" i="0">
                        <a:latin typeface="Cambria Math" panose="02040503050406030204" pitchFamily="18" charset="0"/>
                      </a:rPr>
                      <m:t>≈</m:t>
                    </m:r>
                    <m:r>
                      <a:rPr lang="en-US" b="0" i="0" smtClean="0">
                        <a:latin typeface="Cambria Math" panose="02040503050406030204" pitchFamily="18" charset="0"/>
                      </a:rPr>
                      <m:t> 0</m:t>
                    </m:r>
                  </m:oMath>
                </a14:m>
                <a:endParaRPr lang="en-US" dirty="0"/>
              </a:p>
            </p:txBody>
          </p:sp>
        </mc:Choice>
        <mc:Fallback xmlns="">
          <p:sp>
            <p:nvSpPr>
              <p:cNvPr id="56" name="Rectangle 55">
                <a:extLst>
                  <a:ext uri="{FF2B5EF4-FFF2-40B4-BE49-F238E27FC236}">
                    <a16:creationId xmlns:a16="http://schemas.microsoft.com/office/drawing/2014/main" id="{696CDB9F-72FF-42FE-A4C3-D48E67A029D5}"/>
                  </a:ext>
                </a:extLst>
              </p:cNvPr>
              <p:cNvSpPr>
                <a:spLocks noRot="1" noChangeAspect="1" noMove="1" noResize="1" noEditPoints="1" noAdjustHandles="1" noChangeArrowheads="1" noChangeShapeType="1" noTextEdit="1"/>
              </p:cNvSpPr>
              <p:nvPr/>
            </p:nvSpPr>
            <p:spPr>
              <a:xfrm>
                <a:off x="773227" y="5562499"/>
                <a:ext cx="830997" cy="369332"/>
              </a:xfrm>
              <a:prstGeom prst="rect">
                <a:avLst/>
              </a:prstGeom>
              <a:blipFill>
                <a:blip r:embed="rId7"/>
                <a:stretch>
                  <a:fillRect l="-6618" t="-8197" b="-2459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7" name="Rectangle 56">
                <a:extLst>
                  <a:ext uri="{FF2B5EF4-FFF2-40B4-BE49-F238E27FC236}">
                    <a16:creationId xmlns:a16="http://schemas.microsoft.com/office/drawing/2014/main" id="{2801D0EB-D5C0-49A1-B21C-9BFDF883B078}"/>
                  </a:ext>
                </a:extLst>
              </p:cNvPr>
              <p:cNvSpPr/>
              <p:nvPr/>
            </p:nvSpPr>
            <p:spPr>
              <a:xfrm>
                <a:off x="6994464" y="5145320"/>
                <a:ext cx="830997" cy="369332"/>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𝐷</m:t>
                      </m:r>
                      <m:r>
                        <a:rPr lang="en-US" i="0">
                          <a:latin typeface="Cambria Math" panose="02040503050406030204" pitchFamily="18" charset="0"/>
                        </a:rPr>
                        <m:t>≈</m:t>
                      </m:r>
                      <m:r>
                        <a:rPr lang="en-US" b="0" i="0" smtClean="0">
                          <a:latin typeface="Cambria Math" panose="02040503050406030204" pitchFamily="18" charset="0"/>
                        </a:rPr>
                        <m:t>0</m:t>
                      </m:r>
                    </m:oMath>
                  </m:oMathPara>
                </a14:m>
                <a:endParaRPr lang="en-US" dirty="0"/>
              </a:p>
            </p:txBody>
          </p:sp>
        </mc:Choice>
        <mc:Fallback xmlns="">
          <p:sp>
            <p:nvSpPr>
              <p:cNvPr id="57" name="Rectangle 56">
                <a:extLst>
                  <a:ext uri="{FF2B5EF4-FFF2-40B4-BE49-F238E27FC236}">
                    <a16:creationId xmlns:a16="http://schemas.microsoft.com/office/drawing/2014/main" id="{2801D0EB-D5C0-49A1-B21C-9BFDF883B078}"/>
                  </a:ext>
                </a:extLst>
              </p:cNvPr>
              <p:cNvSpPr>
                <a:spLocks noRot="1" noChangeAspect="1" noMove="1" noResize="1" noEditPoints="1" noAdjustHandles="1" noChangeArrowheads="1" noChangeShapeType="1" noTextEdit="1"/>
              </p:cNvSpPr>
              <p:nvPr/>
            </p:nvSpPr>
            <p:spPr>
              <a:xfrm>
                <a:off x="6994464" y="5145320"/>
                <a:ext cx="830997" cy="369332"/>
              </a:xfrm>
              <a:prstGeom prst="rect">
                <a:avLst/>
              </a:prstGeom>
              <a:blipFill>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8" name="Rectangle 57">
                <a:extLst>
                  <a:ext uri="{FF2B5EF4-FFF2-40B4-BE49-F238E27FC236}">
                    <a16:creationId xmlns:a16="http://schemas.microsoft.com/office/drawing/2014/main" id="{14725852-1AE0-473C-BB28-E5B501AA45E2}"/>
                  </a:ext>
                </a:extLst>
              </p:cNvPr>
              <p:cNvSpPr/>
              <p:nvPr/>
            </p:nvSpPr>
            <p:spPr>
              <a:xfrm>
                <a:off x="7042073" y="5513420"/>
                <a:ext cx="830997" cy="369332"/>
              </a:xfrm>
              <a:prstGeom prst="rect">
                <a:avLst/>
              </a:prstGeom>
            </p:spPr>
            <p:txBody>
              <a:bodyPr wrap="square">
                <a:spAutoFit/>
              </a:bodyPr>
              <a:lstStyle/>
              <a:p>
                <a:r>
                  <a:rPr lang="en-US" dirty="0"/>
                  <a:t>F</a:t>
                </a:r>
                <a14:m>
                  <m:oMath xmlns:m="http://schemas.openxmlformats.org/officeDocument/2006/math">
                    <m:r>
                      <a:rPr lang="en-US" b="0" i="0" smtClean="0">
                        <a:latin typeface="Cambria Math" panose="02040503050406030204" pitchFamily="18" charset="0"/>
                      </a:rPr>
                      <m:t>  </m:t>
                    </m:r>
                    <m:r>
                      <a:rPr lang="en-US" i="0">
                        <a:latin typeface="Cambria Math" panose="02040503050406030204" pitchFamily="18" charset="0"/>
                      </a:rPr>
                      <m:t>≈</m:t>
                    </m:r>
                    <m:r>
                      <a:rPr lang="en-US" b="0" i="0" smtClean="0">
                        <a:latin typeface="Cambria Math" panose="02040503050406030204" pitchFamily="18" charset="0"/>
                      </a:rPr>
                      <m:t>1</m:t>
                    </m:r>
                  </m:oMath>
                </a14:m>
                <a:endParaRPr lang="en-US" dirty="0"/>
              </a:p>
            </p:txBody>
          </p:sp>
        </mc:Choice>
        <mc:Fallback xmlns="">
          <p:sp>
            <p:nvSpPr>
              <p:cNvPr id="58" name="Rectangle 57">
                <a:extLst>
                  <a:ext uri="{FF2B5EF4-FFF2-40B4-BE49-F238E27FC236}">
                    <a16:creationId xmlns:a16="http://schemas.microsoft.com/office/drawing/2014/main" id="{14725852-1AE0-473C-BB28-E5B501AA45E2}"/>
                  </a:ext>
                </a:extLst>
              </p:cNvPr>
              <p:cNvSpPr>
                <a:spLocks noRot="1" noChangeAspect="1" noMove="1" noResize="1" noEditPoints="1" noAdjustHandles="1" noChangeArrowheads="1" noChangeShapeType="1" noTextEdit="1"/>
              </p:cNvSpPr>
              <p:nvPr/>
            </p:nvSpPr>
            <p:spPr>
              <a:xfrm>
                <a:off x="7042073" y="5513420"/>
                <a:ext cx="830997" cy="369332"/>
              </a:xfrm>
              <a:prstGeom prst="rect">
                <a:avLst/>
              </a:prstGeom>
              <a:blipFill>
                <a:blip r:embed="rId9"/>
                <a:stretch>
                  <a:fillRect l="-5839" t="-8197" b="-24590"/>
                </a:stretch>
              </a:blipFill>
            </p:spPr>
            <p:txBody>
              <a:bodyPr/>
              <a:lstStyle/>
              <a:p>
                <a:r>
                  <a:rPr lang="en-US">
                    <a:noFill/>
                  </a:rPr>
                  <a:t> </a:t>
                </a:r>
              </a:p>
            </p:txBody>
          </p:sp>
        </mc:Fallback>
      </mc:AlternateContent>
    </p:spTree>
    <p:extLst>
      <p:ext uri="{BB962C8B-B14F-4D97-AF65-F5344CB8AC3E}">
        <p14:creationId xmlns:p14="http://schemas.microsoft.com/office/powerpoint/2010/main" val="113540460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II.B.a</a:t>
            </a:r>
            <a:r>
              <a:rPr lang="es-MX" dirty="0"/>
              <a:t> - General </a:t>
            </a:r>
            <a:r>
              <a:rPr lang="es-MX" dirty="0" err="1"/>
              <a:t>properties</a:t>
            </a:r>
            <a:endParaRPr lang="en-US"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38</a:t>
            </a:fld>
            <a:endParaRPr lang="en-US" dirty="0"/>
          </a:p>
        </p:txBody>
      </p:sp>
      <p:sp>
        <p:nvSpPr>
          <p:cNvPr id="2" name="TextBox 1">
            <a:extLst>
              <a:ext uri="{FF2B5EF4-FFF2-40B4-BE49-F238E27FC236}">
                <a16:creationId xmlns:a16="http://schemas.microsoft.com/office/drawing/2014/main" id="{00689CDC-6231-44BB-8719-43FCBC3D09CE}"/>
              </a:ext>
            </a:extLst>
          </p:cNvPr>
          <p:cNvSpPr txBox="1"/>
          <p:nvPr/>
        </p:nvSpPr>
        <p:spPr>
          <a:xfrm>
            <a:off x="413085" y="1675084"/>
            <a:ext cx="10940715" cy="1323439"/>
          </a:xfrm>
          <a:prstGeom prst="rect">
            <a:avLst/>
          </a:prstGeom>
          <a:noFill/>
        </p:spPr>
        <p:txBody>
          <a:bodyPr wrap="square" rtlCol="0">
            <a:spAutoFit/>
          </a:bodyPr>
          <a:lstStyle/>
          <a:p>
            <a:pPr marL="285750" indent="-285750">
              <a:buFont typeface="Arial" panose="020B0604020202020204" pitchFamily="34" charset="0"/>
              <a:buChar char="•"/>
            </a:pPr>
            <a:r>
              <a:rPr lang="en-US" sz="3200" b="1" dirty="0">
                <a:solidFill>
                  <a:schemeClr val="accent1">
                    <a:lumMod val="50000"/>
                  </a:schemeClr>
                </a:solidFill>
              </a:rPr>
              <a:t>Clustering coefficient</a:t>
            </a:r>
            <a:r>
              <a:rPr lang="en-US" sz="2400" dirty="0"/>
              <a:t>: The probability of individual nodes being connected  </a:t>
            </a:r>
          </a:p>
          <a:p>
            <a:pPr marL="285750" indent="-285750">
              <a:buFont typeface="Arial" panose="020B0604020202020204" pitchFamily="34" charset="0"/>
              <a:buChar char="•"/>
            </a:pPr>
            <a:r>
              <a:rPr lang="en-US" sz="2400" dirty="0"/>
              <a:t>Values of 1 indicates that all nodes are directly connected to all others. Value of 0 indicates absence of contacts.</a:t>
            </a:r>
          </a:p>
        </p:txBody>
      </p:sp>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B7807735-2240-4CA5-9BB0-6DE6CCF9F463}"/>
                  </a:ext>
                </a:extLst>
              </p:cNvPr>
              <p:cNvSpPr/>
              <p:nvPr/>
            </p:nvSpPr>
            <p:spPr>
              <a:xfrm>
                <a:off x="4551218" y="3763103"/>
                <a:ext cx="2664447" cy="67024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𝐶𝐶</m:t>
                      </m:r>
                      <m:r>
                        <a:rPr lang="en-US" i="0">
                          <a:latin typeface="Cambria Math" panose="02040503050406030204" pitchFamily="18" charset="0"/>
                        </a:rPr>
                        <m:t>=</m:t>
                      </m:r>
                      <m:f>
                        <m:fPr>
                          <m:ctrlPr>
                            <a:rPr lang="en-US" i="1">
                              <a:latin typeface="Cambria Math" panose="02040503050406030204" pitchFamily="18" charset="0"/>
                            </a:rPr>
                          </m:ctrlPr>
                        </m:fPr>
                        <m:num>
                          <m:r>
                            <a:rPr lang="en-US" i="0">
                              <a:latin typeface="Cambria Math" panose="02040503050406030204" pitchFamily="18" charset="0"/>
                            </a:rPr>
                            <m:t>1</m:t>
                          </m:r>
                        </m:num>
                        <m:den>
                          <m:r>
                            <a:rPr lang="en-US" i="1">
                              <a:latin typeface="Cambria Math" panose="02040503050406030204" pitchFamily="18" charset="0"/>
                            </a:rPr>
                            <m:t>𝑁</m:t>
                          </m:r>
                        </m:den>
                      </m:f>
                      <m:nary>
                        <m:naryPr>
                          <m:chr m:val="∑"/>
                          <m:limLoc m:val="subSup"/>
                          <m:ctrlPr>
                            <a:rPr lang="en-US" i="1">
                              <a:latin typeface="Cambria Math" panose="02040503050406030204" pitchFamily="18" charset="0"/>
                            </a:rPr>
                          </m:ctrlPr>
                        </m:naryPr>
                        <m:sub>
                          <m:r>
                            <a:rPr lang="en-US" i="1">
                              <a:latin typeface="Cambria Math" panose="02040503050406030204" pitchFamily="18" charset="0"/>
                            </a:rPr>
                            <m:t>𝑖</m:t>
                          </m:r>
                          <m:r>
                            <a:rPr lang="en-US" i="0">
                              <a:latin typeface="Cambria Math" panose="02040503050406030204" pitchFamily="18" charset="0"/>
                            </a:rPr>
                            <m:t>=1</m:t>
                          </m:r>
                        </m:sub>
                        <m:sup>
                          <m:r>
                            <a:rPr lang="en-US" i="1">
                              <a:latin typeface="Cambria Math" panose="02040503050406030204" pitchFamily="18" charset="0"/>
                            </a:rPr>
                            <m:t>𝑁</m:t>
                          </m:r>
                        </m:sup>
                        <m:e>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𝑒</m:t>
                                  </m:r>
                                </m:e>
                                <m:sub>
                                  <m:r>
                                    <a:rPr lang="en-US" i="1">
                                      <a:latin typeface="Cambria Math" panose="02040503050406030204" pitchFamily="18" charset="0"/>
                                    </a:rPr>
                                    <m:t>𝑗𝑧</m:t>
                                  </m:r>
                                </m:sub>
                              </m:sSub>
                            </m:num>
                            <m:den>
                              <m:sSub>
                                <m:sSubPr>
                                  <m:ctrlPr>
                                    <a:rPr lang="en-US" i="1">
                                      <a:latin typeface="Cambria Math" panose="02040503050406030204" pitchFamily="18" charset="0"/>
                                    </a:rPr>
                                  </m:ctrlPr>
                                </m:sSubPr>
                                <m:e>
                                  <m:r>
                                    <a:rPr lang="en-US" i="1">
                                      <a:latin typeface="Cambria Math" panose="02040503050406030204" pitchFamily="18" charset="0"/>
                                    </a:rPr>
                                    <m:t>𝑘</m:t>
                                  </m:r>
                                </m:e>
                                <m:sub>
                                  <m:r>
                                    <a:rPr lang="en-US" i="1">
                                      <a:latin typeface="Cambria Math" panose="02040503050406030204" pitchFamily="18" charset="0"/>
                                    </a:rPr>
                                    <m:t>𝑖</m:t>
                                  </m:r>
                                </m:sub>
                              </m:sSub>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𝑘</m:t>
                                      </m:r>
                                    </m:e>
                                    <m:sub>
                                      <m:r>
                                        <a:rPr lang="en-US" i="1">
                                          <a:latin typeface="Cambria Math" panose="02040503050406030204" pitchFamily="18" charset="0"/>
                                        </a:rPr>
                                        <m:t>𝑖</m:t>
                                      </m:r>
                                    </m:sub>
                                  </m:sSub>
                                  <m:r>
                                    <a:rPr lang="en-US" i="0">
                                      <a:latin typeface="Cambria Math" panose="02040503050406030204" pitchFamily="18" charset="0"/>
                                    </a:rPr>
                                    <m:t>−1</m:t>
                                  </m:r>
                                </m:e>
                              </m:d>
                            </m:den>
                          </m:f>
                        </m:e>
                      </m:nary>
                    </m:oMath>
                  </m:oMathPara>
                </a14:m>
                <a:endParaRPr lang="en-US" dirty="0"/>
              </a:p>
            </p:txBody>
          </p:sp>
        </mc:Choice>
        <mc:Fallback xmlns="">
          <p:sp>
            <p:nvSpPr>
              <p:cNvPr id="4" name="Rectangle 3">
                <a:extLst>
                  <a:ext uri="{FF2B5EF4-FFF2-40B4-BE49-F238E27FC236}">
                    <a16:creationId xmlns:a16="http://schemas.microsoft.com/office/drawing/2014/main" id="{B7807735-2240-4CA5-9BB0-6DE6CCF9F463}"/>
                  </a:ext>
                </a:extLst>
              </p:cNvPr>
              <p:cNvSpPr>
                <a:spLocks noRot="1" noChangeAspect="1" noMove="1" noResize="1" noEditPoints="1" noAdjustHandles="1" noChangeArrowheads="1" noChangeShapeType="1" noTextEdit="1"/>
              </p:cNvSpPr>
              <p:nvPr/>
            </p:nvSpPr>
            <p:spPr>
              <a:xfrm>
                <a:off x="4551218" y="3763103"/>
                <a:ext cx="2664447" cy="670248"/>
              </a:xfrm>
              <a:prstGeom prst="rect">
                <a:avLst/>
              </a:prstGeom>
              <a:blipFill>
                <a:blip r:embed="rId3"/>
                <a:stretch>
                  <a:fillRect/>
                </a:stretch>
              </a:blipFill>
            </p:spPr>
            <p:txBody>
              <a:bodyPr/>
              <a:lstStyle/>
              <a:p>
                <a:r>
                  <a:rPr lang="sv-SE">
                    <a:noFill/>
                  </a:rPr>
                  <a:t> </a:t>
                </a:r>
              </a:p>
            </p:txBody>
          </p:sp>
        </mc:Fallback>
      </mc:AlternateContent>
    </p:spTree>
    <p:extLst>
      <p:ext uri="{BB962C8B-B14F-4D97-AF65-F5344CB8AC3E}">
        <p14:creationId xmlns:p14="http://schemas.microsoft.com/office/powerpoint/2010/main" val="11851858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a:t>II.B - Network </a:t>
            </a:r>
            <a:r>
              <a:rPr lang="es-MX" dirty="0" err="1"/>
              <a:t>properties</a:t>
            </a:r>
            <a:endParaRPr lang="en-US"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39</a:t>
            </a:fld>
            <a:endParaRPr lang="en-US" dirty="0"/>
          </a:p>
        </p:txBody>
      </p:sp>
      <p:sp>
        <p:nvSpPr>
          <p:cNvPr id="77" name="TextBox 76">
            <a:extLst>
              <a:ext uri="{FF2B5EF4-FFF2-40B4-BE49-F238E27FC236}">
                <a16:creationId xmlns:a16="http://schemas.microsoft.com/office/drawing/2014/main" id="{67C1A619-2F53-4180-AA3E-65ACF61303A5}"/>
              </a:ext>
            </a:extLst>
          </p:cNvPr>
          <p:cNvSpPr txBox="1"/>
          <p:nvPr/>
        </p:nvSpPr>
        <p:spPr>
          <a:xfrm>
            <a:off x="699648" y="2118233"/>
            <a:ext cx="3699154" cy="646331"/>
          </a:xfrm>
          <a:prstGeom prst="rect">
            <a:avLst/>
          </a:prstGeom>
          <a:noFill/>
        </p:spPr>
        <p:txBody>
          <a:bodyPr wrap="none" rtlCol="0">
            <a:spAutoFit/>
          </a:bodyPr>
          <a:lstStyle/>
          <a:p>
            <a:r>
              <a:rPr lang="es-MX" sz="3600" dirty="0"/>
              <a:t>General </a:t>
            </a:r>
            <a:r>
              <a:rPr lang="es-MX" sz="3600" dirty="0" err="1"/>
              <a:t>properties</a:t>
            </a:r>
            <a:endParaRPr lang="es-MX" sz="3600" dirty="0"/>
          </a:p>
        </p:txBody>
      </p:sp>
      <p:sp>
        <p:nvSpPr>
          <p:cNvPr id="5" name="Oval 4">
            <a:extLst>
              <a:ext uri="{FF2B5EF4-FFF2-40B4-BE49-F238E27FC236}">
                <a16:creationId xmlns:a16="http://schemas.microsoft.com/office/drawing/2014/main" id="{1C0B2710-47FA-472B-8EC1-7639FDC3F190}"/>
              </a:ext>
            </a:extLst>
          </p:cNvPr>
          <p:cNvSpPr/>
          <p:nvPr/>
        </p:nvSpPr>
        <p:spPr>
          <a:xfrm>
            <a:off x="1596642" y="5163705"/>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E2B18F18-9B3A-4885-B378-DF014BCB46E1}"/>
              </a:ext>
            </a:extLst>
          </p:cNvPr>
          <p:cNvSpPr/>
          <p:nvPr/>
        </p:nvSpPr>
        <p:spPr>
          <a:xfrm rot="18948701">
            <a:off x="2213225" y="5698489"/>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E885C904-45CF-4088-B14D-7DAF9139FD44}"/>
              </a:ext>
            </a:extLst>
          </p:cNvPr>
          <p:cNvSpPr/>
          <p:nvPr/>
        </p:nvSpPr>
        <p:spPr>
          <a:xfrm rot="18434259">
            <a:off x="3589188" y="5485904"/>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39814FED-4C64-4172-A61C-ED25ABC0507D}"/>
              </a:ext>
            </a:extLst>
          </p:cNvPr>
          <p:cNvSpPr/>
          <p:nvPr/>
        </p:nvSpPr>
        <p:spPr>
          <a:xfrm rot="20828378">
            <a:off x="3988834" y="4759701"/>
            <a:ext cx="312420" cy="312420"/>
          </a:xfrm>
          <a:prstGeom prst="ellipse">
            <a:avLst/>
          </a:prstGeom>
          <a:solidFill>
            <a:schemeClr val="accent6">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799139BB-507E-455F-BBD5-6D342A680776}"/>
              </a:ext>
            </a:extLst>
          </p:cNvPr>
          <p:cNvSpPr/>
          <p:nvPr/>
        </p:nvSpPr>
        <p:spPr>
          <a:xfrm rot="3181082">
            <a:off x="1813538" y="4298323"/>
            <a:ext cx="312420" cy="312420"/>
          </a:xfrm>
          <a:prstGeom prst="ellipse">
            <a:avLst/>
          </a:prstGeom>
          <a:solidFill>
            <a:schemeClr val="accent6">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A1EB5A71-6338-440C-B26A-4042B581CB25}"/>
              </a:ext>
            </a:extLst>
          </p:cNvPr>
          <p:cNvSpPr/>
          <p:nvPr/>
        </p:nvSpPr>
        <p:spPr>
          <a:xfrm rot="21031883">
            <a:off x="760889" y="4142401"/>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4097829C-6EE3-4BC9-AF32-82365E96B7F2}"/>
              </a:ext>
            </a:extLst>
          </p:cNvPr>
          <p:cNvSpPr/>
          <p:nvPr/>
        </p:nvSpPr>
        <p:spPr>
          <a:xfrm>
            <a:off x="795901" y="4915911"/>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F60AC85A-370F-4B47-A903-0E9437931F71}"/>
              </a:ext>
            </a:extLst>
          </p:cNvPr>
          <p:cNvCxnSpPr>
            <a:cxnSpLocks/>
            <a:stCxn id="11" idx="6"/>
            <a:endCxn id="10" idx="3"/>
          </p:cNvCxnSpPr>
          <p:nvPr/>
        </p:nvCxnSpPr>
        <p:spPr>
          <a:xfrm>
            <a:off x="1071181" y="4272913"/>
            <a:ext cx="743884" cy="159831"/>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19A2FE7-ADEA-431F-905D-E12D68648266}"/>
              </a:ext>
            </a:extLst>
          </p:cNvPr>
          <p:cNvCxnSpPr>
            <a:cxnSpLocks/>
            <a:stCxn id="11" idx="4"/>
            <a:endCxn id="12" idx="0"/>
          </p:cNvCxnSpPr>
          <p:nvPr/>
        </p:nvCxnSpPr>
        <p:spPr>
          <a:xfrm>
            <a:off x="942797" y="4452693"/>
            <a:ext cx="9314" cy="463218"/>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E1380B7F-BD5C-4336-A58F-452482970172}"/>
              </a:ext>
            </a:extLst>
          </p:cNvPr>
          <p:cNvCxnSpPr>
            <a:cxnSpLocks/>
            <a:stCxn id="10" idx="5"/>
            <a:endCxn id="5" idx="0"/>
          </p:cNvCxnSpPr>
          <p:nvPr/>
        </p:nvCxnSpPr>
        <p:spPr>
          <a:xfrm flipH="1">
            <a:off x="1752852" y="4609216"/>
            <a:ext cx="195107" cy="554489"/>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1A306620-ECC3-40D6-BD6E-D1F8445FE526}"/>
              </a:ext>
            </a:extLst>
          </p:cNvPr>
          <p:cNvSpPr/>
          <p:nvPr/>
        </p:nvSpPr>
        <p:spPr>
          <a:xfrm rot="18848667">
            <a:off x="2400428" y="4873434"/>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a:extLst>
              <a:ext uri="{FF2B5EF4-FFF2-40B4-BE49-F238E27FC236}">
                <a16:creationId xmlns:a16="http://schemas.microsoft.com/office/drawing/2014/main" id="{E9164A48-8B1D-437D-8A41-65A0E0CB3C9B}"/>
              </a:ext>
            </a:extLst>
          </p:cNvPr>
          <p:cNvCxnSpPr>
            <a:cxnSpLocks/>
            <a:stCxn id="10" idx="6"/>
            <a:endCxn id="16" idx="0"/>
          </p:cNvCxnSpPr>
          <p:nvPr/>
        </p:nvCxnSpPr>
        <p:spPr>
          <a:xfrm>
            <a:off x="2063718" y="4579317"/>
            <a:ext cx="380826" cy="341531"/>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95DBE44-CEE8-4188-BE25-CFBF297DC2DE}"/>
              </a:ext>
            </a:extLst>
          </p:cNvPr>
          <p:cNvSpPr/>
          <p:nvPr/>
        </p:nvSpPr>
        <p:spPr>
          <a:xfrm rot="15721364">
            <a:off x="2880123" y="3656264"/>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Arrow Connector 18">
            <a:extLst>
              <a:ext uri="{FF2B5EF4-FFF2-40B4-BE49-F238E27FC236}">
                <a16:creationId xmlns:a16="http://schemas.microsoft.com/office/drawing/2014/main" id="{08C63951-5595-40C2-9D29-64BF799C48A9}"/>
              </a:ext>
            </a:extLst>
          </p:cNvPr>
          <p:cNvCxnSpPr>
            <a:cxnSpLocks/>
            <a:stCxn id="10" idx="0"/>
            <a:endCxn id="18" idx="0"/>
          </p:cNvCxnSpPr>
          <p:nvPr/>
        </p:nvCxnSpPr>
        <p:spPr>
          <a:xfrm flipV="1">
            <a:off x="2094532" y="3834153"/>
            <a:ext cx="787103" cy="526410"/>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FB5F52C4-F722-4FAB-9256-525CEF69558D}"/>
              </a:ext>
            </a:extLst>
          </p:cNvPr>
          <p:cNvCxnSpPr>
            <a:cxnSpLocks/>
            <a:stCxn id="5" idx="5"/>
            <a:endCxn id="6" idx="0"/>
          </p:cNvCxnSpPr>
          <p:nvPr/>
        </p:nvCxnSpPr>
        <p:spPr>
          <a:xfrm>
            <a:off x="1863309" y="5430372"/>
            <a:ext cx="397245" cy="312316"/>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E1FDA4B4-6151-4975-940A-E0F6F627088B}"/>
              </a:ext>
            </a:extLst>
          </p:cNvPr>
          <p:cNvCxnSpPr>
            <a:cxnSpLocks/>
            <a:stCxn id="18" idx="3"/>
            <a:endCxn id="8" idx="1"/>
          </p:cNvCxnSpPr>
          <p:nvPr/>
        </p:nvCxnSpPr>
        <p:spPr>
          <a:xfrm>
            <a:off x="3161050" y="3906533"/>
            <a:ext cx="851723" cy="926277"/>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3E9333B6-AF97-4338-BBFD-7FEFC1A9F4A0}"/>
              </a:ext>
            </a:extLst>
          </p:cNvPr>
          <p:cNvCxnSpPr>
            <a:cxnSpLocks/>
            <a:stCxn id="7" idx="6"/>
            <a:endCxn id="8" idx="3"/>
          </p:cNvCxnSpPr>
          <p:nvPr/>
        </p:nvCxnSpPr>
        <p:spPr>
          <a:xfrm flipV="1">
            <a:off x="3839924" y="5048182"/>
            <a:ext cx="222019" cy="469568"/>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4FB506F5-39B5-4870-B9C5-E338BE785902}"/>
              </a:ext>
            </a:extLst>
          </p:cNvPr>
          <p:cNvSpPr/>
          <p:nvPr/>
        </p:nvSpPr>
        <p:spPr>
          <a:xfrm rot="281712">
            <a:off x="4027107" y="3881266"/>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Arrow Connector 23">
            <a:extLst>
              <a:ext uri="{FF2B5EF4-FFF2-40B4-BE49-F238E27FC236}">
                <a16:creationId xmlns:a16="http://schemas.microsoft.com/office/drawing/2014/main" id="{3A9594A5-BAD3-47E9-914D-03CA54C6F2FB}"/>
              </a:ext>
            </a:extLst>
          </p:cNvPr>
          <p:cNvCxnSpPr>
            <a:cxnSpLocks/>
            <a:stCxn id="23" idx="4"/>
            <a:endCxn id="8" idx="0"/>
          </p:cNvCxnSpPr>
          <p:nvPr/>
        </p:nvCxnSpPr>
        <p:spPr>
          <a:xfrm flipH="1">
            <a:off x="4110275" y="4193162"/>
            <a:ext cx="60255" cy="570457"/>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4AD8FAAD-3128-4DD5-9EA2-69C0F9C38D4A}"/>
              </a:ext>
            </a:extLst>
          </p:cNvPr>
          <p:cNvSpPr/>
          <p:nvPr/>
        </p:nvSpPr>
        <p:spPr>
          <a:xfrm rot="1467388">
            <a:off x="4657228" y="5246046"/>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Arrow Connector 25">
            <a:extLst>
              <a:ext uri="{FF2B5EF4-FFF2-40B4-BE49-F238E27FC236}">
                <a16:creationId xmlns:a16="http://schemas.microsoft.com/office/drawing/2014/main" id="{951AC467-404E-42A4-8FE6-49A89145385A}"/>
              </a:ext>
            </a:extLst>
          </p:cNvPr>
          <p:cNvCxnSpPr>
            <a:cxnSpLocks/>
            <a:stCxn id="8" idx="5"/>
            <a:endCxn id="25" idx="2"/>
          </p:cNvCxnSpPr>
          <p:nvPr/>
        </p:nvCxnSpPr>
        <p:spPr>
          <a:xfrm>
            <a:off x="4277315" y="4999012"/>
            <a:ext cx="393929" cy="338573"/>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05E0BA9E-7E0C-4F4E-9E0A-17B7D6BD681C}"/>
              </a:ext>
            </a:extLst>
          </p:cNvPr>
          <p:cNvSpPr txBox="1"/>
          <p:nvPr/>
        </p:nvSpPr>
        <p:spPr>
          <a:xfrm>
            <a:off x="6667311" y="2118232"/>
            <a:ext cx="3185424" cy="646331"/>
          </a:xfrm>
          <a:prstGeom prst="rect">
            <a:avLst/>
          </a:prstGeom>
          <a:noFill/>
        </p:spPr>
        <p:txBody>
          <a:bodyPr wrap="none" rtlCol="0">
            <a:spAutoFit/>
          </a:bodyPr>
          <a:lstStyle/>
          <a:p>
            <a:r>
              <a:rPr lang="es-MX" sz="3600" dirty="0"/>
              <a:t>Local </a:t>
            </a:r>
            <a:r>
              <a:rPr lang="es-MX" sz="3600" dirty="0" err="1"/>
              <a:t>properties</a:t>
            </a:r>
            <a:endParaRPr lang="es-MX" sz="3600" dirty="0"/>
          </a:p>
        </p:txBody>
      </p:sp>
      <p:sp>
        <p:nvSpPr>
          <p:cNvPr id="28" name="Oval 27">
            <a:extLst>
              <a:ext uri="{FF2B5EF4-FFF2-40B4-BE49-F238E27FC236}">
                <a16:creationId xmlns:a16="http://schemas.microsoft.com/office/drawing/2014/main" id="{DFCCDC3C-A5D1-4721-9D14-96768240B790}"/>
              </a:ext>
            </a:extLst>
          </p:cNvPr>
          <p:cNvSpPr/>
          <p:nvPr/>
        </p:nvSpPr>
        <p:spPr>
          <a:xfrm>
            <a:off x="7454920" y="5163704"/>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E16FAEB7-0B54-4C27-BB9F-A8ED7CB07D87}"/>
              </a:ext>
            </a:extLst>
          </p:cNvPr>
          <p:cNvSpPr/>
          <p:nvPr/>
        </p:nvSpPr>
        <p:spPr>
          <a:xfrm rot="18948701">
            <a:off x="8071503" y="5698488"/>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EAD6C84D-3678-4709-A11E-7DE05D8F07C2}"/>
              </a:ext>
            </a:extLst>
          </p:cNvPr>
          <p:cNvSpPr/>
          <p:nvPr/>
        </p:nvSpPr>
        <p:spPr>
          <a:xfrm rot="18434259">
            <a:off x="9447466" y="5485903"/>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3D8F47E0-551F-450D-9F1A-D7A229D93FD8}"/>
              </a:ext>
            </a:extLst>
          </p:cNvPr>
          <p:cNvSpPr/>
          <p:nvPr/>
        </p:nvSpPr>
        <p:spPr>
          <a:xfrm rot="20828378">
            <a:off x="9847112" y="4759700"/>
            <a:ext cx="312420" cy="312420"/>
          </a:xfrm>
          <a:prstGeom prst="ellipse">
            <a:avLst/>
          </a:prstGeom>
          <a:solidFill>
            <a:schemeClr val="accent6">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0A5ACCDD-F76C-4D56-B88E-8A256C32689E}"/>
              </a:ext>
            </a:extLst>
          </p:cNvPr>
          <p:cNvSpPr/>
          <p:nvPr/>
        </p:nvSpPr>
        <p:spPr>
          <a:xfrm rot="3181082">
            <a:off x="7671816" y="4298322"/>
            <a:ext cx="312420" cy="312420"/>
          </a:xfrm>
          <a:prstGeom prst="ellipse">
            <a:avLst/>
          </a:prstGeom>
          <a:solidFill>
            <a:schemeClr val="accent6">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EB106229-E9AC-45CB-B358-A2B2A16E0DB9}"/>
              </a:ext>
            </a:extLst>
          </p:cNvPr>
          <p:cNvSpPr/>
          <p:nvPr/>
        </p:nvSpPr>
        <p:spPr>
          <a:xfrm rot="21031883">
            <a:off x="6619167" y="414240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6A4E6133-AAE7-44CA-82A4-A160107111CD}"/>
              </a:ext>
            </a:extLst>
          </p:cNvPr>
          <p:cNvSpPr/>
          <p:nvPr/>
        </p:nvSpPr>
        <p:spPr>
          <a:xfrm>
            <a:off x="6654179" y="491591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Arrow Connector 34">
            <a:extLst>
              <a:ext uri="{FF2B5EF4-FFF2-40B4-BE49-F238E27FC236}">
                <a16:creationId xmlns:a16="http://schemas.microsoft.com/office/drawing/2014/main" id="{1EAA4ADC-47FF-4EFC-A96B-E0318BE153B5}"/>
              </a:ext>
            </a:extLst>
          </p:cNvPr>
          <p:cNvCxnSpPr>
            <a:cxnSpLocks/>
            <a:stCxn id="33" idx="6"/>
            <a:endCxn id="32" idx="3"/>
          </p:cNvCxnSpPr>
          <p:nvPr/>
        </p:nvCxnSpPr>
        <p:spPr>
          <a:xfrm>
            <a:off x="6929459" y="4272912"/>
            <a:ext cx="743884" cy="159831"/>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BA345557-CAC7-4768-AA3F-E396F5B9E937}"/>
              </a:ext>
            </a:extLst>
          </p:cNvPr>
          <p:cNvCxnSpPr>
            <a:cxnSpLocks/>
            <a:stCxn id="33" idx="4"/>
            <a:endCxn id="34" idx="0"/>
          </p:cNvCxnSpPr>
          <p:nvPr/>
        </p:nvCxnSpPr>
        <p:spPr>
          <a:xfrm>
            <a:off x="6801075" y="4452692"/>
            <a:ext cx="9314" cy="463218"/>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D2554FF7-76CB-4442-91D0-6C61DC58926E}"/>
              </a:ext>
            </a:extLst>
          </p:cNvPr>
          <p:cNvCxnSpPr>
            <a:cxnSpLocks/>
            <a:stCxn id="32" idx="5"/>
            <a:endCxn id="28" idx="0"/>
          </p:cNvCxnSpPr>
          <p:nvPr/>
        </p:nvCxnSpPr>
        <p:spPr>
          <a:xfrm flipH="1">
            <a:off x="7611130" y="4609215"/>
            <a:ext cx="195107" cy="554489"/>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B3C019CA-B4CC-416D-A40C-FEADD8981753}"/>
              </a:ext>
            </a:extLst>
          </p:cNvPr>
          <p:cNvSpPr/>
          <p:nvPr/>
        </p:nvSpPr>
        <p:spPr>
          <a:xfrm rot="18848667">
            <a:off x="8258706" y="4873433"/>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Arrow Connector 38">
            <a:extLst>
              <a:ext uri="{FF2B5EF4-FFF2-40B4-BE49-F238E27FC236}">
                <a16:creationId xmlns:a16="http://schemas.microsoft.com/office/drawing/2014/main" id="{2D093A2A-21A3-4A1D-A880-94FD5F277289}"/>
              </a:ext>
            </a:extLst>
          </p:cNvPr>
          <p:cNvCxnSpPr>
            <a:cxnSpLocks/>
            <a:stCxn id="32" idx="6"/>
            <a:endCxn id="38" idx="0"/>
          </p:cNvCxnSpPr>
          <p:nvPr/>
        </p:nvCxnSpPr>
        <p:spPr>
          <a:xfrm>
            <a:off x="7921996" y="4579316"/>
            <a:ext cx="380826" cy="341531"/>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8DBE035B-2DB1-4FCE-8DE7-79C4C7F8907F}"/>
              </a:ext>
            </a:extLst>
          </p:cNvPr>
          <p:cNvSpPr/>
          <p:nvPr/>
        </p:nvSpPr>
        <p:spPr>
          <a:xfrm rot="15721364">
            <a:off x="8738401" y="3656263"/>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1" name="Straight Arrow Connector 40">
            <a:extLst>
              <a:ext uri="{FF2B5EF4-FFF2-40B4-BE49-F238E27FC236}">
                <a16:creationId xmlns:a16="http://schemas.microsoft.com/office/drawing/2014/main" id="{63755620-47F4-4991-8A69-A8F128A0E7B4}"/>
              </a:ext>
            </a:extLst>
          </p:cNvPr>
          <p:cNvCxnSpPr>
            <a:cxnSpLocks/>
            <a:stCxn id="32" idx="0"/>
            <a:endCxn id="40" idx="0"/>
          </p:cNvCxnSpPr>
          <p:nvPr/>
        </p:nvCxnSpPr>
        <p:spPr>
          <a:xfrm flipV="1">
            <a:off x="7952810" y="3834152"/>
            <a:ext cx="787103" cy="526410"/>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6E372740-662F-43AC-8C8E-CA561EBDED82}"/>
              </a:ext>
            </a:extLst>
          </p:cNvPr>
          <p:cNvCxnSpPr>
            <a:cxnSpLocks/>
            <a:stCxn id="28" idx="5"/>
            <a:endCxn id="29" idx="0"/>
          </p:cNvCxnSpPr>
          <p:nvPr/>
        </p:nvCxnSpPr>
        <p:spPr>
          <a:xfrm>
            <a:off x="7721587" y="5430371"/>
            <a:ext cx="397245" cy="312316"/>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C886BA5A-42F0-468F-BCE4-1388B4F804B3}"/>
              </a:ext>
            </a:extLst>
          </p:cNvPr>
          <p:cNvCxnSpPr>
            <a:cxnSpLocks/>
            <a:stCxn id="40" idx="3"/>
            <a:endCxn id="31" idx="1"/>
          </p:cNvCxnSpPr>
          <p:nvPr/>
        </p:nvCxnSpPr>
        <p:spPr>
          <a:xfrm>
            <a:off x="9019328" y="3906532"/>
            <a:ext cx="851723" cy="926277"/>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07843DFD-A6A6-46E1-9193-409E4BF9680D}"/>
              </a:ext>
            </a:extLst>
          </p:cNvPr>
          <p:cNvCxnSpPr>
            <a:cxnSpLocks/>
            <a:stCxn id="30" idx="6"/>
            <a:endCxn id="31" idx="3"/>
          </p:cNvCxnSpPr>
          <p:nvPr/>
        </p:nvCxnSpPr>
        <p:spPr>
          <a:xfrm flipV="1">
            <a:off x="9698202" y="5048181"/>
            <a:ext cx="222019" cy="469568"/>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103294D4-AA31-48DF-BD4B-AE3A24AA877B}"/>
              </a:ext>
            </a:extLst>
          </p:cNvPr>
          <p:cNvSpPr/>
          <p:nvPr/>
        </p:nvSpPr>
        <p:spPr>
          <a:xfrm rot="281712">
            <a:off x="9885385" y="3881265"/>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Arrow Connector 45">
            <a:extLst>
              <a:ext uri="{FF2B5EF4-FFF2-40B4-BE49-F238E27FC236}">
                <a16:creationId xmlns:a16="http://schemas.microsoft.com/office/drawing/2014/main" id="{4494AED0-6121-44EA-8009-C05307694B73}"/>
              </a:ext>
            </a:extLst>
          </p:cNvPr>
          <p:cNvCxnSpPr>
            <a:cxnSpLocks/>
            <a:stCxn id="45" idx="4"/>
            <a:endCxn id="31" idx="0"/>
          </p:cNvCxnSpPr>
          <p:nvPr/>
        </p:nvCxnSpPr>
        <p:spPr>
          <a:xfrm flipH="1">
            <a:off x="9968553" y="4193161"/>
            <a:ext cx="60255" cy="570457"/>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47" name="Oval 46">
            <a:extLst>
              <a:ext uri="{FF2B5EF4-FFF2-40B4-BE49-F238E27FC236}">
                <a16:creationId xmlns:a16="http://schemas.microsoft.com/office/drawing/2014/main" id="{B6C257FF-C22E-4528-AAEB-5F40F1D49B54}"/>
              </a:ext>
            </a:extLst>
          </p:cNvPr>
          <p:cNvSpPr/>
          <p:nvPr/>
        </p:nvSpPr>
        <p:spPr>
          <a:xfrm rot="1467388">
            <a:off x="10515506" y="5246045"/>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Arrow Connector 47">
            <a:extLst>
              <a:ext uri="{FF2B5EF4-FFF2-40B4-BE49-F238E27FC236}">
                <a16:creationId xmlns:a16="http://schemas.microsoft.com/office/drawing/2014/main" id="{58CDC238-A06E-42AE-9D7D-848D0502A82A}"/>
              </a:ext>
            </a:extLst>
          </p:cNvPr>
          <p:cNvCxnSpPr>
            <a:cxnSpLocks/>
            <a:stCxn id="31" idx="5"/>
            <a:endCxn id="47" idx="2"/>
          </p:cNvCxnSpPr>
          <p:nvPr/>
        </p:nvCxnSpPr>
        <p:spPr>
          <a:xfrm>
            <a:off x="10135593" y="4999011"/>
            <a:ext cx="393929" cy="338573"/>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sp>
        <p:nvSpPr>
          <p:cNvPr id="2" name="Oval 1">
            <a:extLst>
              <a:ext uri="{FF2B5EF4-FFF2-40B4-BE49-F238E27FC236}">
                <a16:creationId xmlns:a16="http://schemas.microsoft.com/office/drawing/2014/main" id="{DCDC8D70-7E7B-4CAF-B612-E4163C6AE8EC}"/>
              </a:ext>
            </a:extLst>
          </p:cNvPr>
          <p:cNvSpPr/>
          <p:nvPr/>
        </p:nvSpPr>
        <p:spPr>
          <a:xfrm>
            <a:off x="272716" y="3539843"/>
            <a:ext cx="5319067" cy="2720255"/>
          </a:xfrm>
          <a:prstGeom prst="ellipse">
            <a:avLst/>
          </a:prstGeom>
          <a:solidFill>
            <a:srgbClr val="4472C4">
              <a:alpha val="1098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454649A5-84A7-43F6-B25C-528CB1E7194B}"/>
              </a:ext>
            </a:extLst>
          </p:cNvPr>
          <p:cNvSpPr/>
          <p:nvPr/>
        </p:nvSpPr>
        <p:spPr>
          <a:xfrm>
            <a:off x="9403939" y="4539717"/>
            <a:ext cx="1189481" cy="646330"/>
          </a:xfrm>
          <a:prstGeom prst="ellipse">
            <a:avLst/>
          </a:prstGeom>
          <a:solidFill>
            <a:srgbClr val="4472C4">
              <a:alpha val="1098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reeform: Shape 52">
            <a:extLst>
              <a:ext uri="{FF2B5EF4-FFF2-40B4-BE49-F238E27FC236}">
                <a16:creationId xmlns:a16="http://schemas.microsoft.com/office/drawing/2014/main" id="{42911A99-7587-4BAD-BB7D-E250FB253158}"/>
              </a:ext>
            </a:extLst>
          </p:cNvPr>
          <p:cNvSpPr/>
          <p:nvPr/>
        </p:nvSpPr>
        <p:spPr>
          <a:xfrm>
            <a:off x="0" y="951329"/>
            <a:ext cx="12192000" cy="5910405"/>
          </a:xfrm>
          <a:custGeom>
            <a:avLst/>
            <a:gdLst>
              <a:gd name="connsiteX0" fmla="*/ 6422571 w 12192000"/>
              <a:gd name="connsiteY0" fmla="*/ 1069145 h 5910405"/>
              <a:gd name="connsiteX1" fmla="*/ 6422571 w 12192000"/>
              <a:gd name="connsiteY1" fmla="*/ 5315386 h 5910405"/>
              <a:gd name="connsiteX2" fmla="*/ 11249203 w 12192000"/>
              <a:gd name="connsiteY2" fmla="*/ 5315386 h 5910405"/>
              <a:gd name="connsiteX3" fmla="*/ 11249203 w 12192000"/>
              <a:gd name="connsiteY3" fmla="*/ 1069145 h 5910405"/>
              <a:gd name="connsiteX4" fmla="*/ 0 w 12192000"/>
              <a:gd name="connsiteY4" fmla="*/ 0 h 5910405"/>
              <a:gd name="connsiteX5" fmla="*/ 12192000 w 12192000"/>
              <a:gd name="connsiteY5" fmla="*/ 0 h 5910405"/>
              <a:gd name="connsiteX6" fmla="*/ 12192000 w 12192000"/>
              <a:gd name="connsiteY6" fmla="*/ 5910405 h 5910405"/>
              <a:gd name="connsiteX7" fmla="*/ 0 w 12192000"/>
              <a:gd name="connsiteY7" fmla="*/ 5910405 h 5910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910405">
                <a:moveTo>
                  <a:pt x="6422571" y="1069145"/>
                </a:moveTo>
                <a:lnTo>
                  <a:pt x="6422571" y="5315386"/>
                </a:lnTo>
                <a:lnTo>
                  <a:pt x="11249203" y="5315386"/>
                </a:lnTo>
                <a:lnTo>
                  <a:pt x="11249203" y="1069145"/>
                </a:lnTo>
                <a:close/>
                <a:moveTo>
                  <a:pt x="0" y="0"/>
                </a:moveTo>
                <a:lnTo>
                  <a:pt x="12192000" y="0"/>
                </a:lnTo>
                <a:lnTo>
                  <a:pt x="12192000" y="5910405"/>
                </a:lnTo>
                <a:lnTo>
                  <a:pt x="0" y="5910405"/>
                </a:lnTo>
                <a:close/>
              </a:path>
            </a:pathLst>
          </a:custGeom>
          <a:solidFill>
            <a:srgbClr val="F8F8F8">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46942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Why</a:t>
            </a:r>
            <a:r>
              <a:rPr lang="es-MX" dirty="0"/>
              <a:t> </a:t>
            </a:r>
            <a:r>
              <a:rPr lang="es-MX" dirty="0" err="1"/>
              <a:t>represent</a:t>
            </a:r>
            <a:r>
              <a:rPr lang="es-MX" dirty="0"/>
              <a:t> </a:t>
            </a:r>
            <a:r>
              <a:rPr lang="es-MX" dirty="0" err="1"/>
              <a:t>events</a:t>
            </a:r>
            <a:r>
              <a:rPr lang="es-MX" dirty="0"/>
              <a:t> in a </a:t>
            </a:r>
            <a:r>
              <a:rPr lang="es-MX" dirty="0" err="1"/>
              <a:t>network</a:t>
            </a:r>
            <a:r>
              <a:rPr lang="es-MX" dirty="0"/>
              <a:t>?</a:t>
            </a:r>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4</a:t>
            </a:fld>
            <a:endParaRPr lang="en-US" dirty="0"/>
          </a:p>
        </p:txBody>
      </p:sp>
      <p:sp>
        <p:nvSpPr>
          <p:cNvPr id="2" name="TextBox 1">
            <a:extLst>
              <a:ext uri="{FF2B5EF4-FFF2-40B4-BE49-F238E27FC236}">
                <a16:creationId xmlns:a16="http://schemas.microsoft.com/office/drawing/2014/main" id="{C6802E62-0B76-4660-8705-B1CCE9D14122}"/>
              </a:ext>
            </a:extLst>
          </p:cNvPr>
          <p:cNvSpPr txBox="1"/>
          <p:nvPr/>
        </p:nvSpPr>
        <p:spPr>
          <a:xfrm>
            <a:off x="228600" y="1208882"/>
            <a:ext cx="4454168" cy="523220"/>
          </a:xfrm>
          <a:prstGeom prst="rect">
            <a:avLst/>
          </a:prstGeom>
          <a:noFill/>
        </p:spPr>
        <p:txBody>
          <a:bodyPr wrap="none" rtlCol="0">
            <a:spAutoFit/>
          </a:bodyPr>
          <a:lstStyle/>
          <a:p>
            <a:r>
              <a:rPr lang="es-MX" sz="2800" dirty="0"/>
              <a:t>To describe </a:t>
            </a:r>
            <a:r>
              <a:rPr lang="es-MX" sz="2800" dirty="0" err="1"/>
              <a:t>contact</a:t>
            </a:r>
            <a:r>
              <a:rPr lang="es-MX" sz="2800" dirty="0"/>
              <a:t> </a:t>
            </a:r>
            <a:r>
              <a:rPr lang="es-MX" sz="2800" dirty="0" err="1"/>
              <a:t>dynamics</a:t>
            </a:r>
            <a:endParaRPr lang="en-US" sz="2800" dirty="0"/>
          </a:p>
        </p:txBody>
      </p:sp>
      <p:sp>
        <p:nvSpPr>
          <p:cNvPr id="10" name="Oval 9">
            <a:extLst>
              <a:ext uri="{FF2B5EF4-FFF2-40B4-BE49-F238E27FC236}">
                <a16:creationId xmlns:a16="http://schemas.microsoft.com/office/drawing/2014/main" id="{CF6DBC0D-22FC-4944-80EC-0B7B3C3A6F99}"/>
              </a:ext>
            </a:extLst>
          </p:cNvPr>
          <p:cNvSpPr/>
          <p:nvPr/>
        </p:nvSpPr>
        <p:spPr>
          <a:xfrm>
            <a:off x="1291039" y="477803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B14C6299-3130-4A8D-AA7A-20BF04D293CC}"/>
              </a:ext>
            </a:extLst>
          </p:cNvPr>
          <p:cNvSpPr/>
          <p:nvPr/>
        </p:nvSpPr>
        <p:spPr>
          <a:xfrm rot="18948701">
            <a:off x="1907622" y="5312814"/>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77AE76B0-CED6-4C9F-858B-834EAA2039DA}"/>
              </a:ext>
            </a:extLst>
          </p:cNvPr>
          <p:cNvSpPr/>
          <p:nvPr/>
        </p:nvSpPr>
        <p:spPr>
          <a:xfrm rot="18434259">
            <a:off x="3283585" y="5100229"/>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C4FA4D68-D3F3-4F31-83ED-FB9F669C8C27}"/>
              </a:ext>
            </a:extLst>
          </p:cNvPr>
          <p:cNvSpPr/>
          <p:nvPr/>
        </p:nvSpPr>
        <p:spPr>
          <a:xfrm rot="20828378">
            <a:off x="3683231" y="4374026"/>
            <a:ext cx="312420" cy="312420"/>
          </a:xfrm>
          <a:prstGeom prst="ellipse">
            <a:avLst/>
          </a:prstGeom>
          <a:solidFill>
            <a:schemeClr val="accent6">
              <a:lumMod val="50000"/>
            </a:schemeClr>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60E107FE-7D2D-4E59-BE36-F9FF797BB0EF}"/>
              </a:ext>
            </a:extLst>
          </p:cNvPr>
          <p:cNvSpPr/>
          <p:nvPr/>
        </p:nvSpPr>
        <p:spPr>
          <a:xfrm rot="3181082">
            <a:off x="1507935" y="3912648"/>
            <a:ext cx="312420" cy="312420"/>
          </a:xfrm>
          <a:prstGeom prst="ellipse">
            <a:avLst/>
          </a:prstGeom>
          <a:solidFill>
            <a:schemeClr val="accent6">
              <a:lumMod val="50000"/>
            </a:schemeClr>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AE503A74-F115-404C-AF9C-7413738D331C}"/>
              </a:ext>
            </a:extLst>
          </p:cNvPr>
          <p:cNvSpPr/>
          <p:nvPr/>
        </p:nvSpPr>
        <p:spPr>
          <a:xfrm rot="21031883">
            <a:off x="455286" y="3756726"/>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4D2D7798-12F5-492B-BFF4-3B3A3595EBA2}"/>
              </a:ext>
            </a:extLst>
          </p:cNvPr>
          <p:cNvSpPr/>
          <p:nvPr/>
        </p:nvSpPr>
        <p:spPr>
          <a:xfrm>
            <a:off x="490298" y="4530236"/>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a:extLst>
              <a:ext uri="{FF2B5EF4-FFF2-40B4-BE49-F238E27FC236}">
                <a16:creationId xmlns:a16="http://schemas.microsoft.com/office/drawing/2014/main" id="{E6E4AD9B-06D7-4569-8BDB-2E9D32CE26A1}"/>
              </a:ext>
            </a:extLst>
          </p:cNvPr>
          <p:cNvCxnSpPr>
            <a:cxnSpLocks/>
            <a:stCxn id="15" idx="6"/>
            <a:endCxn id="14" idx="3"/>
          </p:cNvCxnSpPr>
          <p:nvPr/>
        </p:nvCxnSpPr>
        <p:spPr>
          <a:xfrm>
            <a:off x="765578" y="3887238"/>
            <a:ext cx="743884" cy="159831"/>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659A7DC-7D6B-465E-836A-6FF6D78C4F4D}"/>
              </a:ext>
            </a:extLst>
          </p:cNvPr>
          <p:cNvCxnSpPr>
            <a:cxnSpLocks/>
            <a:stCxn id="15" idx="4"/>
            <a:endCxn id="16" idx="0"/>
          </p:cNvCxnSpPr>
          <p:nvPr/>
        </p:nvCxnSpPr>
        <p:spPr>
          <a:xfrm>
            <a:off x="637194" y="4067018"/>
            <a:ext cx="9314" cy="463218"/>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A084422-25C9-4E6F-9F38-199E94F0380A}"/>
              </a:ext>
            </a:extLst>
          </p:cNvPr>
          <p:cNvCxnSpPr>
            <a:cxnSpLocks/>
            <a:stCxn id="14" idx="5"/>
            <a:endCxn id="10" idx="0"/>
          </p:cNvCxnSpPr>
          <p:nvPr/>
        </p:nvCxnSpPr>
        <p:spPr>
          <a:xfrm flipH="1">
            <a:off x="1447249" y="4223541"/>
            <a:ext cx="195107" cy="554489"/>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C9705C90-B958-4ED6-B61C-24CB8CFC532F}"/>
              </a:ext>
            </a:extLst>
          </p:cNvPr>
          <p:cNvSpPr/>
          <p:nvPr/>
        </p:nvSpPr>
        <p:spPr>
          <a:xfrm rot="18848667">
            <a:off x="2094825" y="4487759"/>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a:extLst>
              <a:ext uri="{FF2B5EF4-FFF2-40B4-BE49-F238E27FC236}">
                <a16:creationId xmlns:a16="http://schemas.microsoft.com/office/drawing/2014/main" id="{8BE13BD7-C61A-43BF-8595-3AFE3094E288}"/>
              </a:ext>
            </a:extLst>
          </p:cNvPr>
          <p:cNvCxnSpPr>
            <a:cxnSpLocks/>
            <a:stCxn id="14" idx="6"/>
            <a:endCxn id="20" idx="0"/>
          </p:cNvCxnSpPr>
          <p:nvPr/>
        </p:nvCxnSpPr>
        <p:spPr>
          <a:xfrm>
            <a:off x="1758115" y="4193642"/>
            <a:ext cx="380826" cy="341531"/>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37CAE25E-8FFB-45AA-AA4B-F76272DDD673}"/>
              </a:ext>
            </a:extLst>
          </p:cNvPr>
          <p:cNvSpPr/>
          <p:nvPr/>
        </p:nvSpPr>
        <p:spPr>
          <a:xfrm rot="15721364">
            <a:off x="2574520" y="3270589"/>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576260F1-D4C7-4AB9-AB34-2868613C8EDC}"/>
              </a:ext>
            </a:extLst>
          </p:cNvPr>
          <p:cNvCxnSpPr>
            <a:cxnSpLocks/>
            <a:stCxn id="14" idx="0"/>
            <a:endCxn id="22" idx="0"/>
          </p:cNvCxnSpPr>
          <p:nvPr/>
        </p:nvCxnSpPr>
        <p:spPr>
          <a:xfrm flipV="1">
            <a:off x="1788929" y="3448478"/>
            <a:ext cx="787103" cy="526410"/>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F04F169A-6988-4B62-AA27-DC8A1C701C50}"/>
              </a:ext>
            </a:extLst>
          </p:cNvPr>
          <p:cNvCxnSpPr>
            <a:cxnSpLocks/>
            <a:stCxn id="10" idx="5"/>
            <a:endCxn id="11" idx="0"/>
          </p:cNvCxnSpPr>
          <p:nvPr/>
        </p:nvCxnSpPr>
        <p:spPr>
          <a:xfrm>
            <a:off x="1557706" y="5044697"/>
            <a:ext cx="397245" cy="312316"/>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706D3359-961C-4C0E-A6C9-382188E1D254}"/>
              </a:ext>
            </a:extLst>
          </p:cNvPr>
          <p:cNvCxnSpPr>
            <a:cxnSpLocks/>
            <a:stCxn id="22" idx="3"/>
            <a:endCxn id="13" idx="1"/>
          </p:cNvCxnSpPr>
          <p:nvPr/>
        </p:nvCxnSpPr>
        <p:spPr>
          <a:xfrm>
            <a:off x="2855447" y="3520858"/>
            <a:ext cx="851723" cy="926277"/>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C83625F1-EEBD-4357-BC28-A619BECCF996}"/>
              </a:ext>
            </a:extLst>
          </p:cNvPr>
          <p:cNvCxnSpPr>
            <a:cxnSpLocks/>
            <a:stCxn id="12" idx="6"/>
            <a:endCxn id="13" idx="3"/>
          </p:cNvCxnSpPr>
          <p:nvPr/>
        </p:nvCxnSpPr>
        <p:spPr>
          <a:xfrm flipV="1">
            <a:off x="3534321" y="4662507"/>
            <a:ext cx="222019" cy="469568"/>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80274728-372A-4931-9980-4F4451468DE1}"/>
              </a:ext>
            </a:extLst>
          </p:cNvPr>
          <p:cNvSpPr/>
          <p:nvPr/>
        </p:nvSpPr>
        <p:spPr>
          <a:xfrm rot="281712">
            <a:off x="3721504" y="3495591"/>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60735CB6-7BBA-4FEA-B0B9-21E1E66B2433}"/>
              </a:ext>
            </a:extLst>
          </p:cNvPr>
          <p:cNvCxnSpPr>
            <a:cxnSpLocks/>
            <a:stCxn id="27" idx="4"/>
            <a:endCxn id="13" idx="0"/>
          </p:cNvCxnSpPr>
          <p:nvPr/>
        </p:nvCxnSpPr>
        <p:spPr>
          <a:xfrm flipH="1">
            <a:off x="3804672" y="3807487"/>
            <a:ext cx="60255" cy="570457"/>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9" name="Oval 28">
            <a:extLst>
              <a:ext uri="{FF2B5EF4-FFF2-40B4-BE49-F238E27FC236}">
                <a16:creationId xmlns:a16="http://schemas.microsoft.com/office/drawing/2014/main" id="{2EA0C77F-C72A-43AC-9F16-3590D9891639}"/>
              </a:ext>
            </a:extLst>
          </p:cNvPr>
          <p:cNvSpPr/>
          <p:nvPr/>
        </p:nvSpPr>
        <p:spPr>
          <a:xfrm rot="1467388">
            <a:off x="4351625" y="4860371"/>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Arrow Connector 29">
            <a:extLst>
              <a:ext uri="{FF2B5EF4-FFF2-40B4-BE49-F238E27FC236}">
                <a16:creationId xmlns:a16="http://schemas.microsoft.com/office/drawing/2014/main" id="{D4607A2D-6420-4C41-BF99-2933D67FF14B}"/>
              </a:ext>
            </a:extLst>
          </p:cNvPr>
          <p:cNvCxnSpPr>
            <a:cxnSpLocks/>
            <a:stCxn id="13" idx="5"/>
            <a:endCxn id="29" idx="2"/>
          </p:cNvCxnSpPr>
          <p:nvPr/>
        </p:nvCxnSpPr>
        <p:spPr>
          <a:xfrm>
            <a:off x="3971712" y="4613337"/>
            <a:ext cx="393929" cy="338573"/>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126CC83E-254A-4BF0-ADF1-E4001077FE74}"/>
              </a:ext>
            </a:extLst>
          </p:cNvPr>
          <p:cNvSpPr/>
          <p:nvPr/>
        </p:nvSpPr>
        <p:spPr>
          <a:xfrm>
            <a:off x="7217089" y="4778031"/>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163CB903-C13C-4D86-A485-21AA2748F817}"/>
              </a:ext>
            </a:extLst>
          </p:cNvPr>
          <p:cNvSpPr/>
          <p:nvPr/>
        </p:nvSpPr>
        <p:spPr>
          <a:xfrm rot="18948701">
            <a:off x="7833672" y="5312815"/>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37237A97-D5B0-4F0F-84B7-5B448C0AC13E}"/>
              </a:ext>
            </a:extLst>
          </p:cNvPr>
          <p:cNvSpPr/>
          <p:nvPr/>
        </p:nvSpPr>
        <p:spPr>
          <a:xfrm rot="18434259">
            <a:off x="9209635" y="510023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115AD262-9744-4E6F-8EE1-0309A1E827C8}"/>
              </a:ext>
            </a:extLst>
          </p:cNvPr>
          <p:cNvSpPr/>
          <p:nvPr/>
        </p:nvSpPr>
        <p:spPr>
          <a:xfrm rot="20828378">
            <a:off x="9609281" y="4374027"/>
            <a:ext cx="312420" cy="312420"/>
          </a:xfrm>
          <a:prstGeom prst="ellipse">
            <a:avLst/>
          </a:prstGeom>
          <a:solidFill>
            <a:schemeClr val="accent6">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9AE39C9B-3EEF-4397-A68D-010DA1D5004E}"/>
              </a:ext>
            </a:extLst>
          </p:cNvPr>
          <p:cNvSpPr/>
          <p:nvPr/>
        </p:nvSpPr>
        <p:spPr>
          <a:xfrm rot="3181082">
            <a:off x="7433985" y="3912649"/>
            <a:ext cx="312420" cy="312420"/>
          </a:xfrm>
          <a:prstGeom prst="ellipse">
            <a:avLst/>
          </a:prstGeom>
          <a:solidFill>
            <a:schemeClr val="accent6">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5BAA777C-2378-4607-9293-502C1FDC40F2}"/>
              </a:ext>
            </a:extLst>
          </p:cNvPr>
          <p:cNvSpPr/>
          <p:nvPr/>
        </p:nvSpPr>
        <p:spPr>
          <a:xfrm rot="21031883">
            <a:off x="6381336" y="3756727"/>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D21C5612-6E99-4F73-A9D9-0F3058E01484}"/>
              </a:ext>
            </a:extLst>
          </p:cNvPr>
          <p:cNvSpPr/>
          <p:nvPr/>
        </p:nvSpPr>
        <p:spPr>
          <a:xfrm>
            <a:off x="6416348" y="4530237"/>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5" name="Straight Arrow Connector 64">
            <a:extLst>
              <a:ext uri="{FF2B5EF4-FFF2-40B4-BE49-F238E27FC236}">
                <a16:creationId xmlns:a16="http://schemas.microsoft.com/office/drawing/2014/main" id="{F26DDACF-8D5F-41AF-9EA0-24E1A9395D76}"/>
              </a:ext>
            </a:extLst>
          </p:cNvPr>
          <p:cNvCxnSpPr>
            <a:cxnSpLocks/>
            <a:stCxn id="63" idx="6"/>
            <a:endCxn id="62" idx="3"/>
          </p:cNvCxnSpPr>
          <p:nvPr/>
        </p:nvCxnSpPr>
        <p:spPr>
          <a:xfrm>
            <a:off x="6691628" y="3887239"/>
            <a:ext cx="743884" cy="159831"/>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98C58A59-1E6F-45CE-8CFF-B4F81AF602A7}"/>
              </a:ext>
            </a:extLst>
          </p:cNvPr>
          <p:cNvCxnSpPr>
            <a:cxnSpLocks/>
            <a:stCxn id="63" idx="4"/>
            <a:endCxn id="64" idx="0"/>
          </p:cNvCxnSpPr>
          <p:nvPr/>
        </p:nvCxnSpPr>
        <p:spPr>
          <a:xfrm>
            <a:off x="6563244" y="4067019"/>
            <a:ext cx="9314" cy="463218"/>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42663EB1-8EA8-487B-8CCB-6CFAD2A172D7}"/>
              </a:ext>
            </a:extLst>
          </p:cNvPr>
          <p:cNvCxnSpPr>
            <a:cxnSpLocks/>
            <a:stCxn id="62" idx="5"/>
            <a:endCxn id="58" idx="0"/>
          </p:cNvCxnSpPr>
          <p:nvPr/>
        </p:nvCxnSpPr>
        <p:spPr>
          <a:xfrm flipH="1">
            <a:off x="7373299" y="4223542"/>
            <a:ext cx="195107" cy="554489"/>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68" name="Oval 67">
            <a:extLst>
              <a:ext uri="{FF2B5EF4-FFF2-40B4-BE49-F238E27FC236}">
                <a16:creationId xmlns:a16="http://schemas.microsoft.com/office/drawing/2014/main" id="{A51DBED7-069C-460E-B95A-0CACD2043F58}"/>
              </a:ext>
            </a:extLst>
          </p:cNvPr>
          <p:cNvSpPr/>
          <p:nvPr/>
        </p:nvSpPr>
        <p:spPr>
          <a:xfrm rot="18848667">
            <a:off x="8020875" y="448776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9" name="Straight Arrow Connector 68">
            <a:extLst>
              <a:ext uri="{FF2B5EF4-FFF2-40B4-BE49-F238E27FC236}">
                <a16:creationId xmlns:a16="http://schemas.microsoft.com/office/drawing/2014/main" id="{F1799BCF-842C-41EF-AC53-3BE2A5912CFB}"/>
              </a:ext>
            </a:extLst>
          </p:cNvPr>
          <p:cNvCxnSpPr>
            <a:cxnSpLocks/>
            <a:stCxn id="62" idx="6"/>
            <a:endCxn id="68" idx="0"/>
          </p:cNvCxnSpPr>
          <p:nvPr/>
        </p:nvCxnSpPr>
        <p:spPr>
          <a:xfrm>
            <a:off x="7684165" y="4193643"/>
            <a:ext cx="380826" cy="341531"/>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70" name="Oval 69">
            <a:extLst>
              <a:ext uri="{FF2B5EF4-FFF2-40B4-BE49-F238E27FC236}">
                <a16:creationId xmlns:a16="http://schemas.microsoft.com/office/drawing/2014/main" id="{44051599-C961-480B-A921-E3E192732FF9}"/>
              </a:ext>
            </a:extLst>
          </p:cNvPr>
          <p:cNvSpPr/>
          <p:nvPr/>
        </p:nvSpPr>
        <p:spPr>
          <a:xfrm rot="15721364">
            <a:off x="8500570" y="3270590"/>
            <a:ext cx="312420" cy="312420"/>
          </a:xfrm>
          <a:prstGeom prst="ellipse">
            <a:avLst/>
          </a:prstGeom>
          <a:solidFill>
            <a:schemeClr val="accent6">
              <a:lumMod val="50000"/>
            </a:schemeClr>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1" name="Straight Arrow Connector 70">
            <a:extLst>
              <a:ext uri="{FF2B5EF4-FFF2-40B4-BE49-F238E27FC236}">
                <a16:creationId xmlns:a16="http://schemas.microsoft.com/office/drawing/2014/main" id="{60418ACC-5DB8-44BD-87C7-BFB5A2FCB735}"/>
              </a:ext>
            </a:extLst>
          </p:cNvPr>
          <p:cNvCxnSpPr>
            <a:cxnSpLocks/>
            <a:stCxn id="62" idx="0"/>
            <a:endCxn id="70" idx="0"/>
          </p:cNvCxnSpPr>
          <p:nvPr/>
        </p:nvCxnSpPr>
        <p:spPr>
          <a:xfrm flipV="1">
            <a:off x="7714979" y="3448479"/>
            <a:ext cx="787103" cy="526410"/>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B68787F0-A330-4C3F-933F-5AA106BA9F0B}"/>
              </a:ext>
            </a:extLst>
          </p:cNvPr>
          <p:cNvCxnSpPr>
            <a:cxnSpLocks/>
            <a:stCxn id="58" idx="5"/>
            <a:endCxn id="59" idx="0"/>
          </p:cNvCxnSpPr>
          <p:nvPr/>
        </p:nvCxnSpPr>
        <p:spPr>
          <a:xfrm>
            <a:off x="7483756" y="5044698"/>
            <a:ext cx="397245" cy="312316"/>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E518CDF4-0681-41A1-9EC6-EC636A1E4028}"/>
              </a:ext>
            </a:extLst>
          </p:cNvPr>
          <p:cNvCxnSpPr>
            <a:cxnSpLocks/>
            <a:stCxn id="70" idx="3"/>
            <a:endCxn id="61" idx="1"/>
          </p:cNvCxnSpPr>
          <p:nvPr/>
        </p:nvCxnSpPr>
        <p:spPr>
          <a:xfrm>
            <a:off x="8781497" y="3520859"/>
            <a:ext cx="851723" cy="926277"/>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6C717E5F-8CEC-4A85-B734-10A892B593F5}"/>
              </a:ext>
            </a:extLst>
          </p:cNvPr>
          <p:cNvCxnSpPr>
            <a:cxnSpLocks/>
            <a:stCxn id="60" idx="6"/>
            <a:endCxn id="61" idx="3"/>
          </p:cNvCxnSpPr>
          <p:nvPr/>
        </p:nvCxnSpPr>
        <p:spPr>
          <a:xfrm flipV="1">
            <a:off x="9460371" y="4662508"/>
            <a:ext cx="222019" cy="469568"/>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75" name="Oval 74">
            <a:extLst>
              <a:ext uri="{FF2B5EF4-FFF2-40B4-BE49-F238E27FC236}">
                <a16:creationId xmlns:a16="http://schemas.microsoft.com/office/drawing/2014/main" id="{F7C6A475-711D-46A0-8820-5DE1C48D761C}"/>
              </a:ext>
            </a:extLst>
          </p:cNvPr>
          <p:cNvSpPr/>
          <p:nvPr/>
        </p:nvSpPr>
        <p:spPr>
          <a:xfrm rot="281712">
            <a:off x="9647554" y="3495592"/>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6" name="Straight Arrow Connector 75">
            <a:extLst>
              <a:ext uri="{FF2B5EF4-FFF2-40B4-BE49-F238E27FC236}">
                <a16:creationId xmlns:a16="http://schemas.microsoft.com/office/drawing/2014/main" id="{266B15A2-5159-495E-AE2F-A2677CB0D51C}"/>
              </a:ext>
            </a:extLst>
          </p:cNvPr>
          <p:cNvCxnSpPr>
            <a:cxnSpLocks/>
            <a:stCxn id="75" idx="4"/>
            <a:endCxn id="61" idx="0"/>
          </p:cNvCxnSpPr>
          <p:nvPr/>
        </p:nvCxnSpPr>
        <p:spPr>
          <a:xfrm flipH="1">
            <a:off x="9730722" y="3807488"/>
            <a:ext cx="60255" cy="570457"/>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77" name="Oval 76">
            <a:extLst>
              <a:ext uri="{FF2B5EF4-FFF2-40B4-BE49-F238E27FC236}">
                <a16:creationId xmlns:a16="http://schemas.microsoft.com/office/drawing/2014/main" id="{D547CCD2-38D4-4503-BA5A-4729CFD2CE2F}"/>
              </a:ext>
            </a:extLst>
          </p:cNvPr>
          <p:cNvSpPr/>
          <p:nvPr/>
        </p:nvSpPr>
        <p:spPr>
          <a:xfrm rot="1467388">
            <a:off x="10277675" y="4860372"/>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8" name="Straight Arrow Connector 77">
            <a:extLst>
              <a:ext uri="{FF2B5EF4-FFF2-40B4-BE49-F238E27FC236}">
                <a16:creationId xmlns:a16="http://schemas.microsoft.com/office/drawing/2014/main" id="{EBE14320-8F68-4074-9C7A-62B747A4052D}"/>
              </a:ext>
            </a:extLst>
          </p:cNvPr>
          <p:cNvCxnSpPr>
            <a:cxnSpLocks/>
            <a:stCxn id="61" idx="5"/>
            <a:endCxn id="77" idx="2"/>
          </p:cNvCxnSpPr>
          <p:nvPr/>
        </p:nvCxnSpPr>
        <p:spPr>
          <a:xfrm>
            <a:off x="9897762" y="4613338"/>
            <a:ext cx="393929" cy="338573"/>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sp>
        <p:nvSpPr>
          <p:cNvPr id="83" name="TextBox 82">
            <a:extLst>
              <a:ext uri="{FF2B5EF4-FFF2-40B4-BE49-F238E27FC236}">
                <a16:creationId xmlns:a16="http://schemas.microsoft.com/office/drawing/2014/main" id="{CE2A46A6-B75A-4250-B244-85E8CA4B935F}"/>
              </a:ext>
            </a:extLst>
          </p:cNvPr>
          <p:cNvSpPr txBox="1"/>
          <p:nvPr/>
        </p:nvSpPr>
        <p:spPr>
          <a:xfrm>
            <a:off x="424815" y="2360587"/>
            <a:ext cx="3818866" cy="369332"/>
          </a:xfrm>
          <a:prstGeom prst="rect">
            <a:avLst/>
          </a:prstGeom>
          <a:noFill/>
        </p:spPr>
        <p:txBody>
          <a:bodyPr wrap="none" rtlCol="0">
            <a:spAutoFit/>
          </a:bodyPr>
          <a:lstStyle/>
          <a:p>
            <a:r>
              <a:rPr lang="es-MX" dirty="0" err="1"/>
              <a:t>Identify</a:t>
            </a:r>
            <a:r>
              <a:rPr lang="es-MX" dirty="0"/>
              <a:t> </a:t>
            </a:r>
            <a:r>
              <a:rPr lang="es-MX" dirty="0" err="1"/>
              <a:t>individuals</a:t>
            </a:r>
            <a:r>
              <a:rPr lang="es-MX" dirty="0"/>
              <a:t> </a:t>
            </a:r>
            <a:r>
              <a:rPr lang="es-MX" dirty="0" err="1"/>
              <a:t>that</a:t>
            </a:r>
            <a:r>
              <a:rPr lang="es-MX" dirty="0"/>
              <a:t> are </a:t>
            </a:r>
            <a:r>
              <a:rPr lang="es-MX" dirty="0" err="1"/>
              <a:t>very</a:t>
            </a:r>
            <a:r>
              <a:rPr lang="es-MX" dirty="0"/>
              <a:t> active</a:t>
            </a:r>
            <a:endParaRPr lang="en-US" dirty="0"/>
          </a:p>
        </p:txBody>
      </p:sp>
      <p:sp>
        <p:nvSpPr>
          <p:cNvPr id="84" name="TextBox 83">
            <a:extLst>
              <a:ext uri="{FF2B5EF4-FFF2-40B4-BE49-F238E27FC236}">
                <a16:creationId xmlns:a16="http://schemas.microsoft.com/office/drawing/2014/main" id="{F5BBABF4-2EA1-4E7C-BAED-8564364E0CAE}"/>
              </a:ext>
            </a:extLst>
          </p:cNvPr>
          <p:cNvSpPr txBox="1"/>
          <p:nvPr/>
        </p:nvSpPr>
        <p:spPr>
          <a:xfrm>
            <a:off x="6451745" y="2360587"/>
            <a:ext cx="4022961" cy="369332"/>
          </a:xfrm>
          <a:prstGeom prst="rect">
            <a:avLst/>
          </a:prstGeom>
          <a:noFill/>
        </p:spPr>
        <p:txBody>
          <a:bodyPr wrap="none" rtlCol="0">
            <a:spAutoFit/>
          </a:bodyPr>
          <a:lstStyle/>
          <a:p>
            <a:r>
              <a:rPr lang="es-MX" dirty="0" err="1"/>
              <a:t>Identify</a:t>
            </a:r>
            <a:r>
              <a:rPr lang="es-MX" dirty="0"/>
              <a:t> </a:t>
            </a:r>
            <a:r>
              <a:rPr lang="es-MX" dirty="0" err="1"/>
              <a:t>individuals</a:t>
            </a:r>
            <a:r>
              <a:rPr lang="es-MX" dirty="0"/>
              <a:t> </a:t>
            </a:r>
            <a:r>
              <a:rPr lang="es-MX" dirty="0" err="1"/>
              <a:t>that</a:t>
            </a:r>
            <a:r>
              <a:rPr lang="es-MX" dirty="0"/>
              <a:t> are </a:t>
            </a:r>
            <a:r>
              <a:rPr lang="es-MX" dirty="0" err="1"/>
              <a:t>intermediate</a:t>
            </a:r>
            <a:endParaRPr lang="en-US" dirty="0"/>
          </a:p>
        </p:txBody>
      </p:sp>
    </p:spTree>
    <p:extLst>
      <p:ext uri="{BB962C8B-B14F-4D97-AF65-F5344CB8AC3E}">
        <p14:creationId xmlns:p14="http://schemas.microsoft.com/office/powerpoint/2010/main" val="14400590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II.B.b</a:t>
            </a:r>
            <a:r>
              <a:rPr lang="es-MX" dirty="0"/>
              <a:t> - Local </a:t>
            </a:r>
            <a:r>
              <a:rPr lang="es-MX" dirty="0" err="1"/>
              <a:t>properties</a:t>
            </a:r>
            <a:endParaRPr lang="en-US"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40</a:t>
            </a:fld>
            <a:endParaRPr lang="en-US" dirty="0"/>
          </a:p>
        </p:txBody>
      </p:sp>
      <p:sp>
        <p:nvSpPr>
          <p:cNvPr id="2" name="TextBox 1">
            <a:extLst>
              <a:ext uri="{FF2B5EF4-FFF2-40B4-BE49-F238E27FC236}">
                <a16:creationId xmlns:a16="http://schemas.microsoft.com/office/drawing/2014/main" id="{92F1BB2B-6CD0-4199-8B6B-53C13B3FE764}"/>
              </a:ext>
            </a:extLst>
          </p:cNvPr>
          <p:cNvSpPr txBox="1"/>
          <p:nvPr/>
        </p:nvSpPr>
        <p:spPr>
          <a:xfrm>
            <a:off x="2393228" y="1905506"/>
            <a:ext cx="7588972" cy="3046988"/>
          </a:xfrm>
          <a:prstGeom prst="rect">
            <a:avLst/>
          </a:prstGeom>
          <a:noFill/>
        </p:spPr>
        <p:txBody>
          <a:bodyPr wrap="square" rtlCol="0">
            <a:spAutoFit/>
          </a:bodyPr>
          <a:lstStyle/>
          <a:p>
            <a:r>
              <a:rPr lang="es-MX" sz="4800" dirty="0"/>
              <a:t>Connection measures:</a:t>
            </a:r>
          </a:p>
          <a:p>
            <a:pPr marL="285750" indent="-285750">
              <a:buFont typeface="Arial" panose="020B0604020202020204" pitchFamily="34" charset="0"/>
              <a:buChar char="•"/>
            </a:pPr>
            <a:r>
              <a:rPr lang="es-MX" sz="4800" dirty="0"/>
              <a:t>Path length</a:t>
            </a:r>
          </a:p>
          <a:p>
            <a:pPr marL="285750" indent="-285750">
              <a:buFont typeface="Arial" panose="020B0604020202020204" pitchFamily="34" charset="0"/>
              <a:buChar char="•"/>
            </a:pPr>
            <a:r>
              <a:rPr lang="es-MX" sz="4800" dirty="0"/>
              <a:t>Geodesic distance</a:t>
            </a:r>
          </a:p>
          <a:p>
            <a:pPr marL="285750" indent="-285750">
              <a:buFont typeface="Arial" panose="020B0604020202020204" pitchFamily="34" charset="0"/>
              <a:buChar char="•"/>
            </a:pPr>
            <a:r>
              <a:rPr lang="es-MX" sz="4800" dirty="0"/>
              <a:t>Farness</a:t>
            </a:r>
            <a:endParaRPr lang="en-US" sz="4800" dirty="0"/>
          </a:p>
        </p:txBody>
      </p:sp>
    </p:spTree>
    <p:extLst>
      <p:ext uri="{BB962C8B-B14F-4D97-AF65-F5344CB8AC3E}">
        <p14:creationId xmlns:p14="http://schemas.microsoft.com/office/powerpoint/2010/main" val="94117140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II.B.b</a:t>
            </a:r>
            <a:r>
              <a:rPr lang="es-MX" dirty="0"/>
              <a:t> - Local </a:t>
            </a:r>
            <a:r>
              <a:rPr lang="es-MX" dirty="0" err="1"/>
              <a:t>properties</a:t>
            </a:r>
            <a:endParaRPr lang="en-US" dirty="0"/>
          </a:p>
        </p:txBody>
      </p:sp>
      <p:sp>
        <p:nvSpPr>
          <p:cNvPr id="34" name="TextBox 33">
            <a:extLst>
              <a:ext uri="{FF2B5EF4-FFF2-40B4-BE49-F238E27FC236}">
                <a16:creationId xmlns:a16="http://schemas.microsoft.com/office/drawing/2014/main" id="{5F9D4025-266B-4551-9D8D-EE6AA20D1923}"/>
              </a:ext>
            </a:extLst>
          </p:cNvPr>
          <p:cNvSpPr txBox="1"/>
          <p:nvPr/>
        </p:nvSpPr>
        <p:spPr>
          <a:xfrm>
            <a:off x="1744904" y="1246278"/>
            <a:ext cx="8562920" cy="1077218"/>
          </a:xfrm>
          <a:prstGeom prst="rect">
            <a:avLst/>
          </a:prstGeom>
          <a:noFill/>
        </p:spPr>
        <p:txBody>
          <a:bodyPr wrap="square" rtlCol="0">
            <a:spAutoFit/>
          </a:bodyPr>
          <a:lstStyle/>
          <a:p>
            <a:r>
              <a:rPr lang="es-MX" sz="3600" b="1" dirty="0">
                <a:solidFill>
                  <a:schemeClr val="accent1">
                    <a:lumMod val="50000"/>
                  </a:schemeClr>
                </a:solidFill>
              </a:rPr>
              <a:t>Path length</a:t>
            </a:r>
            <a:r>
              <a:rPr lang="es-MX" sz="3600" dirty="0"/>
              <a:t> </a:t>
            </a:r>
            <a:r>
              <a:rPr lang="es-MX" sz="2800" dirty="0"/>
              <a:t>Number of steps to get from node </a:t>
            </a:r>
            <a:r>
              <a:rPr lang="es-MX" sz="2800" i="1" dirty="0"/>
              <a:t>i</a:t>
            </a:r>
            <a:r>
              <a:rPr lang="es-MX" sz="2800" dirty="0"/>
              <a:t> to node </a:t>
            </a:r>
            <a:r>
              <a:rPr lang="es-MX" sz="2800" i="1" dirty="0"/>
              <a:t>j</a:t>
            </a:r>
            <a:endParaRPr lang="es-MX" sz="2800" dirty="0"/>
          </a:p>
        </p:txBody>
      </p:sp>
      <p:sp>
        <p:nvSpPr>
          <p:cNvPr id="62" name="Oval 27">
            <a:extLst>
              <a:ext uri="{FF2B5EF4-FFF2-40B4-BE49-F238E27FC236}">
                <a16:creationId xmlns:a16="http://schemas.microsoft.com/office/drawing/2014/main" id="{E82A26DD-0076-4241-8055-C0C0FD41476E}"/>
              </a:ext>
            </a:extLst>
          </p:cNvPr>
          <p:cNvSpPr/>
          <p:nvPr/>
        </p:nvSpPr>
        <p:spPr>
          <a:xfrm>
            <a:off x="4354881" y="5257398"/>
            <a:ext cx="312420" cy="312420"/>
          </a:xfrm>
          <a:prstGeom prst="ellipse">
            <a:avLst/>
          </a:prstGeom>
          <a:solidFill>
            <a:schemeClr val="accent6">
              <a:lumMod val="50000"/>
            </a:schemeClr>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j</a:t>
            </a:r>
          </a:p>
        </p:txBody>
      </p:sp>
      <p:sp>
        <p:nvSpPr>
          <p:cNvPr id="63" name="Oval 28">
            <a:extLst>
              <a:ext uri="{FF2B5EF4-FFF2-40B4-BE49-F238E27FC236}">
                <a16:creationId xmlns:a16="http://schemas.microsoft.com/office/drawing/2014/main" id="{9E6147BC-2589-414B-9238-C876D2DF4B4B}"/>
              </a:ext>
            </a:extLst>
          </p:cNvPr>
          <p:cNvSpPr/>
          <p:nvPr/>
        </p:nvSpPr>
        <p:spPr>
          <a:xfrm rot="18948701">
            <a:off x="4971464" y="5792182"/>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29">
            <a:extLst>
              <a:ext uri="{FF2B5EF4-FFF2-40B4-BE49-F238E27FC236}">
                <a16:creationId xmlns:a16="http://schemas.microsoft.com/office/drawing/2014/main" id="{8AD0856B-F15D-4F82-AC84-AFC838CCFFC7}"/>
              </a:ext>
            </a:extLst>
          </p:cNvPr>
          <p:cNvSpPr/>
          <p:nvPr/>
        </p:nvSpPr>
        <p:spPr>
          <a:xfrm rot="18434259">
            <a:off x="6347427" y="5579597"/>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30">
            <a:extLst>
              <a:ext uri="{FF2B5EF4-FFF2-40B4-BE49-F238E27FC236}">
                <a16:creationId xmlns:a16="http://schemas.microsoft.com/office/drawing/2014/main" id="{FC15AC29-448F-43E6-93E9-118986536BCF}"/>
              </a:ext>
            </a:extLst>
          </p:cNvPr>
          <p:cNvSpPr/>
          <p:nvPr/>
        </p:nvSpPr>
        <p:spPr>
          <a:xfrm rot="20828378">
            <a:off x="6747073" y="4853394"/>
            <a:ext cx="312420" cy="312420"/>
          </a:xfrm>
          <a:prstGeom prst="ellipse">
            <a:avLst/>
          </a:prstGeom>
          <a:solidFill>
            <a:schemeClr val="accent6">
              <a:lumMod val="50000"/>
            </a:schemeClr>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i</a:t>
            </a:r>
            <a:endParaRPr lang="en-US" dirty="0"/>
          </a:p>
        </p:txBody>
      </p:sp>
      <p:sp>
        <p:nvSpPr>
          <p:cNvPr id="66" name="Oval 31">
            <a:extLst>
              <a:ext uri="{FF2B5EF4-FFF2-40B4-BE49-F238E27FC236}">
                <a16:creationId xmlns:a16="http://schemas.microsoft.com/office/drawing/2014/main" id="{4367D4E7-CB50-40AE-8383-E3CB15002CEA}"/>
              </a:ext>
            </a:extLst>
          </p:cNvPr>
          <p:cNvSpPr/>
          <p:nvPr/>
        </p:nvSpPr>
        <p:spPr>
          <a:xfrm rot="3181082">
            <a:off x="4571777" y="4392016"/>
            <a:ext cx="312420" cy="312420"/>
          </a:xfrm>
          <a:prstGeom prst="ellipse">
            <a:avLst/>
          </a:prstGeom>
          <a:solidFill>
            <a:schemeClr val="accent6">
              <a:lumMod val="50000"/>
            </a:schemeClr>
          </a:solid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32">
            <a:extLst>
              <a:ext uri="{FF2B5EF4-FFF2-40B4-BE49-F238E27FC236}">
                <a16:creationId xmlns:a16="http://schemas.microsoft.com/office/drawing/2014/main" id="{98EC683B-E441-4291-8FAB-C393FC1D3650}"/>
              </a:ext>
            </a:extLst>
          </p:cNvPr>
          <p:cNvSpPr/>
          <p:nvPr/>
        </p:nvSpPr>
        <p:spPr>
          <a:xfrm rot="21031883">
            <a:off x="3519128" y="4236094"/>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33">
            <a:extLst>
              <a:ext uri="{FF2B5EF4-FFF2-40B4-BE49-F238E27FC236}">
                <a16:creationId xmlns:a16="http://schemas.microsoft.com/office/drawing/2014/main" id="{09A9BB59-43D8-4605-8C64-0327AC452B85}"/>
              </a:ext>
            </a:extLst>
          </p:cNvPr>
          <p:cNvSpPr/>
          <p:nvPr/>
        </p:nvSpPr>
        <p:spPr>
          <a:xfrm>
            <a:off x="3554140" y="5009604"/>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9" name="Straight Arrow Connector 34">
            <a:extLst>
              <a:ext uri="{FF2B5EF4-FFF2-40B4-BE49-F238E27FC236}">
                <a16:creationId xmlns:a16="http://schemas.microsoft.com/office/drawing/2014/main" id="{407C4A56-B8A0-4EFA-AA4C-9F59B976DB81}"/>
              </a:ext>
            </a:extLst>
          </p:cNvPr>
          <p:cNvCxnSpPr>
            <a:cxnSpLocks/>
            <a:stCxn id="67" idx="6"/>
            <a:endCxn id="66" idx="3"/>
          </p:cNvCxnSpPr>
          <p:nvPr/>
        </p:nvCxnSpPr>
        <p:spPr>
          <a:xfrm>
            <a:off x="3829420" y="4366606"/>
            <a:ext cx="743884" cy="159831"/>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0" name="Straight Arrow Connector 35">
            <a:extLst>
              <a:ext uri="{FF2B5EF4-FFF2-40B4-BE49-F238E27FC236}">
                <a16:creationId xmlns:a16="http://schemas.microsoft.com/office/drawing/2014/main" id="{B1E6A597-1245-4AD6-87AD-FDAF531A5279}"/>
              </a:ext>
            </a:extLst>
          </p:cNvPr>
          <p:cNvCxnSpPr>
            <a:cxnSpLocks/>
            <a:stCxn id="67" idx="4"/>
            <a:endCxn id="68" idx="0"/>
          </p:cNvCxnSpPr>
          <p:nvPr/>
        </p:nvCxnSpPr>
        <p:spPr>
          <a:xfrm>
            <a:off x="3701036" y="4546386"/>
            <a:ext cx="9314" cy="463218"/>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1" name="Straight Arrow Connector 36">
            <a:extLst>
              <a:ext uri="{FF2B5EF4-FFF2-40B4-BE49-F238E27FC236}">
                <a16:creationId xmlns:a16="http://schemas.microsoft.com/office/drawing/2014/main" id="{7D84462A-29C8-43C7-BA55-05F43EC775B7}"/>
              </a:ext>
            </a:extLst>
          </p:cNvPr>
          <p:cNvCxnSpPr>
            <a:cxnSpLocks/>
            <a:stCxn id="66" idx="5"/>
            <a:endCxn id="62" idx="0"/>
          </p:cNvCxnSpPr>
          <p:nvPr/>
        </p:nvCxnSpPr>
        <p:spPr>
          <a:xfrm flipH="1">
            <a:off x="4511091" y="4702909"/>
            <a:ext cx="195107" cy="554489"/>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2" name="Oval 37">
            <a:extLst>
              <a:ext uri="{FF2B5EF4-FFF2-40B4-BE49-F238E27FC236}">
                <a16:creationId xmlns:a16="http://schemas.microsoft.com/office/drawing/2014/main" id="{DFBC2714-6D95-416E-8F85-EB82A8BCE122}"/>
              </a:ext>
            </a:extLst>
          </p:cNvPr>
          <p:cNvSpPr/>
          <p:nvPr/>
        </p:nvSpPr>
        <p:spPr>
          <a:xfrm rot="18848667">
            <a:off x="5126032" y="4777706"/>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3" name="Straight Arrow Connector 38">
            <a:extLst>
              <a:ext uri="{FF2B5EF4-FFF2-40B4-BE49-F238E27FC236}">
                <a16:creationId xmlns:a16="http://schemas.microsoft.com/office/drawing/2014/main" id="{48B0372E-E797-4021-B79F-26039F85BC31}"/>
              </a:ext>
            </a:extLst>
          </p:cNvPr>
          <p:cNvCxnSpPr>
            <a:cxnSpLocks/>
            <a:stCxn id="66" idx="7"/>
            <a:endCxn id="82" idx="0"/>
          </p:cNvCxnSpPr>
          <p:nvPr/>
        </p:nvCxnSpPr>
        <p:spPr>
          <a:xfrm>
            <a:off x="4882670" y="4570015"/>
            <a:ext cx="287478" cy="255105"/>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4" name="Oval 39">
            <a:extLst>
              <a:ext uri="{FF2B5EF4-FFF2-40B4-BE49-F238E27FC236}">
                <a16:creationId xmlns:a16="http://schemas.microsoft.com/office/drawing/2014/main" id="{49EFE1FD-C435-41C5-9E0C-70253B504C17}"/>
              </a:ext>
            </a:extLst>
          </p:cNvPr>
          <p:cNvSpPr/>
          <p:nvPr/>
        </p:nvSpPr>
        <p:spPr>
          <a:xfrm rot="15721364">
            <a:off x="5638362" y="3749957"/>
            <a:ext cx="312420" cy="312420"/>
          </a:xfrm>
          <a:prstGeom prst="ellipse">
            <a:avLst/>
          </a:prstGeom>
          <a:solidFill>
            <a:schemeClr val="accent6">
              <a:lumMod val="50000"/>
            </a:schemeClr>
          </a:solid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5" name="Straight Arrow Connector 40">
            <a:extLst>
              <a:ext uri="{FF2B5EF4-FFF2-40B4-BE49-F238E27FC236}">
                <a16:creationId xmlns:a16="http://schemas.microsoft.com/office/drawing/2014/main" id="{6A9CC2B9-AD11-465F-AB27-68BDE0BB91BD}"/>
              </a:ext>
            </a:extLst>
          </p:cNvPr>
          <p:cNvCxnSpPr>
            <a:cxnSpLocks/>
            <a:stCxn id="66" idx="0"/>
            <a:endCxn id="84" idx="0"/>
          </p:cNvCxnSpPr>
          <p:nvPr/>
        </p:nvCxnSpPr>
        <p:spPr>
          <a:xfrm flipV="1">
            <a:off x="4852771" y="3927846"/>
            <a:ext cx="787103" cy="526410"/>
          </a:xfrm>
          <a:prstGeom prst="straightConnector1">
            <a:avLst/>
          </a:prstGeom>
          <a:ln w="38100">
            <a:solidFill>
              <a:srgbClr val="FF0000"/>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6" name="Straight Arrow Connector 41">
            <a:extLst>
              <a:ext uri="{FF2B5EF4-FFF2-40B4-BE49-F238E27FC236}">
                <a16:creationId xmlns:a16="http://schemas.microsoft.com/office/drawing/2014/main" id="{B328BED8-5C3E-4671-BD7B-FD3E2A79007B}"/>
              </a:ext>
            </a:extLst>
          </p:cNvPr>
          <p:cNvCxnSpPr>
            <a:cxnSpLocks/>
            <a:stCxn id="62" idx="5"/>
            <a:endCxn id="63" idx="0"/>
          </p:cNvCxnSpPr>
          <p:nvPr/>
        </p:nvCxnSpPr>
        <p:spPr>
          <a:xfrm>
            <a:off x="4621548" y="5524065"/>
            <a:ext cx="397245" cy="312316"/>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7" name="Straight Arrow Connector 42">
            <a:extLst>
              <a:ext uri="{FF2B5EF4-FFF2-40B4-BE49-F238E27FC236}">
                <a16:creationId xmlns:a16="http://schemas.microsoft.com/office/drawing/2014/main" id="{D51FAAE5-6434-4A12-9CBC-7641DBE091C2}"/>
              </a:ext>
            </a:extLst>
          </p:cNvPr>
          <p:cNvCxnSpPr>
            <a:cxnSpLocks/>
            <a:stCxn id="84" idx="3"/>
            <a:endCxn id="65" idx="1"/>
          </p:cNvCxnSpPr>
          <p:nvPr/>
        </p:nvCxnSpPr>
        <p:spPr>
          <a:xfrm>
            <a:off x="5919289" y="4000226"/>
            <a:ext cx="851723" cy="926277"/>
          </a:xfrm>
          <a:prstGeom prst="straightConnector1">
            <a:avLst/>
          </a:prstGeom>
          <a:ln w="38100">
            <a:solidFill>
              <a:srgbClr val="FF0000"/>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8" name="Straight Arrow Connector 43">
            <a:extLst>
              <a:ext uri="{FF2B5EF4-FFF2-40B4-BE49-F238E27FC236}">
                <a16:creationId xmlns:a16="http://schemas.microsoft.com/office/drawing/2014/main" id="{8396B33E-F29C-40B3-A2D2-71372B5A3C4F}"/>
              </a:ext>
            </a:extLst>
          </p:cNvPr>
          <p:cNvCxnSpPr>
            <a:cxnSpLocks/>
            <a:stCxn id="64" idx="6"/>
            <a:endCxn id="65" idx="3"/>
          </p:cNvCxnSpPr>
          <p:nvPr/>
        </p:nvCxnSpPr>
        <p:spPr>
          <a:xfrm flipV="1">
            <a:off x="6598163" y="5141875"/>
            <a:ext cx="222019" cy="469568"/>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9" name="Oval 44">
            <a:extLst>
              <a:ext uri="{FF2B5EF4-FFF2-40B4-BE49-F238E27FC236}">
                <a16:creationId xmlns:a16="http://schemas.microsoft.com/office/drawing/2014/main" id="{0C079E3F-5E60-413E-B2A3-F4CD688B2BF1}"/>
              </a:ext>
            </a:extLst>
          </p:cNvPr>
          <p:cNvSpPr/>
          <p:nvPr/>
        </p:nvSpPr>
        <p:spPr>
          <a:xfrm rot="281712">
            <a:off x="6785346" y="3974959"/>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0" name="Straight Arrow Connector 45">
            <a:extLst>
              <a:ext uri="{FF2B5EF4-FFF2-40B4-BE49-F238E27FC236}">
                <a16:creationId xmlns:a16="http://schemas.microsoft.com/office/drawing/2014/main" id="{D28D0F79-849A-46A7-A742-A192F3CB8F0F}"/>
              </a:ext>
            </a:extLst>
          </p:cNvPr>
          <p:cNvCxnSpPr>
            <a:cxnSpLocks/>
            <a:stCxn id="89" idx="4"/>
            <a:endCxn id="65" idx="0"/>
          </p:cNvCxnSpPr>
          <p:nvPr/>
        </p:nvCxnSpPr>
        <p:spPr>
          <a:xfrm flipH="1">
            <a:off x="6868514" y="4286855"/>
            <a:ext cx="60255" cy="570457"/>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91" name="Oval 46">
            <a:extLst>
              <a:ext uri="{FF2B5EF4-FFF2-40B4-BE49-F238E27FC236}">
                <a16:creationId xmlns:a16="http://schemas.microsoft.com/office/drawing/2014/main" id="{04FA2F00-5765-4915-8ED0-B7B18E6AAB20}"/>
              </a:ext>
            </a:extLst>
          </p:cNvPr>
          <p:cNvSpPr/>
          <p:nvPr/>
        </p:nvSpPr>
        <p:spPr>
          <a:xfrm rot="1467388">
            <a:off x="7415467" y="5339739"/>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2" name="Straight Arrow Connector 47">
            <a:extLst>
              <a:ext uri="{FF2B5EF4-FFF2-40B4-BE49-F238E27FC236}">
                <a16:creationId xmlns:a16="http://schemas.microsoft.com/office/drawing/2014/main" id="{0E5972AA-6DC3-4531-B209-57BA7ED9D510}"/>
              </a:ext>
            </a:extLst>
          </p:cNvPr>
          <p:cNvCxnSpPr>
            <a:cxnSpLocks/>
            <a:stCxn id="65" idx="5"/>
            <a:endCxn id="91" idx="2"/>
          </p:cNvCxnSpPr>
          <p:nvPr/>
        </p:nvCxnSpPr>
        <p:spPr>
          <a:xfrm>
            <a:off x="7035554" y="5092705"/>
            <a:ext cx="393929" cy="338573"/>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sp>
        <p:nvSpPr>
          <p:cNvPr id="94" name="TextBox 33">
            <a:extLst>
              <a:ext uri="{FF2B5EF4-FFF2-40B4-BE49-F238E27FC236}">
                <a16:creationId xmlns:a16="http://schemas.microsoft.com/office/drawing/2014/main" id="{C856B107-45E6-4480-86F1-F06D4F5D88EC}"/>
              </a:ext>
            </a:extLst>
          </p:cNvPr>
          <p:cNvSpPr txBox="1"/>
          <p:nvPr/>
        </p:nvSpPr>
        <p:spPr>
          <a:xfrm>
            <a:off x="1744904" y="2212872"/>
            <a:ext cx="8562920" cy="646331"/>
          </a:xfrm>
          <a:prstGeom prst="rect">
            <a:avLst/>
          </a:prstGeom>
          <a:noFill/>
        </p:spPr>
        <p:txBody>
          <a:bodyPr wrap="square" rtlCol="0">
            <a:spAutoFit/>
          </a:bodyPr>
          <a:lstStyle/>
          <a:p>
            <a:r>
              <a:rPr lang="es-MX" sz="3600" b="1" dirty="0">
                <a:solidFill>
                  <a:schemeClr val="accent1">
                    <a:lumMod val="50000"/>
                  </a:schemeClr>
                </a:solidFill>
              </a:rPr>
              <a:t>Geodesic distance </a:t>
            </a:r>
            <a:r>
              <a:rPr lang="es-MX" sz="2800" dirty="0"/>
              <a:t>The shortest path length</a:t>
            </a:r>
          </a:p>
        </p:txBody>
      </p:sp>
      <p:cxnSp>
        <p:nvCxnSpPr>
          <p:cNvPr id="95" name="Straight Arrow Connector 42">
            <a:extLst>
              <a:ext uri="{FF2B5EF4-FFF2-40B4-BE49-F238E27FC236}">
                <a16:creationId xmlns:a16="http://schemas.microsoft.com/office/drawing/2014/main" id="{01A43285-13B4-4D1C-A7A5-3A63C67C9C56}"/>
              </a:ext>
            </a:extLst>
          </p:cNvPr>
          <p:cNvCxnSpPr>
            <a:cxnSpLocks/>
            <a:stCxn id="62" idx="6"/>
            <a:endCxn id="65" idx="2"/>
          </p:cNvCxnSpPr>
          <p:nvPr/>
        </p:nvCxnSpPr>
        <p:spPr>
          <a:xfrm flipV="1">
            <a:off x="4667301" y="5044373"/>
            <a:ext cx="2083690" cy="369235"/>
          </a:xfrm>
          <a:prstGeom prst="straightConnector1">
            <a:avLst/>
          </a:prstGeom>
          <a:ln w="38100">
            <a:solidFill>
              <a:srgbClr val="FF0000"/>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sp>
        <p:nvSpPr>
          <p:cNvPr id="12" name="textruta 11">
            <a:extLst>
              <a:ext uri="{FF2B5EF4-FFF2-40B4-BE49-F238E27FC236}">
                <a16:creationId xmlns:a16="http://schemas.microsoft.com/office/drawing/2014/main" id="{125FB99C-BABE-4344-97B6-602C3E1F548D}"/>
              </a:ext>
            </a:extLst>
          </p:cNvPr>
          <p:cNvSpPr txBox="1"/>
          <p:nvPr/>
        </p:nvSpPr>
        <p:spPr>
          <a:xfrm>
            <a:off x="4828985" y="3620570"/>
            <a:ext cx="505944" cy="523220"/>
          </a:xfrm>
          <a:prstGeom prst="rect">
            <a:avLst/>
          </a:prstGeom>
          <a:noFill/>
        </p:spPr>
        <p:txBody>
          <a:bodyPr wrap="square" rtlCol="0">
            <a:spAutoFit/>
          </a:bodyPr>
          <a:lstStyle/>
          <a:p>
            <a:r>
              <a:rPr lang="en-GB" sz="2800" b="1" dirty="0">
                <a:solidFill>
                  <a:srgbClr val="FF0000"/>
                </a:solidFill>
              </a:rPr>
              <a:t>3</a:t>
            </a:r>
            <a:endParaRPr lang="sv-SE" sz="2800" b="1" dirty="0">
              <a:solidFill>
                <a:srgbClr val="FF0000"/>
              </a:solidFill>
            </a:endParaRPr>
          </a:p>
        </p:txBody>
      </p:sp>
      <p:sp>
        <p:nvSpPr>
          <p:cNvPr id="96" name="textruta 95">
            <a:extLst>
              <a:ext uri="{FF2B5EF4-FFF2-40B4-BE49-F238E27FC236}">
                <a16:creationId xmlns:a16="http://schemas.microsoft.com/office/drawing/2014/main" id="{9EBDEDEB-9641-4B9C-89C4-AC60AF6C4DDB}"/>
              </a:ext>
            </a:extLst>
          </p:cNvPr>
          <p:cNvSpPr txBox="1"/>
          <p:nvPr/>
        </p:nvSpPr>
        <p:spPr>
          <a:xfrm>
            <a:off x="5559412" y="5289083"/>
            <a:ext cx="505944" cy="523220"/>
          </a:xfrm>
          <a:prstGeom prst="rect">
            <a:avLst/>
          </a:prstGeom>
          <a:noFill/>
        </p:spPr>
        <p:txBody>
          <a:bodyPr wrap="square" rtlCol="0">
            <a:spAutoFit/>
          </a:bodyPr>
          <a:lstStyle/>
          <a:p>
            <a:r>
              <a:rPr lang="en-GB" sz="2800" b="1" dirty="0">
                <a:solidFill>
                  <a:srgbClr val="FF0000"/>
                </a:solidFill>
              </a:rPr>
              <a:t>1</a:t>
            </a:r>
            <a:endParaRPr lang="sv-SE" sz="2800" b="1" dirty="0">
              <a:solidFill>
                <a:srgbClr val="FF0000"/>
              </a:solidFill>
            </a:endParaRPr>
          </a:p>
        </p:txBody>
      </p:sp>
    </p:spTree>
    <p:extLst>
      <p:ext uri="{BB962C8B-B14F-4D97-AF65-F5344CB8AC3E}">
        <p14:creationId xmlns:p14="http://schemas.microsoft.com/office/powerpoint/2010/main" val="209659536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II.B.b</a:t>
            </a:r>
            <a:r>
              <a:rPr lang="es-MX" dirty="0"/>
              <a:t> - Local </a:t>
            </a:r>
            <a:r>
              <a:rPr lang="es-MX" dirty="0" err="1"/>
              <a:t>properties</a:t>
            </a:r>
            <a:endParaRPr lang="en-US" dirty="0"/>
          </a:p>
        </p:txBody>
      </p:sp>
      <p:sp>
        <p:nvSpPr>
          <p:cNvPr id="34" name="TextBox 33">
            <a:extLst>
              <a:ext uri="{FF2B5EF4-FFF2-40B4-BE49-F238E27FC236}">
                <a16:creationId xmlns:a16="http://schemas.microsoft.com/office/drawing/2014/main" id="{5F9D4025-266B-4551-9D8D-EE6AA20D1923}"/>
              </a:ext>
            </a:extLst>
          </p:cNvPr>
          <p:cNvSpPr txBox="1"/>
          <p:nvPr/>
        </p:nvSpPr>
        <p:spPr>
          <a:xfrm>
            <a:off x="1744904" y="1246278"/>
            <a:ext cx="8562920" cy="646331"/>
          </a:xfrm>
          <a:prstGeom prst="rect">
            <a:avLst/>
          </a:prstGeom>
          <a:noFill/>
        </p:spPr>
        <p:txBody>
          <a:bodyPr wrap="square" rtlCol="0">
            <a:spAutoFit/>
          </a:bodyPr>
          <a:lstStyle/>
          <a:p>
            <a:r>
              <a:rPr lang="es-MX" sz="3600" b="1" dirty="0">
                <a:solidFill>
                  <a:schemeClr val="accent1">
                    <a:lumMod val="50000"/>
                  </a:schemeClr>
                </a:solidFill>
              </a:rPr>
              <a:t>Farness </a:t>
            </a:r>
            <a:r>
              <a:rPr lang="es-MX" sz="2800" dirty="0"/>
              <a:t>Sum of the shortest paths (in or out) </a:t>
            </a:r>
          </a:p>
        </p:txBody>
      </p:sp>
      <p:sp>
        <p:nvSpPr>
          <p:cNvPr id="62" name="Oval 27">
            <a:extLst>
              <a:ext uri="{FF2B5EF4-FFF2-40B4-BE49-F238E27FC236}">
                <a16:creationId xmlns:a16="http://schemas.microsoft.com/office/drawing/2014/main" id="{E82A26DD-0076-4241-8055-C0C0FD41476E}"/>
              </a:ext>
            </a:extLst>
          </p:cNvPr>
          <p:cNvSpPr/>
          <p:nvPr/>
        </p:nvSpPr>
        <p:spPr>
          <a:xfrm>
            <a:off x="4354881" y="4777895"/>
            <a:ext cx="312420" cy="312420"/>
          </a:xfrm>
          <a:prstGeom prst="ellipse">
            <a:avLst/>
          </a:prstGeom>
          <a:solidFill>
            <a:schemeClr val="accent6">
              <a:lumMod val="50000"/>
            </a:schemeClr>
          </a:solid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Oval 28">
            <a:extLst>
              <a:ext uri="{FF2B5EF4-FFF2-40B4-BE49-F238E27FC236}">
                <a16:creationId xmlns:a16="http://schemas.microsoft.com/office/drawing/2014/main" id="{9E6147BC-2589-414B-9238-C876D2DF4B4B}"/>
              </a:ext>
            </a:extLst>
          </p:cNvPr>
          <p:cNvSpPr/>
          <p:nvPr/>
        </p:nvSpPr>
        <p:spPr>
          <a:xfrm rot="18948701">
            <a:off x="4971464" y="5312679"/>
            <a:ext cx="312420" cy="312420"/>
          </a:xfrm>
          <a:prstGeom prst="ellipse">
            <a:avLst/>
          </a:prstGeom>
          <a:solidFill>
            <a:schemeClr val="accent6">
              <a:lumMod val="50000"/>
            </a:schemeClr>
          </a:solid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29">
            <a:extLst>
              <a:ext uri="{FF2B5EF4-FFF2-40B4-BE49-F238E27FC236}">
                <a16:creationId xmlns:a16="http://schemas.microsoft.com/office/drawing/2014/main" id="{8AD0856B-F15D-4F82-AC84-AFC838CCFFC7}"/>
              </a:ext>
            </a:extLst>
          </p:cNvPr>
          <p:cNvSpPr/>
          <p:nvPr/>
        </p:nvSpPr>
        <p:spPr>
          <a:xfrm rot="18434259">
            <a:off x="6347427" y="5100094"/>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30">
            <a:extLst>
              <a:ext uri="{FF2B5EF4-FFF2-40B4-BE49-F238E27FC236}">
                <a16:creationId xmlns:a16="http://schemas.microsoft.com/office/drawing/2014/main" id="{FC15AC29-448F-43E6-93E9-118986536BCF}"/>
              </a:ext>
            </a:extLst>
          </p:cNvPr>
          <p:cNvSpPr/>
          <p:nvPr/>
        </p:nvSpPr>
        <p:spPr>
          <a:xfrm rot="20828378">
            <a:off x="6747073" y="4373891"/>
            <a:ext cx="312420" cy="312420"/>
          </a:xfrm>
          <a:prstGeom prst="ellipse">
            <a:avLst/>
          </a:prstGeom>
          <a:solidFill>
            <a:schemeClr val="accent6">
              <a:lumMod val="50000"/>
            </a:schemeClr>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i</a:t>
            </a:r>
            <a:endParaRPr lang="en-US" dirty="0"/>
          </a:p>
        </p:txBody>
      </p:sp>
      <p:sp>
        <p:nvSpPr>
          <p:cNvPr id="66" name="Oval 31">
            <a:extLst>
              <a:ext uri="{FF2B5EF4-FFF2-40B4-BE49-F238E27FC236}">
                <a16:creationId xmlns:a16="http://schemas.microsoft.com/office/drawing/2014/main" id="{4367D4E7-CB50-40AE-8383-E3CB15002CEA}"/>
              </a:ext>
            </a:extLst>
          </p:cNvPr>
          <p:cNvSpPr/>
          <p:nvPr/>
        </p:nvSpPr>
        <p:spPr>
          <a:xfrm rot="3181082">
            <a:off x="4571777" y="3912513"/>
            <a:ext cx="312420" cy="312420"/>
          </a:xfrm>
          <a:prstGeom prst="ellipse">
            <a:avLst/>
          </a:prstGeom>
          <a:solidFill>
            <a:schemeClr val="accent6">
              <a:lumMod val="50000"/>
            </a:schemeClr>
          </a:solid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32">
            <a:extLst>
              <a:ext uri="{FF2B5EF4-FFF2-40B4-BE49-F238E27FC236}">
                <a16:creationId xmlns:a16="http://schemas.microsoft.com/office/drawing/2014/main" id="{98EC683B-E441-4291-8FAB-C393FC1D3650}"/>
              </a:ext>
            </a:extLst>
          </p:cNvPr>
          <p:cNvSpPr/>
          <p:nvPr/>
        </p:nvSpPr>
        <p:spPr>
          <a:xfrm rot="21031883">
            <a:off x="3519128" y="3756591"/>
            <a:ext cx="312420" cy="312420"/>
          </a:xfrm>
          <a:prstGeom prst="ellipse">
            <a:avLst/>
          </a:prstGeom>
          <a:solidFill>
            <a:schemeClr val="accent6">
              <a:lumMod val="50000"/>
            </a:schemeClr>
          </a:solid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33">
            <a:extLst>
              <a:ext uri="{FF2B5EF4-FFF2-40B4-BE49-F238E27FC236}">
                <a16:creationId xmlns:a16="http://schemas.microsoft.com/office/drawing/2014/main" id="{09A9BB59-43D8-4605-8C64-0327AC452B85}"/>
              </a:ext>
            </a:extLst>
          </p:cNvPr>
          <p:cNvSpPr/>
          <p:nvPr/>
        </p:nvSpPr>
        <p:spPr>
          <a:xfrm>
            <a:off x="3554140" y="4530101"/>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9" name="Straight Arrow Connector 34">
            <a:extLst>
              <a:ext uri="{FF2B5EF4-FFF2-40B4-BE49-F238E27FC236}">
                <a16:creationId xmlns:a16="http://schemas.microsoft.com/office/drawing/2014/main" id="{407C4A56-B8A0-4EFA-AA4C-9F59B976DB81}"/>
              </a:ext>
            </a:extLst>
          </p:cNvPr>
          <p:cNvCxnSpPr>
            <a:cxnSpLocks/>
            <a:stCxn id="67" idx="6"/>
            <a:endCxn id="66" idx="3"/>
          </p:cNvCxnSpPr>
          <p:nvPr/>
        </p:nvCxnSpPr>
        <p:spPr>
          <a:xfrm>
            <a:off x="3829420" y="3887103"/>
            <a:ext cx="743884" cy="159831"/>
          </a:xfrm>
          <a:prstGeom prst="straightConnector1">
            <a:avLst/>
          </a:prstGeom>
          <a:ln w="38100">
            <a:solidFill>
              <a:srgbClr val="0070C0"/>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0" name="Straight Arrow Connector 35">
            <a:extLst>
              <a:ext uri="{FF2B5EF4-FFF2-40B4-BE49-F238E27FC236}">
                <a16:creationId xmlns:a16="http://schemas.microsoft.com/office/drawing/2014/main" id="{B1E6A597-1245-4AD6-87AD-FDAF531A5279}"/>
              </a:ext>
            </a:extLst>
          </p:cNvPr>
          <p:cNvCxnSpPr>
            <a:cxnSpLocks/>
            <a:stCxn id="67" idx="4"/>
            <a:endCxn id="68" idx="0"/>
          </p:cNvCxnSpPr>
          <p:nvPr/>
        </p:nvCxnSpPr>
        <p:spPr>
          <a:xfrm>
            <a:off x="3701036" y="4066883"/>
            <a:ext cx="9314" cy="463218"/>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1" name="Straight Arrow Connector 36">
            <a:extLst>
              <a:ext uri="{FF2B5EF4-FFF2-40B4-BE49-F238E27FC236}">
                <a16:creationId xmlns:a16="http://schemas.microsoft.com/office/drawing/2014/main" id="{7D84462A-29C8-43C7-BA55-05F43EC775B7}"/>
              </a:ext>
            </a:extLst>
          </p:cNvPr>
          <p:cNvCxnSpPr>
            <a:cxnSpLocks/>
            <a:stCxn id="66" idx="5"/>
            <a:endCxn id="62" idx="0"/>
          </p:cNvCxnSpPr>
          <p:nvPr/>
        </p:nvCxnSpPr>
        <p:spPr>
          <a:xfrm flipH="1">
            <a:off x="4511091" y="4223406"/>
            <a:ext cx="195107" cy="554489"/>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2" name="Oval 37">
            <a:extLst>
              <a:ext uri="{FF2B5EF4-FFF2-40B4-BE49-F238E27FC236}">
                <a16:creationId xmlns:a16="http://schemas.microsoft.com/office/drawing/2014/main" id="{DFBC2714-6D95-416E-8F85-EB82A8BCE122}"/>
              </a:ext>
            </a:extLst>
          </p:cNvPr>
          <p:cNvSpPr/>
          <p:nvPr/>
        </p:nvSpPr>
        <p:spPr>
          <a:xfrm rot="18848667">
            <a:off x="4999411" y="4410265"/>
            <a:ext cx="312420" cy="312420"/>
          </a:xfrm>
          <a:prstGeom prst="ellipse">
            <a:avLst/>
          </a:prstGeom>
          <a:solidFill>
            <a:schemeClr val="accent6">
              <a:lumMod val="50000"/>
            </a:schemeClr>
          </a:solid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3" name="Straight Arrow Connector 38">
            <a:extLst>
              <a:ext uri="{FF2B5EF4-FFF2-40B4-BE49-F238E27FC236}">
                <a16:creationId xmlns:a16="http://schemas.microsoft.com/office/drawing/2014/main" id="{48B0372E-E797-4021-B79F-26039F85BC31}"/>
              </a:ext>
            </a:extLst>
          </p:cNvPr>
          <p:cNvCxnSpPr>
            <a:cxnSpLocks/>
            <a:stCxn id="66" idx="6"/>
            <a:endCxn id="82" idx="0"/>
          </p:cNvCxnSpPr>
          <p:nvPr/>
        </p:nvCxnSpPr>
        <p:spPr>
          <a:xfrm>
            <a:off x="4821957" y="4193507"/>
            <a:ext cx="221570" cy="264172"/>
          </a:xfrm>
          <a:prstGeom prst="straightConnector1">
            <a:avLst/>
          </a:prstGeom>
          <a:ln w="38100">
            <a:solidFill>
              <a:srgbClr val="0070C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4" name="Oval 39">
            <a:extLst>
              <a:ext uri="{FF2B5EF4-FFF2-40B4-BE49-F238E27FC236}">
                <a16:creationId xmlns:a16="http://schemas.microsoft.com/office/drawing/2014/main" id="{49EFE1FD-C435-41C5-9E0C-70253B504C17}"/>
              </a:ext>
            </a:extLst>
          </p:cNvPr>
          <p:cNvSpPr/>
          <p:nvPr/>
        </p:nvSpPr>
        <p:spPr>
          <a:xfrm rot="15721364">
            <a:off x="5638362" y="3270454"/>
            <a:ext cx="312420" cy="312420"/>
          </a:xfrm>
          <a:prstGeom prst="ellipse">
            <a:avLst/>
          </a:prstGeom>
          <a:solidFill>
            <a:schemeClr val="accent6">
              <a:lumMod val="50000"/>
            </a:schemeClr>
          </a:solid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5" name="Straight Arrow Connector 40">
            <a:extLst>
              <a:ext uri="{FF2B5EF4-FFF2-40B4-BE49-F238E27FC236}">
                <a16:creationId xmlns:a16="http://schemas.microsoft.com/office/drawing/2014/main" id="{6A9CC2B9-AD11-465F-AB27-68BDE0BB91BD}"/>
              </a:ext>
            </a:extLst>
          </p:cNvPr>
          <p:cNvCxnSpPr>
            <a:cxnSpLocks/>
            <a:stCxn id="66" idx="0"/>
            <a:endCxn id="84" idx="0"/>
          </p:cNvCxnSpPr>
          <p:nvPr/>
        </p:nvCxnSpPr>
        <p:spPr>
          <a:xfrm flipV="1">
            <a:off x="4852771" y="3448343"/>
            <a:ext cx="787103" cy="526410"/>
          </a:xfrm>
          <a:prstGeom prst="straightConnector1">
            <a:avLst/>
          </a:prstGeom>
          <a:ln w="38100">
            <a:solidFill>
              <a:srgbClr val="0070C0"/>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6" name="Straight Arrow Connector 41">
            <a:extLst>
              <a:ext uri="{FF2B5EF4-FFF2-40B4-BE49-F238E27FC236}">
                <a16:creationId xmlns:a16="http://schemas.microsoft.com/office/drawing/2014/main" id="{B328BED8-5C3E-4671-BD7B-FD3E2A79007B}"/>
              </a:ext>
            </a:extLst>
          </p:cNvPr>
          <p:cNvCxnSpPr>
            <a:cxnSpLocks/>
            <a:stCxn id="62" idx="5"/>
            <a:endCxn id="63" idx="0"/>
          </p:cNvCxnSpPr>
          <p:nvPr/>
        </p:nvCxnSpPr>
        <p:spPr>
          <a:xfrm>
            <a:off x="4621548" y="5044562"/>
            <a:ext cx="397245" cy="312316"/>
          </a:xfrm>
          <a:prstGeom prst="straightConnector1">
            <a:avLst/>
          </a:prstGeom>
          <a:ln w="38100">
            <a:solidFill>
              <a:srgbClr val="0070C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7" name="Straight Arrow Connector 42">
            <a:extLst>
              <a:ext uri="{FF2B5EF4-FFF2-40B4-BE49-F238E27FC236}">
                <a16:creationId xmlns:a16="http://schemas.microsoft.com/office/drawing/2014/main" id="{D51FAAE5-6434-4A12-9CBC-7641DBE091C2}"/>
              </a:ext>
            </a:extLst>
          </p:cNvPr>
          <p:cNvCxnSpPr>
            <a:cxnSpLocks/>
            <a:stCxn id="84" idx="3"/>
            <a:endCxn id="65" idx="1"/>
          </p:cNvCxnSpPr>
          <p:nvPr/>
        </p:nvCxnSpPr>
        <p:spPr>
          <a:xfrm>
            <a:off x="5919289" y="3520723"/>
            <a:ext cx="851723" cy="926277"/>
          </a:xfrm>
          <a:prstGeom prst="straightConnector1">
            <a:avLst/>
          </a:prstGeom>
          <a:ln w="38100">
            <a:solidFill>
              <a:srgbClr val="0070C0"/>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8" name="Straight Arrow Connector 43">
            <a:extLst>
              <a:ext uri="{FF2B5EF4-FFF2-40B4-BE49-F238E27FC236}">
                <a16:creationId xmlns:a16="http://schemas.microsoft.com/office/drawing/2014/main" id="{8396B33E-F29C-40B3-A2D2-71372B5A3C4F}"/>
              </a:ext>
            </a:extLst>
          </p:cNvPr>
          <p:cNvCxnSpPr>
            <a:cxnSpLocks/>
            <a:stCxn id="64" idx="6"/>
            <a:endCxn id="65" idx="3"/>
          </p:cNvCxnSpPr>
          <p:nvPr/>
        </p:nvCxnSpPr>
        <p:spPr>
          <a:xfrm flipV="1">
            <a:off x="6598163" y="4662372"/>
            <a:ext cx="222019" cy="469568"/>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9" name="Oval 44">
            <a:extLst>
              <a:ext uri="{FF2B5EF4-FFF2-40B4-BE49-F238E27FC236}">
                <a16:creationId xmlns:a16="http://schemas.microsoft.com/office/drawing/2014/main" id="{0C079E3F-5E60-413E-B2A3-F4CD688B2BF1}"/>
              </a:ext>
            </a:extLst>
          </p:cNvPr>
          <p:cNvSpPr/>
          <p:nvPr/>
        </p:nvSpPr>
        <p:spPr>
          <a:xfrm rot="281712">
            <a:off x="6785346" y="3495456"/>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0" name="Straight Arrow Connector 45">
            <a:extLst>
              <a:ext uri="{FF2B5EF4-FFF2-40B4-BE49-F238E27FC236}">
                <a16:creationId xmlns:a16="http://schemas.microsoft.com/office/drawing/2014/main" id="{D28D0F79-849A-46A7-A742-A192F3CB8F0F}"/>
              </a:ext>
            </a:extLst>
          </p:cNvPr>
          <p:cNvCxnSpPr>
            <a:cxnSpLocks/>
            <a:stCxn id="89" idx="4"/>
            <a:endCxn id="65" idx="0"/>
          </p:cNvCxnSpPr>
          <p:nvPr/>
        </p:nvCxnSpPr>
        <p:spPr>
          <a:xfrm flipH="1">
            <a:off x="6868514" y="3807352"/>
            <a:ext cx="60255" cy="570457"/>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91" name="Oval 46">
            <a:extLst>
              <a:ext uri="{FF2B5EF4-FFF2-40B4-BE49-F238E27FC236}">
                <a16:creationId xmlns:a16="http://schemas.microsoft.com/office/drawing/2014/main" id="{04FA2F00-5765-4915-8ED0-B7B18E6AAB20}"/>
              </a:ext>
            </a:extLst>
          </p:cNvPr>
          <p:cNvSpPr/>
          <p:nvPr/>
        </p:nvSpPr>
        <p:spPr>
          <a:xfrm rot="1467388">
            <a:off x="7415467" y="4860236"/>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2" name="Straight Arrow Connector 47">
            <a:extLst>
              <a:ext uri="{FF2B5EF4-FFF2-40B4-BE49-F238E27FC236}">
                <a16:creationId xmlns:a16="http://schemas.microsoft.com/office/drawing/2014/main" id="{0E5972AA-6DC3-4531-B209-57BA7ED9D510}"/>
              </a:ext>
            </a:extLst>
          </p:cNvPr>
          <p:cNvCxnSpPr>
            <a:cxnSpLocks/>
            <a:stCxn id="65" idx="5"/>
            <a:endCxn id="91" idx="2"/>
          </p:cNvCxnSpPr>
          <p:nvPr/>
        </p:nvCxnSpPr>
        <p:spPr>
          <a:xfrm>
            <a:off x="7035554" y="4613202"/>
            <a:ext cx="393929" cy="338573"/>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sp>
        <p:nvSpPr>
          <p:cNvPr id="2" name="textruta 1">
            <a:extLst>
              <a:ext uri="{FF2B5EF4-FFF2-40B4-BE49-F238E27FC236}">
                <a16:creationId xmlns:a16="http://schemas.microsoft.com/office/drawing/2014/main" id="{6EA62BDD-8AA5-4295-BED3-43A2CF7A1294}"/>
              </a:ext>
            </a:extLst>
          </p:cNvPr>
          <p:cNvSpPr txBox="1"/>
          <p:nvPr/>
        </p:nvSpPr>
        <p:spPr>
          <a:xfrm>
            <a:off x="3855118" y="2642986"/>
            <a:ext cx="3509693" cy="461665"/>
          </a:xfrm>
          <a:prstGeom prst="rect">
            <a:avLst/>
          </a:prstGeom>
          <a:noFill/>
        </p:spPr>
        <p:txBody>
          <a:bodyPr wrap="square" rtlCol="0">
            <a:spAutoFit/>
          </a:bodyPr>
          <a:lstStyle/>
          <a:p>
            <a:r>
              <a:rPr lang="en-GB" sz="2400" i="1" dirty="0" err="1"/>
              <a:t>outF</a:t>
            </a:r>
            <a:r>
              <a:rPr lang="en-GB" sz="2400" i="1" dirty="0"/>
              <a:t> = 1+2+3+3+1+2 = 12</a:t>
            </a:r>
            <a:endParaRPr lang="sv-SE" sz="2400" i="1" dirty="0"/>
          </a:p>
        </p:txBody>
      </p:sp>
      <p:cxnSp>
        <p:nvCxnSpPr>
          <p:cNvPr id="28" name="Straight Arrow Connector 42">
            <a:extLst>
              <a:ext uri="{FF2B5EF4-FFF2-40B4-BE49-F238E27FC236}">
                <a16:creationId xmlns:a16="http://schemas.microsoft.com/office/drawing/2014/main" id="{BA74EB3A-BC4A-4F71-B08D-C4109B8B509D}"/>
              </a:ext>
            </a:extLst>
          </p:cNvPr>
          <p:cNvCxnSpPr>
            <a:cxnSpLocks/>
            <a:stCxn id="62" idx="6"/>
            <a:endCxn id="65" idx="2"/>
          </p:cNvCxnSpPr>
          <p:nvPr/>
        </p:nvCxnSpPr>
        <p:spPr>
          <a:xfrm flipV="1">
            <a:off x="4667301" y="4564870"/>
            <a:ext cx="2083690" cy="369235"/>
          </a:xfrm>
          <a:prstGeom prst="straightConnector1">
            <a:avLst/>
          </a:prstGeom>
          <a:ln w="38100">
            <a:solidFill>
              <a:srgbClr val="0070C0"/>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85836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II.B.b</a:t>
            </a:r>
            <a:r>
              <a:rPr lang="es-MX" dirty="0"/>
              <a:t> - Local </a:t>
            </a:r>
            <a:r>
              <a:rPr lang="es-MX" dirty="0" err="1"/>
              <a:t>properties</a:t>
            </a:r>
            <a:endParaRPr lang="en-US"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43</a:t>
            </a:fld>
            <a:endParaRPr lang="en-US" dirty="0"/>
          </a:p>
        </p:txBody>
      </p:sp>
      <p:sp>
        <p:nvSpPr>
          <p:cNvPr id="2" name="TextBox 1">
            <a:extLst>
              <a:ext uri="{FF2B5EF4-FFF2-40B4-BE49-F238E27FC236}">
                <a16:creationId xmlns:a16="http://schemas.microsoft.com/office/drawing/2014/main" id="{92F1BB2B-6CD0-4199-8B6B-53C13B3FE764}"/>
              </a:ext>
            </a:extLst>
          </p:cNvPr>
          <p:cNvSpPr txBox="1"/>
          <p:nvPr/>
        </p:nvSpPr>
        <p:spPr>
          <a:xfrm>
            <a:off x="2393228" y="1905506"/>
            <a:ext cx="7588972" cy="3046988"/>
          </a:xfrm>
          <a:prstGeom prst="rect">
            <a:avLst/>
          </a:prstGeom>
          <a:noFill/>
        </p:spPr>
        <p:txBody>
          <a:bodyPr wrap="square" rtlCol="0">
            <a:spAutoFit/>
          </a:bodyPr>
          <a:lstStyle/>
          <a:p>
            <a:r>
              <a:rPr lang="es-MX" sz="4800" dirty="0" err="1"/>
              <a:t>Centrality</a:t>
            </a:r>
            <a:r>
              <a:rPr lang="es-MX" sz="4800" dirty="0"/>
              <a:t> </a:t>
            </a:r>
            <a:r>
              <a:rPr lang="es-MX" sz="4800" dirty="0" err="1"/>
              <a:t>measures</a:t>
            </a:r>
            <a:r>
              <a:rPr lang="es-MX" sz="4800" dirty="0"/>
              <a:t>:</a:t>
            </a:r>
          </a:p>
          <a:p>
            <a:pPr marL="285750" indent="-285750">
              <a:buFont typeface="Arial" panose="020B0604020202020204" pitchFamily="34" charset="0"/>
              <a:buChar char="•"/>
            </a:pPr>
            <a:r>
              <a:rPr lang="es-MX" sz="4800" dirty="0" err="1"/>
              <a:t>Degree</a:t>
            </a:r>
            <a:endParaRPr lang="es-MX" sz="4800" dirty="0"/>
          </a:p>
          <a:p>
            <a:pPr marL="285750" indent="-285750">
              <a:buFont typeface="Arial" panose="020B0604020202020204" pitchFamily="34" charset="0"/>
              <a:buChar char="•"/>
            </a:pPr>
            <a:r>
              <a:rPr lang="es-MX" sz="4800" dirty="0"/>
              <a:t>Betwenness</a:t>
            </a:r>
          </a:p>
          <a:p>
            <a:pPr marL="285750" indent="-285750">
              <a:buFont typeface="Arial" panose="020B0604020202020204" pitchFamily="34" charset="0"/>
              <a:buChar char="•"/>
            </a:pPr>
            <a:r>
              <a:rPr lang="es-MX" sz="4800" dirty="0" err="1"/>
              <a:t>Closeness</a:t>
            </a:r>
            <a:endParaRPr lang="en-US" sz="4800" dirty="0"/>
          </a:p>
        </p:txBody>
      </p:sp>
    </p:spTree>
    <p:extLst>
      <p:ext uri="{BB962C8B-B14F-4D97-AF65-F5344CB8AC3E}">
        <p14:creationId xmlns:p14="http://schemas.microsoft.com/office/powerpoint/2010/main" val="388106078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II.B.b</a:t>
            </a:r>
            <a:r>
              <a:rPr lang="es-MX" dirty="0"/>
              <a:t> - Local </a:t>
            </a:r>
            <a:r>
              <a:rPr lang="es-MX" dirty="0" err="1"/>
              <a:t>properties</a:t>
            </a:r>
            <a:endParaRPr lang="en-US"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44</a:t>
            </a:fld>
            <a:endParaRPr lang="en-US" dirty="0"/>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92F1BB2B-6CD0-4199-8B6B-53C13B3FE764}"/>
                  </a:ext>
                </a:extLst>
              </p:cNvPr>
              <p:cNvSpPr txBox="1"/>
              <p:nvPr/>
            </p:nvSpPr>
            <p:spPr>
              <a:xfrm>
                <a:off x="-120787" y="2157124"/>
                <a:ext cx="5258636" cy="646331"/>
              </a:xfrm>
              <a:prstGeom prst="rect">
                <a:avLst/>
              </a:prstGeom>
              <a:noFill/>
            </p:spPr>
            <p:txBody>
              <a:bodyPr wrap="square" rtlCol="0">
                <a:spAutoFit/>
              </a:bodyPr>
              <a:lstStyle/>
              <a:p>
                <a:pPr lvl="1"/>
                <a:r>
                  <a:rPr lang="es-MX" b="1" dirty="0" err="1">
                    <a:solidFill>
                      <a:srgbClr val="0070C0"/>
                    </a:solidFill>
                  </a:rPr>
                  <a:t>Outdegree</a:t>
                </a:r>
                <a:r>
                  <a:rPr lang="es-MX" b="1" dirty="0">
                    <a:solidFill>
                      <a:schemeClr val="accent1">
                        <a:lumMod val="50000"/>
                      </a:schemeClr>
                    </a:solidFill>
                  </a:rPr>
                  <a:t> </a:t>
                </a:r>
                <a14:m>
                  <m:oMath xmlns:m="http://schemas.openxmlformats.org/officeDocument/2006/math">
                    <m:r>
                      <a:rPr lang="en-US" i="1">
                        <a:latin typeface="Cambria Math" panose="02040503050406030204" pitchFamily="18" charset="0"/>
                      </a:rPr>
                      <m:t>𝐷</m:t>
                    </m:r>
                    <m:sSub>
                      <m:sSubPr>
                        <m:ctrlPr>
                          <a:rPr lang="en-US" i="1">
                            <a:latin typeface="Cambria Math" panose="02040503050406030204" pitchFamily="18" charset="0"/>
                          </a:rPr>
                        </m:ctrlPr>
                      </m:sSubPr>
                      <m:e>
                        <m:r>
                          <a:rPr lang="en-US" i="1">
                            <a:latin typeface="Cambria Math" panose="02040503050406030204" pitchFamily="18" charset="0"/>
                          </a:rPr>
                          <m:t>𝑜</m:t>
                        </m:r>
                      </m:e>
                      <m:sub>
                        <m:r>
                          <a:rPr lang="en-US" i="1">
                            <a:latin typeface="Cambria Math" panose="02040503050406030204" pitchFamily="18" charset="0"/>
                          </a:rPr>
                          <m:t>𝑖</m:t>
                        </m:r>
                      </m:sub>
                    </m:sSub>
                  </m:oMath>
                </a14:m>
                <a:r>
                  <a:rPr lang="es-MX" dirty="0"/>
                  <a:t>: </a:t>
                </a:r>
                <a:r>
                  <a:rPr lang="es-MX" dirty="0" err="1"/>
                  <a:t>Number</a:t>
                </a:r>
                <a:r>
                  <a:rPr lang="es-MX" dirty="0"/>
                  <a:t> of </a:t>
                </a:r>
                <a:r>
                  <a:rPr lang="es-MX" dirty="0" err="1"/>
                  <a:t>edges</a:t>
                </a:r>
                <a:r>
                  <a:rPr lang="es-MX" dirty="0"/>
                  <a:t> </a:t>
                </a:r>
                <a:r>
                  <a:rPr lang="es-MX" dirty="0" err="1"/>
                  <a:t>originating</a:t>
                </a:r>
                <a:r>
                  <a:rPr lang="es-MX" dirty="0"/>
                  <a:t> </a:t>
                </a:r>
                <a:r>
                  <a:rPr lang="es-MX" dirty="0" err="1"/>
                  <a:t>from</a:t>
                </a:r>
                <a:r>
                  <a:rPr lang="es-MX" dirty="0"/>
                  <a:t> </a:t>
                </a:r>
                <a:r>
                  <a:rPr lang="es-MX" dirty="0" err="1"/>
                  <a:t>node</a:t>
                </a:r>
                <a:r>
                  <a:rPr lang="es-MX" dirty="0"/>
                  <a:t> </a:t>
                </a:r>
                <a:r>
                  <a:rPr lang="es-MX" i="1" dirty="0"/>
                  <a:t>i</a:t>
                </a:r>
                <a:r>
                  <a:rPr lang="es-MX" dirty="0"/>
                  <a:t>.</a:t>
                </a:r>
              </a:p>
            </p:txBody>
          </p:sp>
        </mc:Choice>
        <mc:Fallback xmlns="">
          <p:sp>
            <p:nvSpPr>
              <p:cNvPr id="2" name="TextBox 1">
                <a:extLst>
                  <a:ext uri="{FF2B5EF4-FFF2-40B4-BE49-F238E27FC236}">
                    <a16:creationId xmlns:a16="http://schemas.microsoft.com/office/drawing/2014/main" id="{92F1BB2B-6CD0-4199-8B6B-53C13B3FE764}"/>
                  </a:ext>
                </a:extLst>
              </p:cNvPr>
              <p:cNvSpPr txBox="1">
                <a:spLocks noRot="1" noChangeAspect="1" noMove="1" noResize="1" noEditPoints="1" noAdjustHandles="1" noChangeArrowheads="1" noChangeShapeType="1" noTextEdit="1"/>
              </p:cNvSpPr>
              <p:nvPr/>
            </p:nvSpPr>
            <p:spPr>
              <a:xfrm>
                <a:off x="-120787" y="2157124"/>
                <a:ext cx="5258636" cy="646331"/>
              </a:xfrm>
              <a:prstGeom prst="rect">
                <a:avLst/>
              </a:prstGeom>
              <a:blipFill>
                <a:blip r:embed="rId3"/>
                <a:stretch>
                  <a:fillRect t="-5660" b="-1415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Rectangle 5">
                <a:extLst>
                  <a:ext uri="{FF2B5EF4-FFF2-40B4-BE49-F238E27FC236}">
                    <a16:creationId xmlns:a16="http://schemas.microsoft.com/office/drawing/2014/main" id="{819C2C86-7085-4370-8FA6-EC4D97D0AE1E}"/>
                  </a:ext>
                </a:extLst>
              </p:cNvPr>
              <p:cNvSpPr/>
              <p:nvPr/>
            </p:nvSpPr>
            <p:spPr>
              <a:xfrm>
                <a:off x="9967192" y="3477137"/>
                <a:ext cx="1606145" cy="60907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𝑅𝐷</m:t>
                      </m:r>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𝑖</m:t>
                          </m:r>
                        </m:sub>
                      </m:sSub>
                      <m:r>
                        <a:rPr lang="en-US" i="0">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𝐷</m:t>
                          </m:r>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𝑖</m:t>
                              </m:r>
                            </m:sub>
                          </m:sSub>
                        </m:num>
                        <m:den>
                          <m:r>
                            <a:rPr lang="en-US" i="1">
                              <a:latin typeface="Cambria Math" panose="02040503050406030204" pitchFamily="18" charset="0"/>
                            </a:rPr>
                            <m:t>𝑁</m:t>
                          </m:r>
                          <m:r>
                            <a:rPr lang="en-US" i="0">
                              <a:latin typeface="Cambria Math" panose="02040503050406030204" pitchFamily="18" charset="0"/>
                            </a:rPr>
                            <m:t>−1</m:t>
                          </m:r>
                        </m:den>
                      </m:f>
                    </m:oMath>
                  </m:oMathPara>
                </a14:m>
                <a:endParaRPr lang="en-US" dirty="0"/>
              </a:p>
            </p:txBody>
          </p:sp>
        </mc:Choice>
        <mc:Fallback xmlns="">
          <p:sp>
            <p:nvSpPr>
              <p:cNvPr id="6" name="Rectangle 5">
                <a:extLst>
                  <a:ext uri="{FF2B5EF4-FFF2-40B4-BE49-F238E27FC236}">
                    <a16:creationId xmlns:a16="http://schemas.microsoft.com/office/drawing/2014/main" id="{819C2C86-7085-4370-8FA6-EC4D97D0AE1E}"/>
                  </a:ext>
                </a:extLst>
              </p:cNvPr>
              <p:cNvSpPr>
                <a:spLocks noRot="1" noChangeAspect="1" noMove="1" noResize="1" noEditPoints="1" noAdjustHandles="1" noChangeArrowheads="1" noChangeShapeType="1" noTextEdit="1"/>
              </p:cNvSpPr>
              <p:nvPr/>
            </p:nvSpPr>
            <p:spPr>
              <a:xfrm>
                <a:off x="9967192" y="3477137"/>
                <a:ext cx="1606145" cy="609077"/>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Rectangle 7">
                <a:extLst>
                  <a:ext uri="{FF2B5EF4-FFF2-40B4-BE49-F238E27FC236}">
                    <a16:creationId xmlns:a16="http://schemas.microsoft.com/office/drawing/2014/main" id="{B35E96B1-4F74-447C-B7D1-9CFB06BC205F}"/>
                  </a:ext>
                </a:extLst>
              </p:cNvPr>
              <p:cNvSpPr/>
              <p:nvPr/>
            </p:nvSpPr>
            <p:spPr>
              <a:xfrm>
                <a:off x="9963051" y="5158104"/>
                <a:ext cx="1622111" cy="60907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𝑅𝐷</m:t>
                      </m:r>
                      <m:sSub>
                        <m:sSubPr>
                          <m:ctrlPr>
                            <a:rPr lang="en-US" i="1">
                              <a:latin typeface="Cambria Math" panose="02040503050406030204" pitchFamily="18" charset="0"/>
                            </a:rPr>
                          </m:ctrlPr>
                        </m:sSubPr>
                        <m:e>
                          <m:r>
                            <a:rPr lang="en-US" i="1">
                              <a:latin typeface="Cambria Math" panose="02040503050406030204" pitchFamily="18" charset="0"/>
                            </a:rPr>
                            <m:t>𝑜</m:t>
                          </m:r>
                        </m:e>
                        <m:sub>
                          <m:r>
                            <a:rPr lang="en-US" i="1">
                              <a:latin typeface="Cambria Math" panose="02040503050406030204" pitchFamily="18" charset="0"/>
                            </a:rPr>
                            <m:t>𝑖</m:t>
                          </m:r>
                        </m:sub>
                      </m:sSub>
                      <m:r>
                        <a:rPr lang="en-US" i="0">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𝐷</m:t>
                          </m:r>
                          <m:sSub>
                            <m:sSubPr>
                              <m:ctrlPr>
                                <a:rPr lang="en-US" i="1">
                                  <a:latin typeface="Cambria Math" panose="02040503050406030204" pitchFamily="18" charset="0"/>
                                </a:rPr>
                              </m:ctrlPr>
                            </m:sSubPr>
                            <m:e>
                              <m:r>
                                <a:rPr lang="en-US" i="1">
                                  <a:latin typeface="Cambria Math" panose="02040503050406030204" pitchFamily="18" charset="0"/>
                                </a:rPr>
                                <m:t>𝑜</m:t>
                              </m:r>
                            </m:e>
                            <m:sub>
                              <m:r>
                                <a:rPr lang="en-US" i="1">
                                  <a:latin typeface="Cambria Math" panose="02040503050406030204" pitchFamily="18" charset="0"/>
                                </a:rPr>
                                <m:t>𝑖</m:t>
                              </m:r>
                            </m:sub>
                          </m:sSub>
                        </m:num>
                        <m:den>
                          <m:r>
                            <a:rPr lang="en-US" i="1">
                              <a:latin typeface="Cambria Math" panose="02040503050406030204" pitchFamily="18" charset="0"/>
                            </a:rPr>
                            <m:t>𝑁</m:t>
                          </m:r>
                          <m:r>
                            <a:rPr lang="en-US" i="0">
                              <a:latin typeface="Cambria Math" panose="02040503050406030204" pitchFamily="18" charset="0"/>
                            </a:rPr>
                            <m:t>−1</m:t>
                          </m:r>
                        </m:den>
                      </m:f>
                    </m:oMath>
                  </m:oMathPara>
                </a14:m>
                <a:endParaRPr lang="en-US" dirty="0"/>
              </a:p>
            </p:txBody>
          </p:sp>
        </mc:Choice>
        <mc:Fallback xmlns="">
          <p:sp>
            <p:nvSpPr>
              <p:cNvPr id="8" name="Rectangle 7">
                <a:extLst>
                  <a:ext uri="{FF2B5EF4-FFF2-40B4-BE49-F238E27FC236}">
                    <a16:creationId xmlns:a16="http://schemas.microsoft.com/office/drawing/2014/main" id="{B35E96B1-4F74-447C-B7D1-9CFB06BC205F}"/>
                  </a:ext>
                </a:extLst>
              </p:cNvPr>
              <p:cNvSpPr>
                <a:spLocks noRot="1" noChangeAspect="1" noMove="1" noResize="1" noEditPoints="1" noAdjustHandles="1" noChangeArrowheads="1" noChangeShapeType="1" noTextEdit="1"/>
              </p:cNvSpPr>
              <p:nvPr/>
            </p:nvSpPr>
            <p:spPr>
              <a:xfrm>
                <a:off x="9963051" y="5158104"/>
                <a:ext cx="1622111" cy="609077"/>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A61A675A-741C-4F45-A9DE-1916C279BAA2}"/>
                  </a:ext>
                </a:extLst>
              </p:cNvPr>
              <p:cNvSpPr/>
              <p:nvPr/>
            </p:nvSpPr>
            <p:spPr>
              <a:xfrm>
                <a:off x="9979093" y="4244488"/>
                <a:ext cx="1579728" cy="60907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𝑅𝐷</m:t>
                      </m:r>
                      <m:sSub>
                        <m:sSubPr>
                          <m:ctrlPr>
                            <a:rPr lang="en-US" i="1">
                              <a:latin typeface="Cambria Math" panose="02040503050406030204" pitchFamily="18" charset="0"/>
                            </a:rPr>
                          </m:ctrlPr>
                        </m:sSubPr>
                        <m:e>
                          <m:r>
                            <a:rPr lang="en-US" i="1">
                              <a:latin typeface="Cambria Math" panose="02040503050406030204" pitchFamily="18" charset="0"/>
                            </a:rPr>
                            <m:t>𝑖</m:t>
                          </m:r>
                        </m:e>
                        <m:sub>
                          <m:r>
                            <a:rPr lang="en-US" i="1">
                              <a:latin typeface="Cambria Math" panose="02040503050406030204" pitchFamily="18" charset="0"/>
                            </a:rPr>
                            <m:t>𝑖</m:t>
                          </m:r>
                        </m:sub>
                      </m:sSub>
                      <m:r>
                        <a:rPr lang="en-US" i="0">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𝐷</m:t>
                          </m:r>
                          <m:sSub>
                            <m:sSubPr>
                              <m:ctrlPr>
                                <a:rPr lang="en-US" i="1">
                                  <a:latin typeface="Cambria Math" panose="02040503050406030204" pitchFamily="18" charset="0"/>
                                </a:rPr>
                              </m:ctrlPr>
                            </m:sSubPr>
                            <m:e>
                              <m:r>
                                <a:rPr lang="en-US" i="1">
                                  <a:latin typeface="Cambria Math" panose="02040503050406030204" pitchFamily="18" charset="0"/>
                                </a:rPr>
                                <m:t>𝑖</m:t>
                              </m:r>
                            </m:e>
                            <m:sub>
                              <m:r>
                                <a:rPr lang="en-US" i="1">
                                  <a:latin typeface="Cambria Math" panose="02040503050406030204" pitchFamily="18" charset="0"/>
                                </a:rPr>
                                <m:t>𝑖</m:t>
                              </m:r>
                            </m:sub>
                          </m:sSub>
                        </m:num>
                        <m:den>
                          <m:r>
                            <a:rPr lang="en-US" i="1">
                              <a:latin typeface="Cambria Math" panose="02040503050406030204" pitchFamily="18" charset="0"/>
                            </a:rPr>
                            <m:t>𝑁</m:t>
                          </m:r>
                          <m:r>
                            <a:rPr lang="en-US" i="0">
                              <a:latin typeface="Cambria Math" panose="02040503050406030204" pitchFamily="18" charset="0"/>
                            </a:rPr>
                            <m:t>−1</m:t>
                          </m:r>
                        </m:den>
                      </m:f>
                    </m:oMath>
                  </m:oMathPara>
                </a14:m>
                <a:endParaRPr lang="en-US" dirty="0"/>
              </a:p>
            </p:txBody>
          </p:sp>
        </mc:Choice>
        <mc:Fallback xmlns="">
          <p:sp>
            <p:nvSpPr>
              <p:cNvPr id="10" name="Rectangle 9">
                <a:extLst>
                  <a:ext uri="{FF2B5EF4-FFF2-40B4-BE49-F238E27FC236}">
                    <a16:creationId xmlns:a16="http://schemas.microsoft.com/office/drawing/2014/main" id="{A61A675A-741C-4F45-A9DE-1916C279BAA2}"/>
                  </a:ext>
                </a:extLst>
              </p:cNvPr>
              <p:cNvSpPr>
                <a:spLocks noRot="1" noChangeAspect="1" noMove="1" noResize="1" noEditPoints="1" noAdjustHandles="1" noChangeArrowheads="1" noChangeShapeType="1" noTextEdit="1"/>
              </p:cNvSpPr>
              <p:nvPr/>
            </p:nvSpPr>
            <p:spPr>
              <a:xfrm>
                <a:off x="9979093" y="4244488"/>
                <a:ext cx="1579728" cy="609077"/>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5F9D4025-266B-4551-9D8D-EE6AA20D1923}"/>
                  </a:ext>
                </a:extLst>
              </p:cNvPr>
              <p:cNvSpPr txBox="1"/>
              <p:nvPr/>
            </p:nvSpPr>
            <p:spPr>
              <a:xfrm>
                <a:off x="1744904" y="1246278"/>
                <a:ext cx="7278146" cy="646331"/>
              </a:xfrm>
              <a:prstGeom prst="rect">
                <a:avLst/>
              </a:prstGeom>
              <a:noFill/>
            </p:spPr>
            <p:txBody>
              <a:bodyPr wrap="none" rtlCol="0">
                <a:spAutoFit/>
              </a:bodyPr>
              <a:lstStyle/>
              <a:p>
                <a:r>
                  <a:rPr lang="es-MX" sz="3600" b="1" dirty="0">
                    <a:solidFill>
                      <a:schemeClr val="accent1">
                        <a:lumMod val="50000"/>
                      </a:schemeClr>
                    </a:solidFill>
                  </a:rPr>
                  <a:t>Degree</a:t>
                </a:r>
                <a:r>
                  <a:rPr lang="es-MX" sz="3600" dirty="0"/>
                  <a:t> </a:t>
                </a:r>
                <a:r>
                  <a:rPr lang="es-MX" sz="2800" dirty="0"/>
                  <a:t>(</a:t>
                </a:r>
                <a14:m>
                  <m:oMath xmlns:m="http://schemas.openxmlformats.org/officeDocument/2006/math">
                    <m:r>
                      <a:rPr lang="en-US" sz="2800" i="1">
                        <a:latin typeface="Cambria Math" panose="02040503050406030204" pitchFamily="18" charset="0"/>
                      </a:rPr>
                      <m:t>𝐷</m:t>
                    </m:r>
                    <m:sSub>
                      <m:sSubPr>
                        <m:ctrlPr>
                          <a:rPr lang="en-US" sz="2800" i="1">
                            <a:latin typeface="Cambria Math" panose="02040503050406030204" pitchFamily="18" charset="0"/>
                          </a:rPr>
                        </m:ctrlPr>
                      </m:sSubPr>
                      <m:e>
                        <m:r>
                          <a:rPr lang="en-US" sz="2800" i="1">
                            <a:latin typeface="Cambria Math" panose="02040503050406030204" pitchFamily="18" charset="0"/>
                          </a:rPr>
                          <m:t>𝑐</m:t>
                        </m:r>
                      </m:e>
                      <m:sub>
                        <m:r>
                          <a:rPr lang="en-US" sz="2800" i="1">
                            <a:latin typeface="Cambria Math" panose="02040503050406030204" pitchFamily="18" charset="0"/>
                          </a:rPr>
                          <m:t>𝑖</m:t>
                        </m:r>
                      </m:sub>
                    </m:sSub>
                  </m:oMath>
                </a14:m>
                <a:r>
                  <a:rPr lang="es-MX" sz="2800" dirty="0"/>
                  <a:t>), </a:t>
                </a:r>
                <a:r>
                  <a:rPr lang="es-MX" sz="2800" dirty="0" err="1"/>
                  <a:t>Number</a:t>
                </a:r>
                <a:r>
                  <a:rPr lang="es-MX" sz="2800" dirty="0"/>
                  <a:t> of </a:t>
                </a:r>
                <a:r>
                  <a:rPr lang="es-MX" sz="2800" dirty="0" err="1"/>
                  <a:t>edges</a:t>
                </a:r>
                <a:r>
                  <a:rPr lang="es-MX" sz="2800" dirty="0"/>
                  <a:t> </a:t>
                </a:r>
                <a:r>
                  <a:rPr lang="es-MX" sz="2800" dirty="0" err="1"/>
                  <a:t>for</a:t>
                </a:r>
                <a:r>
                  <a:rPr lang="es-MX" sz="2800" dirty="0"/>
                  <a:t> </a:t>
                </a:r>
                <a:r>
                  <a:rPr lang="es-MX" sz="2800" dirty="0" err="1"/>
                  <a:t>each</a:t>
                </a:r>
                <a:r>
                  <a:rPr lang="es-MX" sz="2800" dirty="0"/>
                  <a:t> </a:t>
                </a:r>
                <a:r>
                  <a:rPr lang="es-MX" sz="2800" dirty="0" err="1"/>
                  <a:t>node</a:t>
                </a:r>
                <a:r>
                  <a:rPr lang="es-MX" sz="2800" dirty="0"/>
                  <a:t>.</a:t>
                </a:r>
              </a:p>
            </p:txBody>
          </p:sp>
        </mc:Choice>
        <mc:Fallback xmlns="">
          <p:sp>
            <p:nvSpPr>
              <p:cNvPr id="34" name="TextBox 33">
                <a:extLst>
                  <a:ext uri="{FF2B5EF4-FFF2-40B4-BE49-F238E27FC236}">
                    <a16:creationId xmlns:a16="http://schemas.microsoft.com/office/drawing/2014/main" id="{5F9D4025-266B-4551-9D8D-EE6AA20D1923}"/>
                  </a:ext>
                </a:extLst>
              </p:cNvPr>
              <p:cNvSpPr txBox="1">
                <a:spLocks noRot="1" noChangeAspect="1" noMove="1" noResize="1" noEditPoints="1" noAdjustHandles="1" noChangeArrowheads="1" noChangeShapeType="1" noTextEdit="1"/>
              </p:cNvSpPr>
              <p:nvPr/>
            </p:nvSpPr>
            <p:spPr>
              <a:xfrm>
                <a:off x="1744904" y="1246278"/>
                <a:ext cx="7278146" cy="646331"/>
              </a:xfrm>
              <a:prstGeom prst="rect">
                <a:avLst/>
              </a:prstGeom>
              <a:blipFill>
                <a:blip r:embed="rId7"/>
                <a:stretch>
                  <a:fillRect l="-2513" t="-14151" r="-670" b="-3490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E474B470-1791-479E-A445-D81C1B4EF59B}"/>
                  </a:ext>
                </a:extLst>
              </p:cNvPr>
              <p:cNvSpPr txBox="1"/>
              <p:nvPr/>
            </p:nvSpPr>
            <p:spPr>
              <a:xfrm>
                <a:off x="5835252" y="2122981"/>
                <a:ext cx="4472572" cy="707886"/>
              </a:xfrm>
              <a:prstGeom prst="rect">
                <a:avLst/>
              </a:prstGeom>
              <a:noFill/>
            </p:spPr>
            <p:txBody>
              <a:bodyPr wrap="square" rtlCol="0">
                <a:spAutoFit/>
              </a:bodyPr>
              <a:lstStyle/>
              <a:p>
                <a:r>
                  <a:rPr lang="es-MX" sz="2000" b="1" dirty="0">
                    <a:solidFill>
                      <a:srgbClr val="FF0000"/>
                    </a:solidFill>
                  </a:rPr>
                  <a:t>Indegree</a:t>
                </a:r>
                <a:r>
                  <a:rPr lang="es-MX" sz="2000" dirty="0"/>
                  <a:t> </a:t>
                </a:r>
                <a14:m>
                  <m:oMath xmlns:m="http://schemas.openxmlformats.org/officeDocument/2006/math">
                    <m:r>
                      <a:rPr lang="en-US" sz="2000" i="1">
                        <a:latin typeface="Cambria Math" panose="02040503050406030204" pitchFamily="18" charset="0"/>
                      </a:rPr>
                      <m:t>𝐷</m:t>
                    </m:r>
                    <m:sSub>
                      <m:sSubPr>
                        <m:ctrlPr>
                          <a:rPr lang="en-US" sz="2000" i="1">
                            <a:latin typeface="Cambria Math" panose="02040503050406030204" pitchFamily="18" charset="0"/>
                          </a:rPr>
                        </m:ctrlPr>
                      </m:sSubPr>
                      <m:e>
                        <m:r>
                          <a:rPr lang="en-US" sz="2000" i="1">
                            <a:latin typeface="Cambria Math" panose="02040503050406030204" pitchFamily="18" charset="0"/>
                          </a:rPr>
                          <m:t>𝑖</m:t>
                        </m:r>
                      </m:e>
                      <m:sub>
                        <m:r>
                          <a:rPr lang="en-US" sz="2000" i="1">
                            <a:latin typeface="Cambria Math" panose="02040503050406030204" pitchFamily="18" charset="0"/>
                          </a:rPr>
                          <m:t>𝑖</m:t>
                        </m:r>
                      </m:sub>
                    </m:sSub>
                  </m:oMath>
                </a14:m>
                <a:r>
                  <a:rPr lang="en-US" sz="2000" dirty="0"/>
                  <a:t> </a:t>
                </a:r>
                <a:r>
                  <a:rPr lang="es-MX" sz="2000" dirty="0"/>
                  <a:t>: </a:t>
                </a:r>
                <a:r>
                  <a:rPr lang="es-MX" sz="2000" dirty="0" err="1"/>
                  <a:t>Number</a:t>
                </a:r>
                <a:r>
                  <a:rPr lang="es-MX" sz="2000" dirty="0"/>
                  <a:t> of </a:t>
                </a:r>
                <a:r>
                  <a:rPr lang="es-MX" sz="2000" dirty="0" err="1"/>
                  <a:t>contacts</a:t>
                </a:r>
                <a:r>
                  <a:rPr lang="es-MX" sz="2000" dirty="0"/>
                  <a:t> </a:t>
                </a:r>
                <a:r>
                  <a:rPr lang="es-MX" sz="2000" dirty="0" err="1"/>
                  <a:t>arriving</a:t>
                </a:r>
                <a:r>
                  <a:rPr lang="es-MX" sz="2000" dirty="0"/>
                  <a:t> at </a:t>
                </a:r>
                <a:r>
                  <a:rPr lang="es-MX" sz="2000" dirty="0" err="1"/>
                  <a:t>node</a:t>
                </a:r>
                <a:r>
                  <a:rPr lang="es-MX" sz="2000" dirty="0"/>
                  <a:t> </a:t>
                </a:r>
                <a:r>
                  <a:rPr lang="es-MX" sz="2000" i="1" dirty="0"/>
                  <a:t>i</a:t>
                </a:r>
                <a:r>
                  <a:rPr lang="es-MX" sz="2000" dirty="0"/>
                  <a:t>. </a:t>
                </a:r>
              </a:p>
            </p:txBody>
          </p:sp>
        </mc:Choice>
        <mc:Fallback xmlns="">
          <p:sp>
            <p:nvSpPr>
              <p:cNvPr id="35" name="TextBox 34">
                <a:extLst>
                  <a:ext uri="{FF2B5EF4-FFF2-40B4-BE49-F238E27FC236}">
                    <a16:creationId xmlns:a16="http://schemas.microsoft.com/office/drawing/2014/main" id="{E474B470-1791-479E-A445-D81C1B4EF59B}"/>
                  </a:ext>
                </a:extLst>
              </p:cNvPr>
              <p:cNvSpPr txBox="1">
                <a:spLocks noRot="1" noChangeAspect="1" noMove="1" noResize="1" noEditPoints="1" noAdjustHandles="1" noChangeArrowheads="1" noChangeShapeType="1" noTextEdit="1"/>
              </p:cNvSpPr>
              <p:nvPr/>
            </p:nvSpPr>
            <p:spPr>
              <a:xfrm>
                <a:off x="5835252" y="2122981"/>
                <a:ext cx="4472572" cy="707886"/>
              </a:xfrm>
              <a:prstGeom prst="rect">
                <a:avLst/>
              </a:prstGeom>
              <a:blipFill>
                <a:blip r:embed="rId8"/>
                <a:stretch>
                  <a:fillRect l="-1362" t="-4310" b="-14655"/>
                </a:stretch>
              </a:blipFill>
            </p:spPr>
            <p:txBody>
              <a:bodyPr/>
              <a:lstStyle/>
              <a:p>
                <a:r>
                  <a:rPr lang="en-US">
                    <a:noFill/>
                  </a:rPr>
                  <a:t> </a:t>
                </a:r>
              </a:p>
            </p:txBody>
          </p:sp>
        </mc:Fallback>
      </mc:AlternateContent>
      <p:sp>
        <p:nvSpPr>
          <p:cNvPr id="36" name="Oval 35">
            <a:extLst>
              <a:ext uri="{FF2B5EF4-FFF2-40B4-BE49-F238E27FC236}">
                <a16:creationId xmlns:a16="http://schemas.microsoft.com/office/drawing/2014/main" id="{B723646F-9EB3-4172-AAC6-60594D50DA43}"/>
              </a:ext>
            </a:extLst>
          </p:cNvPr>
          <p:cNvSpPr/>
          <p:nvPr/>
        </p:nvSpPr>
        <p:spPr>
          <a:xfrm>
            <a:off x="3698158" y="4984224"/>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5EEBECDE-5FBC-4A1D-A5CC-FB7DEE090EA9}"/>
              </a:ext>
            </a:extLst>
          </p:cNvPr>
          <p:cNvSpPr/>
          <p:nvPr/>
        </p:nvSpPr>
        <p:spPr>
          <a:xfrm rot="18948701">
            <a:off x="4314741" y="5519008"/>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BF4A547B-0841-432D-8938-46FCF15DFA96}"/>
              </a:ext>
            </a:extLst>
          </p:cNvPr>
          <p:cNvSpPr/>
          <p:nvPr/>
        </p:nvSpPr>
        <p:spPr>
          <a:xfrm rot="18434259">
            <a:off x="5690704" y="5306423"/>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767D3489-6FB7-4A3B-B241-44457E6C63D9}"/>
              </a:ext>
            </a:extLst>
          </p:cNvPr>
          <p:cNvSpPr/>
          <p:nvPr/>
        </p:nvSpPr>
        <p:spPr>
          <a:xfrm rot="20828378">
            <a:off x="6090350" y="458022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CB585ED6-D800-49E3-9DDF-9D0B3FD5397D}"/>
              </a:ext>
            </a:extLst>
          </p:cNvPr>
          <p:cNvSpPr/>
          <p:nvPr/>
        </p:nvSpPr>
        <p:spPr>
          <a:xfrm rot="3181082">
            <a:off x="3915054" y="4118842"/>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0BC0A8A4-E866-419F-8A26-1AF956A2223E}"/>
              </a:ext>
            </a:extLst>
          </p:cNvPr>
          <p:cNvSpPr/>
          <p:nvPr/>
        </p:nvSpPr>
        <p:spPr>
          <a:xfrm rot="21031883">
            <a:off x="2862405" y="396292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E6312671-2DDC-4A1D-BC87-595F80885A58}"/>
              </a:ext>
            </a:extLst>
          </p:cNvPr>
          <p:cNvSpPr/>
          <p:nvPr/>
        </p:nvSpPr>
        <p:spPr>
          <a:xfrm>
            <a:off x="2897417" y="473643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 name="Straight Arrow Connector 42">
            <a:extLst>
              <a:ext uri="{FF2B5EF4-FFF2-40B4-BE49-F238E27FC236}">
                <a16:creationId xmlns:a16="http://schemas.microsoft.com/office/drawing/2014/main" id="{D6AEE55A-C350-4514-97BF-B4D5544F1281}"/>
              </a:ext>
            </a:extLst>
          </p:cNvPr>
          <p:cNvCxnSpPr>
            <a:cxnSpLocks/>
            <a:stCxn id="41" idx="6"/>
            <a:endCxn id="40" idx="3"/>
          </p:cNvCxnSpPr>
          <p:nvPr/>
        </p:nvCxnSpPr>
        <p:spPr>
          <a:xfrm>
            <a:off x="3172697" y="4093432"/>
            <a:ext cx="743884" cy="159831"/>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072F1162-4786-4C0E-9DF8-7D067DE8939D}"/>
              </a:ext>
            </a:extLst>
          </p:cNvPr>
          <p:cNvCxnSpPr>
            <a:cxnSpLocks/>
            <a:stCxn id="41" idx="4"/>
            <a:endCxn id="42" idx="0"/>
          </p:cNvCxnSpPr>
          <p:nvPr/>
        </p:nvCxnSpPr>
        <p:spPr>
          <a:xfrm>
            <a:off x="3044313" y="4273212"/>
            <a:ext cx="9314" cy="463218"/>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D193C429-D87C-4067-BE55-3DC026535A7C}"/>
              </a:ext>
            </a:extLst>
          </p:cNvPr>
          <p:cNvCxnSpPr>
            <a:cxnSpLocks/>
            <a:stCxn id="40" idx="5"/>
            <a:endCxn id="36" idx="0"/>
          </p:cNvCxnSpPr>
          <p:nvPr/>
        </p:nvCxnSpPr>
        <p:spPr>
          <a:xfrm flipH="1">
            <a:off x="3854368" y="4429735"/>
            <a:ext cx="195107" cy="554489"/>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6" name="Oval 45">
            <a:extLst>
              <a:ext uri="{FF2B5EF4-FFF2-40B4-BE49-F238E27FC236}">
                <a16:creationId xmlns:a16="http://schemas.microsoft.com/office/drawing/2014/main" id="{B59ACB73-D039-479E-876D-CA6755C3ED48}"/>
              </a:ext>
            </a:extLst>
          </p:cNvPr>
          <p:cNvSpPr/>
          <p:nvPr/>
        </p:nvSpPr>
        <p:spPr>
          <a:xfrm rot="18848667">
            <a:off x="4501944" y="4693953"/>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 name="Straight Arrow Connector 46">
            <a:extLst>
              <a:ext uri="{FF2B5EF4-FFF2-40B4-BE49-F238E27FC236}">
                <a16:creationId xmlns:a16="http://schemas.microsoft.com/office/drawing/2014/main" id="{C98C212C-16EF-452E-AE39-F3CF8119A006}"/>
              </a:ext>
            </a:extLst>
          </p:cNvPr>
          <p:cNvCxnSpPr>
            <a:cxnSpLocks/>
            <a:stCxn id="40" idx="6"/>
            <a:endCxn id="46" idx="0"/>
          </p:cNvCxnSpPr>
          <p:nvPr/>
        </p:nvCxnSpPr>
        <p:spPr>
          <a:xfrm>
            <a:off x="4165234" y="4399836"/>
            <a:ext cx="380826" cy="341531"/>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543B0CD9-17FD-48BE-9290-E7B35A7C18A4}"/>
              </a:ext>
            </a:extLst>
          </p:cNvPr>
          <p:cNvSpPr/>
          <p:nvPr/>
        </p:nvSpPr>
        <p:spPr>
          <a:xfrm rot="15721364">
            <a:off x="4981639" y="3476783"/>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9" name="Straight Arrow Connector 48">
            <a:extLst>
              <a:ext uri="{FF2B5EF4-FFF2-40B4-BE49-F238E27FC236}">
                <a16:creationId xmlns:a16="http://schemas.microsoft.com/office/drawing/2014/main" id="{13FF64C4-24E9-49BD-A06D-D44F0409DCDF}"/>
              </a:ext>
            </a:extLst>
          </p:cNvPr>
          <p:cNvCxnSpPr>
            <a:cxnSpLocks/>
            <a:stCxn id="40" idx="0"/>
            <a:endCxn id="48" idx="0"/>
          </p:cNvCxnSpPr>
          <p:nvPr/>
        </p:nvCxnSpPr>
        <p:spPr>
          <a:xfrm flipV="1">
            <a:off x="4196048" y="3654672"/>
            <a:ext cx="787103" cy="526410"/>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765DC01D-386D-4601-8DB2-291251C3227F}"/>
              </a:ext>
            </a:extLst>
          </p:cNvPr>
          <p:cNvCxnSpPr>
            <a:cxnSpLocks/>
            <a:stCxn id="36" idx="5"/>
            <a:endCxn id="37" idx="0"/>
          </p:cNvCxnSpPr>
          <p:nvPr/>
        </p:nvCxnSpPr>
        <p:spPr>
          <a:xfrm>
            <a:off x="3964825" y="5250891"/>
            <a:ext cx="397245" cy="312316"/>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D9DAB4F1-E2C0-4480-888F-F1CCD4574639}"/>
              </a:ext>
            </a:extLst>
          </p:cNvPr>
          <p:cNvCxnSpPr>
            <a:cxnSpLocks/>
            <a:stCxn id="48" idx="3"/>
            <a:endCxn id="39" idx="1"/>
          </p:cNvCxnSpPr>
          <p:nvPr/>
        </p:nvCxnSpPr>
        <p:spPr>
          <a:xfrm>
            <a:off x="5262566" y="3727052"/>
            <a:ext cx="851723" cy="926277"/>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C38C566A-CC31-491F-AA5E-0578334D1165}"/>
              </a:ext>
            </a:extLst>
          </p:cNvPr>
          <p:cNvCxnSpPr>
            <a:cxnSpLocks/>
            <a:stCxn id="38" idx="6"/>
            <a:endCxn id="39" idx="3"/>
          </p:cNvCxnSpPr>
          <p:nvPr/>
        </p:nvCxnSpPr>
        <p:spPr>
          <a:xfrm flipV="1">
            <a:off x="5941440" y="4868701"/>
            <a:ext cx="222019" cy="469568"/>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8CD2AEFD-98F0-4D68-874F-628542A37DD2}"/>
              </a:ext>
            </a:extLst>
          </p:cNvPr>
          <p:cNvSpPr/>
          <p:nvPr/>
        </p:nvSpPr>
        <p:spPr>
          <a:xfrm rot="281712">
            <a:off x="6128623" y="3701785"/>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4" name="Straight Arrow Connector 53">
            <a:extLst>
              <a:ext uri="{FF2B5EF4-FFF2-40B4-BE49-F238E27FC236}">
                <a16:creationId xmlns:a16="http://schemas.microsoft.com/office/drawing/2014/main" id="{7F7CDB25-68FB-4D0F-BFCA-3BE1F00DB8F4}"/>
              </a:ext>
            </a:extLst>
          </p:cNvPr>
          <p:cNvCxnSpPr>
            <a:cxnSpLocks/>
            <a:stCxn id="53" idx="4"/>
            <a:endCxn id="39" idx="0"/>
          </p:cNvCxnSpPr>
          <p:nvPr/>
        </p:nvCxnSpPr>
        <p:spPr>
          <a:xfrm flipH="1">
            <a:off x="6211791" y="4013681"/>
            <a:ext cx="60255" cy="570457"/>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5" name="Oval 54">
            <a:extLst>
              <a:ext uri="{FF2B5EF4-FFF2-40B4-BE49-F238E27FC236}">
                <a16:creationId xmlns:a16="http://schemas.microsoft.com/office/drawing/2014/main" id="{4231346A-5211-4E2D-BDB1-E0D64873D3F4}"/>
              </a:ext>
            </a:extLst>
          </p:cNvPr>
          <p:cNvSpPr/>
          <p:nvPr/>
        </p:nvSpPr>
        <p:spPr>
          <a:xfrm rot="1467388">
            <a:off x="6758744" y="5066565"/>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6" name="Straight Arrow Connector 55">
            <a:extLst>
              <a:ext uri="{FF2B5EF4-FFF2-40B4-BE49-F238E27FC236}">
                <a16:creationId xmlns:a16="http://schemas.microsoft.com/office/drawing/2014/main" id="{33154FF9-FF69-45EB-99B9-3F7B44037DE4}"/>
              </a:ext>
            </a:extLst>
          </p:cNvPr>
          <p:cNvCxnSpPr>
            <a:cxnSpLocks/>
            <a:stCxn id="39" idx="5"/>
            <a:endCxn id="55" idx="2"/>
          </p:cNvCxnSpPr>
          <p:nvPr/>
        </p:nvCxnSpPr>
        <p:spPr>
          <a:xfrm>
            <a:off x="6378831" y="4819531"/>
            <a:ext cx="393929" cy="338573"/>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C598A5B3-4859-48EE-90CE-7535357013C1}"/>
              </a:ext>
            </a:extLst>
          </p:cNvPr>
          <p:cNvSpPr txBox="1"/>
          <p:nvPr/>
        </p:nvSpPr>
        <p:spPr>
          <a:xfrm>
            <a:off x="9559968" y="3057006"/>
            <a:ext cx="2621487" cy="369332"/>
          </a:xfrm>
          <a:prstGeom prst="rect">
            <a:avLst/>
          </a:prstGeom>
          <a:noFill/>
        </p:spPr>
        <p:txBody>
          <a:bodyPr wrap="none" rtlCol="0">
            <a:spAutoFit/>
          </a:bodyPr>
          <a:lstStyle/>
          <a:p>
            <a:r>
              <a:rPr lang="en-US" b="1" dirty="0">
                <a:solidFill>
                  <a:schemeClr val="accent1">
                    <a:lumMod val="50000"/>
                  </a:schemeClr>
                </a:solidFill>
              </a:rPr>
              <a:t>Relative degree centrality</a:t>
            </a:r>
          </a:p>
        </p:txBody>
      </p:sp>
      <p:sp>
        <p:nvSpPr>
          <p:cNvPr id="58" name="TextBox 57">
            <a:extLst>
              <a:ext uri="{FF2B5EF4-FFF2-40B4-BE49-F238E27FC236}">
                <a16:creationId xmlns:a16="http://schemas.microsoft.com/office/drawing/2014/main" id="{32D412B2-B84C-468D-BA62-D26D82C3768F}"/>
              </a:ext>
            </a:extLst>
          </p:cNvPr>
          <p:cNvSpPr txBox="1"/>
          <p:nvPr/>
        </p:nvSpPr>
        <p:spPr>
          <a:xfrm>
            <a:off x="6453306" y="4423703"/>
            <a:ext cx="1356653" cy="369332"/>
          </a:xfrm>
          <a:prstGeom prst="rect">
            <a:avLst/>
          </a:prstGeom>
          <a:noFill/>
        </p:spPr>
        <p:txBody>
          <a:bodyPr wrap="none" rtlCol="0">
            <a:spAutoFit/>
          </a:bodyPr>
          <a:lstStyle/>
          <a:p>
            <a:r>
              <a:rPr lang="en-US" dirty="0" err="1">
                <a:solidFill>
                  <a:srgbClr val="FF0000"/>
                </a:solidFill>
              </a:rPr>
              <a:t>Indegree</a:t>
            </a:r>
            <a:r>
              <a:rPr lang="en-US" dirty="0">
                <a:solidFill>
                  <a:srgbClr val="FF0000"/>
                </a:solidFill>
              </a:rPr>
              <a:t> = 3</a:t>
            </a:r>
          </a:p>
        </p:txBody>
      </p:sp>
      <p:sp>
        <p:nvSpPr>
          <p:cNvPr id="59" name="TextBox 58">
            <a:extLst>
              <a:ext uri="{FF2B5EF4-FFF2-40B4-BE49-F238E27FC236}">
                <a16:creationId xmlns:a16="http://schemas.microsoft.com/office/drawing/2014/main" id="{F7AA70F5-940B-4C98-BEDE-ABE222473258}"/>
              </a:ext>
            </a:extLst>
          </p:cNvPr>
          <p:cNvSpPr txBox="1"/>
          <p:nvPr/>
        </p:nvSpPr>
        <p:spPr>
          <a:xfrm>
            <a:off x="3059304" y="3474006"/>
            <a:ext cx="1525610" cy="369332"/>
          </a:xfrm>
          <a:prstGeom prst="rect">
            <a:avLst/>
          </a:prstGeom>
          <a:noFill/>
        </p:spPr>
        <p:txBody>
          <a:bodyPr wrap="none" rtlCol="0">
            <a:spAutoFit/>
          </a:bodyPr>
          <a:lstStyle/>
          <a:p>
            <a:r>
              <a:rPr lang="en-US" dirty="0" err="1">
                <a:solidFill>
                  <a:schemeClr val="accent5">
                    <a:lumMod val="75000"/>
                  </a:schemeClr>
                </a:solidFill>
              </a:rPr>
              <a:t>Outdegree</a:t>
            </a:r>
            <a:r>
              <a:rPr lang="en-US" dirty="0">
                <a:solidFill>
                  <a:schemeClr val="accent5">
                    <a:lumMod val="75000"/>
                  </a:schemeClr>
                </a:solidFill>
              </a:rPr>
              <a:t> = 3</a:t>
            </a:r>
          </a:p>
        </p:txBody>
      </p:sp>
      <p:sp>
        <p:nvSpPr>
          <p:cNvPr id="60" name="Oval 59">
            <a:extLst>
              <a:ext uri="{FF2B5EF4-FFF2-40B4-BE49-F238E27FC236}">
                <a16:creationId xmlns:a16="http://schemas.microsoft.com/office/drawing/2014/main" id="{E6144A4E-0790-4244-9673-3BF8E42D2BC3}"/>
              </a:ext>
            </a:extLst>
          </p:cNvPr>
          <p:cNvSpPr/>
          <p:nvPr/>
        </p:nvSpPr>
        <p:spPr>
          <a:xfrm rot="20828378">
            <a:off x="6090349" y="4580220"/>
            <a:ext cx="312420" cy="31242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197229DB-52D7-4BF1-994C-BC8B8EDF8C6A}"/>
              </a:ext>
            </a:extLst>
          </p:cNvPr>
          <p:cNvSpPr/>
          <p:nvPr/>
        </p:nvSpPr>
        <p:spPr>
          <a:xfrm rot="3181082">
            <a:off x="3910976" y="4112255"/>
            <a:ext cx="312420" cy="312420"/>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2" name="Straight Arrow Connector 71">
            <a:extLst>
              <a:ext uri="{FF2B5EF4-FFF2-40B4-BE49-F238E27FC236}">
                <a16:creationId xmlns:a16="http://schemas.microsoft.com/office/drawing/2014/main" id="{FB83BFF9-98A0-4EF9-BD9F-ACDF9B10EA1D}"/>
              </a:ext>
            </a:extLst>
          </p:cNvPr>
          <p:cNvCxnSpPr>
            <a:cxnSpLocks/>
          </p:cNvCxnSpPr>
          <p:nvPr/>
        </p:nvCxnSpPr>
        <p:spPr>
          <a:xfrm>
            <a:off x="3178343" y="4087916"/>
            <a:ext cx="743884" cy="159831"/>
          </a:xfrm>
          <a:prstGeom prst="straightConnector1">
            <a:avLst/>
          </a:prstGeom>
          <a:ln w="38100">
            <a:solidFill>
              <a:srgbClr val="0070C0"/>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BC17E88A-92AD-4124-9C42-2D3B3E81360A}"/>
              </a:ext>
            </a:extLst>
          </p:cNvPr>
          <p:cNvCxnSpPr>
            <a:cxnSpLocks/>
          </p:cNvCxnSpPr>
          <p:nvPr/>
        </p:nvCxnSpPr>
        <p:spPr>
          <a:xfrm>
            <a:off x="3043863" y="4273792"/>
            <a:ext cx="9314" cy="463218"/>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4800587B-7A71-4E59-8B5E-EE42A7AF0825}"/>
              </a:ext>
            </a:extLst>
          </p:cNvPr>
          <p:cNvCxnSpPr>
            <a:cxnSpLocks/>
          </p:cNvCxnSpPr>
          <p:nvPr/>
        </p:nvCxnSpPr>
        <p:spPr>
          <a:xfrm flipH="1">
            <a:off x="3853918" y="4436411"/>
            <a:ext cx="195107" cy="554489"/>
          </a:xfrm>
          <a:prstGeom prst="straightConnector1">
            <a:avLst/>
          </a:prstGeom>
          <a:ln w="38100">
            <a:solidFill>
              <a:srgbClr val="0070C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F8583EBF-EFE5-4E74-94C8-792FCD9CAB6B}"/>
              </a:ext>
            </a:extLst>
          </p:cNvPr>
          <p:cNvCxnSpPr>
            <a:cxnSpLocks/>
          </p:cNvCxnSpPr>
          <p:nvPr/>
        </p:nvCxnSpPr>
        <p:spPr>
          <a:xfrm>
            <a:off x="4170880" y="4406512"/>
            <a:ext cx="380826" cy="341531"/>
          </a:xfrm>
          <a:prstGeom prst="straightConnector1">
            <a:avLst/>
          </a:prstGeom>
          <a:ln w="38100">
            <a:solidFill>
              <a:srgbClr val="0070C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30BEDBBB-60D0-4F8D-B9F5-225B7A3C3234}"/>
              </a:ext>
            </a:extLst>
          </p:cNvPr>
          <p:cNvCxnSpPr>
            <a:cxnSpLocks/>
            <a:stCxn id="48" idx="0"/>
            <a:endCxn id="61" idx="0"/>
          </p:cNvCxnSpPr>
          <p:nvPr/>
        </p:nvCxnSpPr>
        <p:spPr>
          <a:xfrm flipH="1">
            <a:off x="4191970" y="3654672"/>
            <a:ext cx="791181" cy="519823"/>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16FB28F5-4B9C-49CC-8956-5F65693347E3}"/>
              </a:ext>
            </a:extLst>
          </p:cNvPr>
          <p:cNvCxnSpPr>
            <a:cxnSpLocks/>
          </p:cNvCxnSpPr>
          <p:nvPr/>
        </p:nvCxnSpPr>
        <p:spPr>
          <a:xfrm>
            <a:off x="3970471" y="5257567"/>
            <a:ext cx="397245" cy="312316"/>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B7A6D040-037D-4561-B75A-28C96E44716A}"/>
              </a:ext>
            </a:extLst>
          </p:cNvPr>
          <p:cNvCxnSpPr>
            <a:cxnSpLocks/>
            <a:stCxn id="60" idx="1"/>
            <a:endCxn id="48" idx="3"/>
          </p:cNvCxnSpPr>
          <p:nvPr/>
        </p:nvCxnSpPr>
        <p:spPr>
          <a:xfrm flipH="1" flipV="1">
            <a:off x="5262566" y="3727052"/>
            <a:ext cx="851722" cy="926277"/>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2BCB365A-C22E-41BB-9E21-8B95AEDD0124}"/>
              </a:ext>
            </a:extLst>
          </p:cNvPr>
          <p:cNvCxnSpPr>
            <a:cxnSpLocks/>
          </p:cNvCxnSpPr>
          <p:nvPr/>
        </p:nvCxnSpPr>
        <p:spPr>
          <a:xfrm flipV="1">
            <a:off x="5934894" y="4875377"/>
            <a:ext cx="222019" cy="469568"/>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5FD464DE-B066-425A-9210-CBFAD8919156}"/>
              </a:ext>
            </a:extLst>
          </p:cNvPr>
          <p:cNvCxnSpPr>
            <a:cxnSpLocks/>
          </p:cNvCxnSpPr>
          <p:nvPr/>
        </p:nvCxnSpPr>
        <p:spPr>
          <a:xfrm flipH="1">
            <a:off x="6211341" y="4020357"/>
            <a:ext cx="60255" cy="570457"/>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7482B153-9256-4523-90DB-3DCC7EA7438A}"/>
              </a:ext>
            </a:extLst>
          </p:cNvPr>
          <p:cNvCxnSpPr>
            <a:cxnSpLocks/>
          </p:cNvCxnSpPr>
          <p:nvPr/>
        </p:nvCxnSpPr>
        <p:spPr>
          <a:xfrm>
            <a:off x="6378381" y="4820111"/>
            <a:ext cx="393929" cy="338573"/>
          </a:xfrm>
          <a:prstGeom prst="straightConnector1">
            <a:avLst/>
          </a:prstGeom>
          <a:ln w="38100">
            <a:solidFill>
              <a:srgbClr val="FF0000"/>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0999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5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6"/>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0"/>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8" grpId="0"/>
      <p:bldP spid="10" grpId="0"/>
      <p:bldP spid="35" grpId="0"/>
      <p:bldP spid="57" grpId="0"/>
      <p:bldP spid="58" grpId="0"/>
      <p:bldP spid="59" grpId="0"/>
      <p:bldP spid="60" grpId="0" animBg="1"/>
      <p:bldP spid="61"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II.B.b</a:t>
            </a:r>
            <a:r>
              <a:rPr lang="es-MX" dirty="0"/>
              <a:t> - Local </a:t>
            </a:r>
            <a:r>
              <a:rPr lang="es-MX" dirty="0" err="1"/>
              <a:t>properties</a:t>
            </a:r>
            <a:endParaRPr lang="en-US"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45</a:t>
            </a:fld>
            <a:endParaRPr lang="en-US" dirty="0"/>
          </a:p>
        </p:txBody>
      </p:sp>
      <p:sp>
        <p:nvSpPr>
          <p:cNvPr id="2" name="TextBox 1">
            <a:extLst>
              <a:ext uri="{FF2B5EF4-FFF2-40B4-BE49-F238E27FC236}">
                <a16:creationId xmlns:a16="http://schemas.microsoft.com/office/drawing/2014/main" id="{92F1BB2B-6CD0-4199-8B6B-53C13B3FE764}"/>
              </a:ext>
            </a:extLst>
          </p:cNvPr>
          <p:cNvSpPr txBox="1"/>
          <p:nvPr/>
        </p:nvSpPr>
        <p:spPr>
          <a:xfrm>
            <a:off x="1612255" y="1199758"/>
            <a:ext cx="9244517" cy="954107"/>
          </a:xfrm>
          <a:prstGeom prst="rect">
            <a:avLst/>
          </a:prstGeom>
          <a:noFill/>
        </p:spPr>
        <p:txBody>
          <a:bodyPr wrap="square" rtlCol="0">
            <a:spAutoFit/>
          </a:bodyPr>
          <a:lstStyle/>
          <a:p>
            <a:r>
              <a:rPr lang="es-MX" sz="3200" b="1" dirty="0">
                <a:solidFill>
                  <a:schemeClr val="accent5">
                    <a:lumMod val="50000"/>
                  </a:schemeClr>
                </a:solidFill>
              </a:rPr>
              <a:t>Hubs and Authorities</a:t>
            </a:r>
            <a:r>
              <a:rPr lang="es-MX" sz="2400" dirty="0"/>
              <a:t> are nodes with high outedgree and high indegree.</a:t>
            </a:r>
          </a:p>
        </p:txBody>
      </p:sp>
      <p:sp>
        <p:nvSpPr>
          <p:cNvPr id="30" name="Oval 29"/>
          <p:cNvSpPr/>
          <p:nvPr/>
        </p:nvSpPr>
        <p:spPr>
          <a:xfrm>
            <a:off x="1090179" y="3718918"/>
            <a:ext cx="192829" cy="172882"/>
          </a:xfrm>
          <a:prstGeom prst="ellips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25">
            <a:extLst>
              <a:ext uri="{FF2B5EF4-FFF2-40B4-BE49-F238E27FC236}">
                <a16:creationId xmlns:a16="http://schemas.microsoft.com/office/drawing/2014/main" id="{B2890937-1031-4973-9340-0B97AB5B5F06}"/>
              </a:ext>
            </a:extLst>
          </p:cNvPr>
          <p:cNvSpPr/>
          <p:nvPr/>
        </p:nvSpPr>
        <p:spPr>
          <a:xfrm>
            <a:off x="1903990" y="2857243"/>
            <a:ext cx="192829" cy="172882"/>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25">
            <a:extLst>
              <a:ext uri="{FF2B5EF4-FFF2-40B4-BE49-F238E27FC236}">
                <a16:creationId xmlns:a16="http://schemas.microsoft.com/office/drawing/2014/main" id="{9D4247B2-4762-4657-BBA7-0ABBA82A2D09}"/>
              </a:ext>
            </a:extLst>
          </p:cNvPr>
          <p:cNvSpPr/>
          <p:nvPr/>
        </p:nvSpPr>
        <p:spPr>
          <a:xfrm>
            <a:off x="1902284" y="3443348"/>
            <a:ext cx="192829" cy="172882"/>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25">
            <a:extLst>
              <a:ext uri="{FF2B5EF4-FFF2-40B4-BE49-F238E27FC236}">
                <a16:creationId xmlns:a16="http://schemas.microsoft.com/office/drawing/2014/main" id="{FE03C3EA-BFAF-4250-A316-11E84FEDCB88}"/>
              </a:ext>
            </a:extLst>
          </p:cNvPr>
          <p:cNvSpPr/>
          <p:nvPr/>
        </p:nvSpPr>
        <p:spPr>
          <a:xfrm>
            <a:off x="1902284" y="4029453"/>
            <a:ext cx="192829" cy="172882"/>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25">
            <a:extLst>
              <a:ext uri="{FF2B5EF4-FFF2-40B4-BE49-F238E27FC236}">
                <a16:creationId xmlns:a16="http://schemas.microsoft.com/office/drawing/2014/main" id="{95F2DC6C-D46F-4C2A-A476-2641A6D79F44}"/>
              </a:ext>
            </a:extLst>
          </p:cNvPr>
          <p:cNvSpPr/>
          <p:nvPr/>
        </p:nvSpPr>
        <p:spPr>
          <a:xfrm>
            <a:off x="1906535" y="4614482"/>
            <a:ext cx="192829" cy="172882"/>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5" name="Straight Arrow Connector 71">
            <a:extLst>
              <a:ext uri="{FF2B5EF4-FFF2-40B4-BE49-F238E27FC236}">
                <a16:creationId xmlns:a16="http://schemas.microsoft.com/office/drawing/2014/main" id="{1DF1EB4C-E313-49F7-96BF-250000CA7C9B}"/>
              </a:ext>
            </a:extLst>
          </p:cNvPr>
          <p:cNvCxnSpPr>
            <a:cxnSpLocks/>
            <a:stCxn id="36" idx="3"/>
            <a:endCxn id="30" idx="6"/>
          </p:cNvCxnSpPr>
          <p:nvPr/>
        </p:nvCxnSpPr>
        <p:spPr>
          <a:xfrm flipH="1">
            <a:off x="1283008" y="3004807"/>
            <a:ext cx="649221" cy="800552"/>
          </a:xfrm>
          <a:prstGeom prst="straightConnector1">
            <a:avLst/>
          </a:prstGeom>
          <a:ln w="38100">
            <a:solidFill>
              <a:srgbClr val="0070C0"/>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6" name="Straight Arrow Connector 71">
            <a:extLst>
              <a:ext uri="{FF2B5EF4-FFF2-40B4-BE49-F238E27FC236}">
                <a16:creationId xmlns:a16="http://schemas.microsoft.com/office/drawing/2014/main" id="{D904A1A4-3215-4441-BE4C-4CB96AA12867}"/>
              </a:ext>
            </a:extLst>
          </p:cNvPr>
          <p:cNvCxnSpPr>
            <a:cxnSpLocks/>
            <a:stCxn id="41" idx="2"/>
            <a:endCxn id="30" idx="6"/>
          </p:cNvCxnSpPr>
          <p:nvPr/>
        </p:nvCxnSpPr>
        <p:spPr>
          <a:xfrm flipH="1">
            <a:off x="1283008" y="3529789"/>
            <a:ext cx="619276" cy="275570"/>
          </a:xfrm>
          <a:prstGeom prst="straightConnector1">
            <a:avLst/>
          </a:prstGeom>
          <a:ln w="38100">
            <a:solidFill>
              <a:srgbClr val="0070C0"/>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Arrow Connector 71">
            <a:extLst>
              <a:ext uri="{FF2B5EF4-FFF2-40B4-BE49-F238E27FC236}">
                <a16:creationId xmlns:a16="http://schemas.microsoft.com/office/drawing/2014/main" id="{B1EBE1B6-9940-4A11-B36B-608BFD2A6C61}"/>
              </a:ext>
            </a:extLst>
          </p:cNvPr>
          <p:cNvCxnSpPr>
            <a:cxnSpLocks/>
            <a:stCxn id="42" idx="2"/>
            <a:endCxn id="30" idx="6"/>
          </p:cNvCxnSpPr>
          <p:nvPr/>
        </p:nvCxnSpPr>
        <p:spPr>
          <a:xfrm flipH="1" flipV="1">
            <a:off x="1283008" y="3805359"/>
            <a:ext cx="619276" cy="310535"/>
          </a:xfrm>
          <a:prstGeom prst="straightConnector1">
            <a:avLst/>
          </a:prstGeom>
          <a:ln w="38100">
            <a:solidFill>
              <a:srgbClr val="0070C0"/>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Arrow Connector 71">
            <a:extLst>
              <a:ext uri="{FF2B5EF4-FFF2-40B4-BE49-F238E27FC236}">
                <a16:creationId xmlns:a16="http://schemas.microsoft.com/office/drawing/2014/main" id="{85580A49-62D4-42B3-82D7-76644B352080}"/>
              </a:ext>
            </a:extLst>
          </p:cNvPr>
          <p:cNvCxnSpPr>
            <a:cxnSpLocks/>
            <a:stCxn id="44" idx="2"/>
            <a:endCxn id="30" idx="6"/>
          </p:cNvCxnSpPr>
          <p:nvPr/>
        </p:nvCxnSpPr>
        <p:spPr>
          <a:xfrm flipH="1" flipV="1">
            <a:off x="1283008" y="3805359"/>
            <a:ext cx="623527" cy="895564"/>
          </a:xfrm>
          <a:prstGeom prst="straightConnector1">
            <a:avLst/>
          </a:prstGeom>
          <a:ln w="38100">
            <a:solidFill>
              <a:srgbClr val="0070C0"/>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sp>
        <p:nvSpPr>
          <p:cNvPr id="52" name="Oval 29">
            <a:extLst>
              <a:ext uri="{FF2B5EF4-FFF2-40B4-BE49-F238E27FC236}">
                <a16:creationId xmlns:a16="http://schemas.microsoft.com/office/drawing/2014/main" id="{8C17A648-F817-470A-85FC-E20116F57106}"/>
              </a:ext>
            </a:extLst>
          </p:cNvPr>
          <p:cNvSpPr/>
          <p:nvPr/>
        </p:nvSpPr>
        <p:spPr>
          <a:xfrm>
            <a:off x="3256990" y="4473536"/>
            <a:ext cx="192829" cy="17288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25">
            <a:extLst>
              <a:ext uri="{FF2B5EF4-FFF2-40B4-BE49-F238E27FC236}">
                <a16:creationId xmlns:a16="http://schemas.microsoft.com/office/drawing/2014/main" id="{4070AB4E-EED2-483D-9C02-A0C1C5DDA390}"/>
              </a:ext>
            </a:extLst>
          </p:cNvPr>
          <p:cNvSpPr/>
          <p:nvPr/>
        </p:nvSpPr>
        <p:spPr>
          <a:xfrm>
            <a:off x="4070801" y="3611861"/>
            <a:ext cx="192829" cy="172882"/>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25">
            <a:extLst>
              <a:ext uri="{FF2B5EF4-FFF2-40B4-BE49-F238E27FC236}">
                <a16:creationId xmlns:a16="http://schemas.microsoft.com/office/drawing/2014/main" id="{5D634543-170B-4A21-B8A4-44DDD71404A3}"/>
              </a:ext>
            </a:extLst>
          </p:cNvPr>
          <p:cNvSpPr/>
          <p:nvPr/>
        </p:nvSpPr>
        <p:spPr>
          <a:xfrm>
            <a:off x="4069095" y="4197966"/>
            <a:ext cx="192829" cy="172882"/>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25">
            <a:extLst>
              <a:ext uri="{FF2B5EF4-FFF2-40B4-BE49-F238E27FC236}">
                <a16:creationId xmlns:a16="http://schemas.microsoft.com/office/drawing/2014/main" id="{9678292E-6C4F-4174-A2E0-F6D92D2E3B29}"/>
              </a:ext>
            </a:extLst>
          </p:cNvPr>
          <p:cNvSpPr/>
          <p:nvPr/>
        </p:nvSpPr>
        <p:spPr>
          <a:xfrm>
            <a:off x="4069095" y="4784071"/>
            <a:ext cx="192829" cy="172882"/>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25">
            <a:extLst>
              <a:ext uri="{FF2B5EF4-FFF2-40B4-BE49-F238E27FC236}">
                <a16:creationId xmlns:a16="http://schemas.microsoft.com/office/drawing/2014/main" id="{BB22D0DD-B641-45A4-BEFD-B11E94226022}"/>
              </a:ext>
            </a:extLst>
          </p:cNvPr>
          <p:cNvSpPr/>
          <p:nvPr/>
        </p:nvSpPr>
        <p:spPr>
          <a:xfrm>
            <a:off x="4073346" y="5369100"/>
            <a:ext cx="192829" cy="172882"/>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7" name="Straight Arrow Connector 71">
            <a:extLst>
              <a:ext uri="{FF2B5EF4-FFF2-40B4-BE49-F238E27FC236}">
                <a16:creationId xmlns:a16="http://schemas.microsoft.com/office/drawing/2014/main" id="{05C23FDE-6A74-4725-B324-A76EF81965B7}"/>
              </a:ext>
            </a:extLst>
          </p:cNvPr>
          <p:cNvCxnSpPr>
            <a:cxnSpLocks/>
            <a:stCxn id="52" idx="6"/>
            <a:endCxn id="53" idx="3"/>
          </p:cNvCxnSpPr>
          <p:nvPr/>
        </p:nvCxnSpPr>
        <p:spPr>
          <a:xfrm flipV="1">
            <a:off x="3449819" y="3759425"/>
            <a:ext cx="649221" cy="800552"/>
          </a:xfrm>
          <a:prstGeom prst="straightConnector1">
            <a:avLst/>
          </a:prstGeom>
          <a:ln w="38100">
            <a:solidFill>
              <a:srgbClr val="FF0000"/>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3" name="Straight Arrow Connector 71">
            <a:extLst>
              <a:ext uri="{FF2B5EF4-FFF2-40B4-BE49-F238E27FC236}">
                <a16:creationId xmlns:a16="http://schemas.microsoft.com/office/drawing/2014/main" id="{E17368DD-EBF9-4CCE-A9A2-796809053A90}"/>
              </a:ext>
            </a:extLst>
          </p:cNvPr>
          <p:cNvCxnSpPr>
            <a:cxnSpLocks/>
            <a:stCxn id="52" idx="6"/>
            <a:endCxn id="54" idx="2"/>
          </p:cNvCxnSpPr>
          <p:nvPr/>
        </p:nvCxnSpPr>
        <p:spPr>
          <a:xfrm flipV="1">
            <a:off x="3449819" y="4284407"/>
            <a:ext cx="619276" cy="275570"/>
          </a:xfrm>
          <a:prstGeom prst="straightConnector1">
            <a:avLst/>
          </a:prstGeom>
          <a:ln w="38100">
            <a:solidFill>
              <a:srgbClr val="FF0000"/>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4" name="Straight Arrow Connector 71">
            <a:extLst>
              <a:ext uri="{FF2B5EF4-FFF2-40B4-BE49-F238E27FC236}">
                <a16:creationId xmlns:a16="http://schemas.microsoft.com/office/drawing/2014/main" id="{11A15A73-AACE-47E8-A958-B2EE7C7D023C}"/>
              </a:ext>
            </a:extLst>
          </p:cNvPr>
          <p:cNvCxnSpPr>
            <a:cxnSpLocks/>
            <a:stCxn id="52" idx="6"/>
            <a:endCxn id="55" idx="2"/>
          </p:cNvCxnSpPr>
          <p:nvPr/>
        </p:nvCxnSpPr>
        <p:spPr>
          <a:xfrm>
            <a:off x="3449819" y="4559977"/>
            <a:ext cx="619276" cy="310535"/>
          </a:xfrm>
          <a:prstGeom prst="straightConnector1">
            <a:avLst/>
          </a:prstGeom>
          <a:ln w="38100">
            <a:solidFill>
              <a:srgbClr val="FF0000"/>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5" name="Straight Arrow Connector 71">
            <a:extLst>
              <a:ext uri="{FF2B5EF4-FFF2-40B4-BE49-F238E27FC236}">
                <a16:creationId xmlns:a16="http://schemas.microsoft.com/office/drawing/2014/main" id="{888917F8-E712-49CE-9A9A-ED6AEB2C1243}"/>
              </a:ext>
            </a:extLst>
          </p:cNvPr>
          <p:cNvCxnSpPr>
            <a:cxnSpLocks/>
            <a:stCxn id="52" idx="6"/>
            <a:endCxn id="56" idx="1"/>
          </p:cNvCxnSpPr>
          <p:nvPr/>
        </p:nvCxnSpPr>
        <p:spPr>
          <a:xfrm>
            <a:off x="3449819" y="4559977"/>
            <a:ext cx="651766" cy="834441"/>
          </a:xfrm>
          <a:prstGeom prst="straightConnector1">
            <a:avLst/>
          </a:prstGeom>
          <a:ln w="38100">
            <a:solidFill>
              <a:srgbClr val="FF0000"/>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sp>
        <p:nvSpPr>
          <p:cNvPr id="77" name="textruta 76">
            <a:extLst>
              <a:ext uri="{FF2B5EF4-FFF2-40B4-BE49-F238E27FC236}">
                <a16:creationId xmlns:a16="http://schemas.microsoft.com/office/drawing/2014/main" id="{17F0C7B8-5B8C-4051-A0F9-D2BF58EF16AF}"/>
              </a:ext>
            </a:extLst>
          </p:cNvPr>
          <p:cNvSpPr txBox="1"/>
          <p:nvPr/>
        </p:nvSpPr>
        <p:spPr>
          <a:xfrm>
            <a:off x="899895" y="4334804"/>
            <a:ext cx="842050" cy="369332"/>
          </a:xfrm>
          <a:prstGeom prst="rect">
            <a:avLst/>
          </a:prstGeom>
          <a:noFill/>
        </p:spPr>
        <p:txBody>
          <a:bodyPr wrap="square" rtlCol="0">
            <a:spAutoFit/>
          </a:bodyPr>
          <a:lstStyle/>
          <a:p>
            <a:r>
              <a:rPr lang="sv-SE" dirty="0" err="1">
                <a:solidFill>
                  <a:srgbClr val="0070C0"/>
                </a:solidFill>
              </a:rPr>
              <a:t>Hub</a:t>
            </a:r>
            <a:endParaRPr lang="sv-SE" dirty="0">
              <a:solidFill>
                <a:srgbClr val="0070C0"/>
              </a:solidFill>
            </a:endParaRPr>
          </a:p>
        </p:txBody>
      </p:sp>
      <p:sp>
        <p:nvSpPr>
          <p:cNvPr id="78" name="textruta 77">
            <a:extLst>
              <a:ext uri="{FF2B5EF4-FFF2-40B4-BE49-F238E27FC236}">
                <a16:creationId xmlns:a16="http://schemas.microsoft.com/office/drawing/2014/main" id="{28BC5A1D-F40B-4981-A133-27A8F4679886}"/>
              </a:ext>
            </a:extLst>
          </p:cNvPr>
          <p:cNvSpPr txBox="1"/>
          <p:nvPr/>
        </p:nvSpPr>
        <p:spPr>
          <a:xfrm>
            <a:off x="3559479" y="3183482"/>
            <a:ext cx="1079121" cy="369332"/>
          </a:xfrm>
          <a:prstGeom prst="rect">
            <a:avLst/>
          </a:prstGeom>
          <a:noFill/>
        </p:spPr>
        <p:txBody>
          <a:bodyPr wrap="square" rtlCol="0">
            <a:spAutoFit/>
          </a:bodyPr>
          <a:lstStyle/>
          <a:p>
            <a:r>
              <a:rPr lang="sv-SE" dirty="0" err="1">
                <a:solidFill>
                  <a:srgbClr val="FF0000"/>
                </a:solidFill>
              </a:rPr>
              <a:t>Authority</a:t>
            </a:r>
            <a:endParaRPr lang="sv-SE" dirty="0">
              <a:solidFill>
                <a:srgbClr val="FF0000"/>
              </a:solidFill>
            </a:endParaRPr>
          </a:p>
        </p:txBody>
      </p:sp>
      <mc:AlternateContent xmlns:mc="http://schemas.openxmlformats.org/markup-compatibility/2006" xmlns:a14="http://schemas.microsoft.com/office/drawing/2010/main">
        <mc:Choice Requires="a14">
          <p:sp>
            <p:nvSpPr>
              <p:cNvPr id="59" name="Rectangle 37">
                <a:extLst>
                  <a:ext uri="{FF2B5EF4-FFF2-40B4-BE49-F238E27FC236}">
                    <a16:creationId xmlns:a16="http://schemas.microsoft.com/office/drawing/2014/main" id="{D26A985B-8844-4C2D-A25B-FC2ABB6D64B9}"/>
                  </a:ext>
                </a:extLst>
              </p:cNvPr>
              <p:cNvSpPr/>
              <p:nvPr/>
            </p:nvSpPr>
            <p:spPr>
              <a:xfrm>
                <a:off x="5776969" y="3550128"/>
                <a:ext cx="1831720" cy="71929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GB" b="0" i="1" smtClean="0">
                              <a:latin typeface="Cambria Math" panose="02040503050406030204" pitchFamily="18" charset="0"/>
                            </a:rPr>
                            <m:t>𝑎</m:t>
                          </m:r>
                        </m:e>
                        <m:sub>
                          <m:r>
                            <a:rPr lang="en-US" i="1">
                              <a:latin typeface="Cambria Math" panose="02040503050406030204" pitchFamily="18" charset="0"/>
                            </a:rPr>
                            <m:t>𝑖</m:t>
                          </m:r>
                        </m:sub>
                      </m:sSub>
                      <m:r>
                        <a:rPr lang="en-US" i="0">
                          <a:latin typeface="Cambria Math" panose="02040503050406030204" pitchFamily="18" charset="0"/>
                        </a:rPr>
                        <m:t>=</m:t>
                      </m:r>
                      <m:nary>
                        <m:naryPr>
                          <m:chr m:val="∑"/>
                          <m:limLoc m:val="subSup"/>
                          <m:ctrlPr>
                            <a:rPr lang="en-US" i="1" smtClean="0">
                              <a:latin typeface="Cambria Math" panose="02040503050406030204" pitchFamily="18" charset="0"/>
                            </a:rPr>
                          </m:ctrlPr>
                        </m:naryPr>
                        <m:sub>
                          <m:r>
                            <a:rPr lang="en-GB" b="0" i="1" smtClean="0">
                              <a:latin typeface="Cambria Math" panose="02040503050406030204" pitchFamily="18" charset="0"/>
                            </a:rPr>
                            <m:t>(</m:t>
                          </m:r>
                          <m:r>
                            <a:rPr lang="en-GB" b="0" i="1" smtClean="0">
                              <a:latin typeface="Cambria Math" panose="02040503050406030204" pitchFamily="18" charset="0"/>
                            </a:rPr>
                            <m:t>𝑗</m:t>
                          </m:r>
                          <m:r>
                            <a:rPr lang="en-GB" b="0" i="1" smtClean="0">
                              <a:latin typeface="Cambria Math" panose="02040503050406030204" pitchFamily="18" charset="0"/>
                            </a:rPr>
                            <m:t>,</m:t>
                          </m:r>
                          <m:r>
                            <a:rPr lang="en-GB" b="0" i="1" smtClean="0">
                              <a:latin typeface="Cambria Math" panose="02040503050406030204" pitchFamily="18" charset="0"/>
                            </a:rPr>
                            <m:t>𝑖</m:t>
                          </m:r>
                          <m:r>
                            <a:rPr lang="en-GB" b="0" i="1" smtClean="0">
                              <a:latin typeface="Cambria Math" panose="02040503050406030204" pitchFamily="18" charset="0"/>
                            </a:rPr>
                            <m:t>)∈</m:t>
                          </m:r>
                          <m:r>
                            <a:rPr lang="en-GB" b="0" i="1" smtClean="0">
                              <a:latin typeface="Cambria Math" panose="02040503050406030204" pitchFamily="18" charset="0"/>
                              <a:ea typeface="Cambria Math" panose="02040503050406030204" pitchFamily="18" charset="0"/>
                            </a:rPr>
                            <m:t>𝐸</m:t>
                          </m:r>
                        </m:sub>
                        <m:sup/>
                        <m:e>
                          <m:sSub>
                            <m:sSubPr>
                              <m:ctrlPr>
                                <a:rPr lang="en-GB" b="0" i="1" smtClean="0">
                                  <a:latin typeface="Cambria Math" panose="02040503050406030204" pitchFamily="18" charset="0"/>
                                </a:rPr>
                              </m:ctrlPr>
                            </m:sSubPr>
                            <m:e>
                              <m:r>
                                <a:rPr lang="en-GB" b="0" i="1" smtClean="0">
                                  <a:latin typeface="Cambria Math" panose="02040503050406030204" pitchFamily="18" charset="0"/>
                                </a:rPr>
                                <m:t>h</m:t>
                              </m:r>
                            </m:e>
                            <m:sub>
                              <m:r>
                                <a:rPr lang="en-GB" b="0" i="1" smtClean="0">
                                  <a:latin typeface="Cambria Math" panose="02040503050406030204" pitchFamily="18" charset="0"/>
                                </a:rPr>
                                <m:t>𝑗</m:t>
                              </m:r>
                            </m:sub>
                          </m:sSub>
                        </m:e>
                      </m:nary>
                    </m:oMath>
                  </m:oMathPara>
                </a14:m>
                <a:endParaRPr lang="en-US" dirty="0"/>
              </a:p>
            </p:txBody>
          </p:sp>
        </mc:Choice>
        <mc:Fallback xmlns="">
          <p:sp>
            <p:nvSpPr>
              <p:cNvPr id="59" name="Rectangle 37">
                <a:extLst>
                  <a:ext uri="{FF2B5EF4-FFF2-40B4-BE49-F238E27FC236}">
                    <a16:creationId xmlns:a16="http://schemas.microsoft.com/office/drawing/2014/main" id="{D26A985B-8844-4C2D-A25B-FC2ABB6D64B9}"/>
                  </a:ext>
                </a:extLst>
              </p:cNvPr>
              <p:cNvSpPr>
                <a:spLocks noRot="1" noChangeAspect="1" noMove="1" noResize="1" noEditPoints="1" noAdjustHandles="1" noChangeArrowheads="1" noChangeShapeType="1" noTextEdit="1"/>
              </p:cNvSpPr>
              <p:nvPr/>
            </p:nvSpPr>
            <p:spPr>
              <a:xfrm>
                <a:off x="5776969" y="3550128"/>
                <a:ext cx="1831720" cy="719299"/>
              </a:xfrm>
              <a:prstGeom prst="rect">
                <a:avLst/>
              </a:prstGeom>
              <a:blipFill>
                <a:blip r:embed="rId3"/>
                <a:stretch>
                  <a:fillRect/>
                </a:stretch>
              </a:blipFill>
            </p:spPr>
            <p:txBody>
              <a:bodyPr/>
              <a:lstStyle/>
              <a:p>
                <a:r>
                  <a:rPr lang="sv-SE">
                    <a:noFill/>
                  </a:rPr>
                  <a:t> </a:t>
                </a:r>
              </a:p>
            </p:txBody>
          </p:sp>
        </mc:Fallback>
      </mc:AlternateContent>
      <p:sp>
        <p:nvSpPr>
          <p:cNvPr id="60" name="TextBox 4">
            <a:extLst>
              <a:ext uri="{FF2B5EF4-FFF2-40B4-BE49-F238E27FC236}">
                <a16:creationId xmlns:a16="http://schemas.microsoft.com/office/drawing/2014/main" id="{8B6221BC-C624-4F96-B01F-1D770AAF5C63}"/>
              </a:ext>
            </a:extLst>
          </p:cNvPr>
          <p:cNvSpPr txBox="1"/>
          <p:nvPr/>
        </p:nvSpPr>
        <p:spPr>
          <a:xfrm>
            <a:off x="6236841" y="3216873"/>
            <a:ext cx="1125501" cy="369332"/>
          </a:xfrm>
          <a:prstGeom prst="rect">
            <a:avLst/>
          </a:prstGeom>
          <a:noFill/>
        </p:spPr>
        <p:txBody>
          <a:bodyPr wrap="none" rtlCol="0">
            <a:spAutoFit/>
          </a:bodyPr>
          <a:lstStyle/>
          <a:p>
            <a:r>
              <a:rPr lang="en-US" dirty="0"/>
              <a:t>Hub score</a:t>
            </a:r>
          </a:p>
        </p:txBody>
      </p:sp>
      <mc:AlternateContent xmlns:mc="http://schemas.openxmlformats.org/markup-compatibility/2006" xmlns:a14="http://schemas.microsoft.com/office/drawing/2010/main">
        <mc:Choice Requires="a14">
          <p:sp>
            <p:nvSpPr>
              <p:cNvPr id="61" name="Rectangle 37">
                <a:extLst>
                  <a:ext uri="{FF2B5EF4-FFF2-40B4-BE49-F238E27FC236}">
                    <a16:creationId xmlns:a16="http://schemas.microsoft.com/office/drawing/2014/main" id="{AB40547F-DAC8-46A5-B702-360CCF7C2CEE}"/>
                  </a:ext>
                </a:extLst>
              </p:cNvPr>
              <p:cNvSpPr/>
              <p:nvPr/>
            </p:nvSpPr>
            <p:spPr>
              <a:xfrm>
                <a:off x="8145268" y="3524473"/>
                <a:ext cx="1831720" cy="71929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GB" b="0" i="1" smtClean="0">
                              <a:latin typeface="Cambria Math" panose="02040503050406030204" pitchFamily="18" charset="0"/>
                            </a:rPr>
                            <m:t>h</m:t>
                          </m:r>
                        </m:e>
                        <m:sub>
                          <m:r>
                            <a:rPr lang="en-US" i="1">
                              <a:latin typeface="Cambria Math" panose="02040503050406030204" pitchFamily="18" charset="0"/>
                            </a:rPr>
                            <m:t>𝑖</m:t>
                          </m:r>
                        </m:sub>
                      </m:sSub>
                      <m:r>
                        <a:rPr lang="en-US" i="0">
                          <a:latin typeface="Cambria Math" panose="02040503050406030204" pitchFamily="18" charset="0"/>
                        </a:rPr>
                        <m:t>=</m:t>
                      </m:r>
                      <m:nary>
                        <m:naryPr>
                          <m:chr m:val="∑"/>
                          <m:limLoc m:val="subSup"/>
                          <m:ctrlPr>
                            <a:rPr lang="en-US" i="1" smtClean="0">
                              <a:latin typeface="Cambria Math" panose="02040503050406030204" pitchFamily="18" charset="0"/>
                            </a:rPr>
                          </m:ctrlPr>
                        </m:naryPr>
                        <m:sub>
                          <m:r>
                            <a:rPr lang="en-GB" b="0" i="1" smtClean="0">
                              <a:latin typeface="Cambria Math" panose="02040503050406030204" pitchFamily="18" charset="0"/>
                            </a:rPr>
                            <m:t>(</m:t>
                          </m:r>
                          <m:r>
                            <a:rPr lang="en-GB" b="0" i="1" smtClean="0">
                              <a:latin typeface="Cambria Math" panose="02040503050406030204" pitchFamily="18" charset="0"/>
                            </a:rPr>
                            <m:t>𝑖</m:t>
                          </m:r>
                          <m:r>
                            <a:rPr lang="en-GB" b="0" i="1" smtClean="0">
                              <a:latin typeface="Cambria Math" panose="02040503050406030204" pitchFamily="18" charset="0"/>
                            </a:rPr>
                            <m:t>,</m:t>
                          </m:r>
                          <m:r>
                            <a:rPr lang="en-GB" b="0" i="1" smtClean="0">
                              <a:latin typeface="Cambria Math" panose="02040503050406030204" pitchFamily="18" charset="0"/>
                            </a:rPr>
                            <m:t>𝑗</m:t>
                          </m:r>
                          <m:r>
                            <a:rPr lang="en-GB" b="0" i="1" smtClean="0">
                              <a:latin typeface="Cambria Math" panose="02040503050406030204" pitchFamily="18" charset="0"/>
                            </a:rPr>
                            <m:t>)∈</m:t>
                          </m:r>
                          <m:r>
                            <a:rPr lang="en-GB" b="0" i="1" smtClean="0">
                              <a:latin typeface="Cambria Math" panose="02040503050406030204" pitchFamily="18" charset="0"/>
                              <a:ea typeface="Cambria Math" panose="02040503050406030204" pitchFamily="18" charset="0"/>
                            </a:rPr>
                            <m:t>𝐸</m:t>
                          </m:r>
                        </m:sub>
                        <m:sup/>
                        <m:e>
                          <m:sSub>
                            <m:sSubPr>
                              <m:ctrlPr>
                                <a:rPr lang="en-GB" b="0" i="1" smtClean="0">
                                  <a:latin typeface="Cambria Math" panose="02040503050406030204" pitchFamily="18" charset="0"/>
                                </a:rPr>
                              </m:ctrlPr>
                            </m:sSubPr>
                            <m:e>
                              <m:r>
                                <a:rPr lang="en-GB" b="0" i="1" smtClean="0">
                                  <a:latin typeface="Cambria Math" panose="02040503050406030204" pitchFamily="18" charset="0"/>
                                </a:rPr>
                                <m:t>𝑎</m:t>
                              </m:r>
                            </m:e>
                            <m:sub>
                              <m:r>
                                <a:rPr lang="en-GB" b="0" i="1" smtClean="0">
                                  <a:latin typeface="Cambria Math" panose="02040503050406030204" pitchFamily="18" charset="0"/>
                                </a:rPr>
                                <m:t>𝑗</m:t>
                              </m:r>
                            </m:sub>
                          </m:sSub>
                        </m:e>
                      </m:nary>
                    </m:oMath>
                  </m:oMathPara>
                </a14:m>
                <a:endParaRPr lang="en-US" dirty="0"/>
              </a:p>
            </p:txBody>
          </p:sp>
        </mc:Choice>
        <mc:Fallback xmlns="">
          <p:sp>
            <p:nvSpPr>
              <p:cNvPr id="61" name="Rectangle 37">
                <a:extLst>
                  <a:ext uri="{FF2B5EF4-FFF2-40B4-BE49-F238E27FC236}">
                    <a16:creationId xmlns:a16="http://schemas.microsoft.com/office/drawing/2014/main" id="{AB40547F-DAC8-46A5-B702-360CCF7C2CEE}"/>
                  </a:ext>
                </a:extLst>
              </p:cNvPr>
              <p:cNvSpPr>
                <a:spLocks noRot="1" noChangeAspect="1" noMove="1" noResize="1" noEditPoints="1" noAdjustHandles="1" noChangeArrowheads="1" noChangeShapeType="1" noTextEdit="1"/>
              </p:cNvSpPr>
              <p:nvPr/>
            </p:nvSpPr>
            <p:spPr>
              <a:xfrm>
                <a:off x="8145268" y="3524473"/>
                <a:ext cx="1831720" cy="719299"/>
              </a:xfrm>
              <a:prstGeom prst="rect">
                <a:avLst/>
              </a:prstGeom>
              <a:blipFill>
                <a:blip r:embed="rId4"/>
                <a:stretch>
                  <a:fillRect/>
                </a:stretch>
              </a:blipFill>
            </p:spPr>
            <p:txBody>
              <a:bodyPr/>
              <a:lstStyle/>
              <a:p>
                <a:r>
                  <a:rPr lang="sv-SE">
                    <a:noFill/>
                  </a:rPr>
                  <a:t> </a:t>
                </a:r>
              </a:p>
            </p:txBody>
          </p:sp>
        </mc:Fallback>
      </mc:AlternateContent>
      <p:sp>
        <p:nvSpPr>
          <p:cNvPr id="62" name="TextBox 4">
            <a:extLst>
              <a:ext uri="{FF2B5EF4-FFF2-40B4-BE49-F238E27FC236}">
                <a16:creationId xmlns:a16="http://schemas.microsoft.com/office/drawing/2014/main" id="{59BD0289-5ED0-4A98-8E9A-29270722FDA9}"/>
              </a:ext>
            </a:extLst>
          </p:cNvPr>
          <p:cNvSpPr txBox="1"/>
          <p:nvPr/>
        </p:nvSpPr>
        <p:spPr>
          <a:xfrm>
            <a:off x="8230088" y="3216873"/>
            <a:ext cx="1627240" cy="369332"/>
          </a:xfrm>
          <a:prstGeom prst="rect">
            <a:avLst/>
          </a:prstGeom>
          <a:noFill/>
        </p:spPr>
        <p:txBody>
          <a:bodyPr wrap="none" rtlCol="0">
            <a:spAutoFit/>
          </a:bodyPr>
          <a:lstStyle/>
          <a:p>
            <a:r>
              <a:rPr lang="en-US" dirty="0"/>
              <a:t>Authority score</a:t>
            </a:r>
          </a:p>
        </p:txBody>
      </p:sp>
    </p:spTree>
    <p:extLst>
      <p:ext uri="{BB962C8B-B14F-4D97-AF65-F5344CB8AC3E}">
        <p14:creationId xmlns:p14="http://schemas.microsoft.com/office/powerpoint/2010/main" val="2389104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II.B.b</a:t>
            </a:r>
            <a:r>
              <a:rPr lang="es-MX" dirty="0"/>
              <a:t> - Local </a:t>
            </a:r>
            <a:r>
              <a:rPr lang="es-MX" dirty="0" err="1"/>
              <a:t>properties</a:t>
            </a:r>
            <a:endParaRPr lang="en-US"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46</a:t>
            </a:fld>
            <a:endParaRPr lang="en-US" dirty="0"/>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92F1BB2B-6CD0-4199-8B6B-53C13B3FE764}"/>
                  </a:ext>
                </a:extLst>
              </p:cNvPr>
              <p:cNvSpPr txBox="1"/>
              <p:nvPr/>
            </p:nvSpPr>
            <p:spPr>
              <a:xfrm>
                <a:off x="1612255" y="1199758"/>
                <a:ext cx="9244517" cy="954107"/>
              </a:xfrm>
              <a:prstGeom prst="rect">
                <a:avLst/>
              </a:prstGeom>
              <a:noFill/>
            </p:spPr>
            <p:txBody>
              <a:bodyPr wrap="square" rtlCol="0">
                <a:spAutoFit/>
              </a:bodyPr>
              <a:lstStyle/>
              <a:p>
                <a:r>
                  <a:rPr lang="es-MX" sz="3200" b="1" dirty="0">
                    <a:solidFill>
                      <a:schemeClr val="accent5">
                        <a:lumMod val="50000"/>
                      </a:schemeClr>
                    </a:solidFill>
                  </a:rPr>
                  <a:t>Betwenness </a:t>
                </a:r>
                <a14:m>
                  <m:oMath xmlns:m="http://schemas.openxmlformats.org/officeDocument/2006/math">
                    <m:r>
                      <a:rPr lang="en-US" sz="2400" b="1" i="0" smtClean="0">
                        <a:latin typeface="Cambria Math" panose="02040503050406030204" pitchFamily="18" charset="0"/>
                      </a:rPr>
                      <m:t>(</m:t>
                    </m:r>
                    <m:r>
                      <a:rPr lang="en-US" sz="2400" i="1">
                        <a:latin typeface="Cambria Math" panose="02040503050406030204" pitchFamily="18" charset="0"/>
                      </a:rPr>
                      <m:t>𝐵</m:t>
                    </m:r>
                    <m:sSub>
                      <m:sSubPr>
                        <m:ctrlPr>
                          <a:rPr lang="en-US" sz="2400" i="1">
                            <a:latin typeface="Cambria Math" panose="02040503050406030204" pitchFamily="18" charset="0"/>
                          </a:rPr>
                        </m:ctrlPr>
                      </m:sSubPr>
                      <m:e>
                        <m:r>
                          <a:rPr lang="en-US" sz="2400" i="1">
                            <a:latin typeface="Cambria Math" panose="02040503050406030204" pitchFamily="18" charset="0"/>
                          </a:rPr>
                          <m:t>𝑐</m:t>
                        </m:r>
                      </m:e>
                      <m:sub>
                        <m:r>
                          <a:rPr lang="en-US" sz="2400" i="1">
                            <a:latin typeface="Cambria Math" panose="02040503050406030204" pitchFamily="18" charset="0"/>
                          </a:rPr>
                          <m:t>𝑖</m:t>
                        </m:r>
                      </m:sub>
                    </m:sSub>
                    <m:r>
                      <a:rPr lang="en-US" sz="2400" b="0" i="1" smtClean="0">
                        <a:latin typeface="Cambria Math" panose="02040503050406030204" pitchFamily="18" charset="0"/>
                      </a:rPr>
                      <m:t>)</m:t>
                    </m:r>
                  </m:oMath>
                </a14:m>
                <a:r>
                  <a:rPr lang="es-MX" sz="2400" dirty="0"/>
                  <a:t> </a:t>
                </a:r>
                <a:r>
                  <a:rPr lang="es-MX" sz="2400" dirty="0" err="1"/>
                  <a:t>Estimate</a:t>
                </a:r>
                <a:r>
                  <a:rPr lang="es-MX" sz="2400" dirty="0"/>
                  <a:t> of </a:t>
                </a:r>
                <a:r>
                  <a:rPr lang="es-MX" sz="2400" dirty="0" err="1"/>
                  <a:t>the</a:t>
                </a:r>
                <a:r>
                  <a:rPr lang="es-MX" sz="2400" dirty="0"/>
                  <a:t> </a:t>
                </a:r>
                <a:r>
                  <a:rPr lang="es-MX" sz="2400" dirty="0" err="1"/>
                  <a:t>probability</a:t>
                </a:r>
                <a:r>
                  <a:rPr lang="es-MX" sz="2400" dirty="0"/>
                  <a:t> </a:t>
                </a:r>
                <a:r>
                  <a:rPr lang="es-MX" sz="2400" dirty="0" err="1"/>
                  <a:t>that</a:t>
                </a:r>
                <a:r>
                  <a:rPr lang="es-MX" sz="2400" dirty="0"/>
                  <a:t> </a:t>
                </a:r>
                <a:r>
                  <a:rPr lang="es-MX" sz="2400" dirty="0" err="1"/>
                  <a:t>the</a:t>
                </a:r>
                <a:r>
                  <a:rPr lang="es-MX" sz="2400" dirty="0"/>
                  <a:t> </a:t>
                </a:r>
                <a:r>
                  <a:rPr lang="es-MX" sz="2400" dirty="0" err="1"/>
                  <a:t>shortest</a:t>
                </a:r>
                <a:r>
                  <a:rPr lang="es-MX" sz="2400" dirty="0"/>
                  <a:t> </a:t>
                </a:r>
                <a:r>
                  <a:rPr lang="es-MX" sz="2400" dirty="0" err="1"/>
                  <a:t>path</a:t>
                </a:r>
                <a:r>
                  <a:rPr lang="es-MX" sz="2400" dirty="0"/>
                  <a:t> </a:t>
                </a:r>
                <a:r>
                  <a:rPr lang="es-MX" sz="2400" dirty="0" err="1"/>
                  <a:t>between</a:t>
                </a:r>
                <a:r>
                  <a:rPr lang="es-MX" sz="2400" dirty="0"/>
                  <a:t> </a:t>
                </a:r>
                <a:r>
                  <a:rPr lang="es-MX" sz="2400" dirty="0" err="1"/>
                  <a:t>any</a:t>
                </a:r>
                <a:r>
                  <a:rPr lang="es-MX" sz="2400" dirty="0"/>
                  <a:t> </a:t>
                </a:r>
                <a:r>
                  <a:rPr lang="es-MX" sz="2400" dirty="0" err="1"/>
                  <a:t>pair</a:t>
                </a:r>
                <a:r>
                  <a:rPr lang="es-MX" sz="2400" dirty="0"/>
                  <a:t> of </a:t>
                </a:r>
                <a:r>
                  <a:rPr lang="es-MX" sz="2400" dirty="0" err="1"/>
                  <a:t>nodes</a:t>
                </a:r>
                <a:r>
                  <a:rPr lang="es-MX" sz="2400" dirty="0"/>
                  <a:t> </a:t>
                </a:r>
                <a:r>
                  <a:rPr lang="es-MX" sz="2400" dirty="0" err="1"/>
                  <a:t>passes</a:t>
                </a:r>
                <a:r>
                  <a:rPr lang="es-MX" sz="2400" dirty="0"/>
                  <a:t> </a:t>
                </a:r>
                <a:r>
                  <a:rPr lang="es-MX" sz="2400" dirty="0" err="1"/>
                  <a:t>through</a:t>
                </a:r>
                <a:r>
                  <a:rPr lang="es-MX" sz="2400" dirty="0"/>
                  <a:t> </a:t>
                </a:r>
                <a:r>
                  <a:rPr lang="es-MX" sz="2400" dirty="0" err="1"/>
                  <a:t>node</a:t>
                </a:r>
                <a:r>
                  <a:rPr lang="es-MX" sz="2400" dirty="0"/>
                  <a:t> </a:t>
                </a:r>
                <a:r>
                  <a:rPr lang="es-MX" sz="2400" i="1" dirty="0"/>
                  <a:t>i. </a:t>
                </a:r>
                <a:endParaRPr lang="es-MX" sz="2400" dirty="0"/>
              </a:p>
            </p:txBody>
          </p:sp>
        </mc:Choice>
        <mc:Fallback xmlns="">
          <p:sp>
            <p:nvSpPr>
              <p:cNvPr id="2" name="TextBox 1">
                <a:extLst>
                  <a:ext uri="{FF2B5EF4-FFF2-40B4-BE49-F238E27FC236}">
                    <a16:creationId xmlns:a16="http://schemas.microsoft.com/office/drawing/2014/main" id="{92F1BB2B-6CD0-4199-8B6B-53C13B3FE764}"/>
                  </a:ext>
                </a:extLst>
              </p:cNvPr>
              <p:cNvSpPr txBox="1">
                <a:spLocks noRot="1" noChangeAspect="1" noMove="1" noResize="1" noEditPoints="1" noAdjustHandles="1" noChangeArrowheads="1" noChangeShapeType="1" noTextEdit="1"/>
              </p:cNvSpPr>
              <p:nvPr/>
            </p:nvSpPr>
            <p:spPr>
              <a:xfrm>
                <a:off x="1612255" y="1199758"/>
                <a:ext cx="9244517" cy="954107"/>
              </a:xfrm>
              <a:prstGeom prst="rect">
                <a:avLst/>
              </a:prstGeom>
              <a:blipFill>
                <a:blip r:embed="rId3"/>
                <a:stretch>
                  <a:fillRect l="-1648" t="-8333" b="-1410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C2719EB9-EE7C-46DD-931B-E5105198761C}"/>
                  </a:ext>
                </a:extLst>
              </p:cNvPr>
              <p:cNvSpPr/>
              <p:nvPr/>
            </p:nvSpPr>
            <p:spPr>
              <a:xfrm>
                <a:off x="3574508" y="2287828"/>
                <a:ext cx="2671501" cy="76309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𝐵</m:t>
                      </m:r>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𝑖</m:t>
                          </m:r>
                        </m:sub>
                      </m:sSub>
                      <m:r>
                        <a:rPr lang="en-US" i="0">
                          <a:latin typeface="Cambria Math" panose="02040503050406030204" pitchFamily="18" charset="0"/>
                        </a:rPr>
                        <m:t>=</m:t>
                      </m:r>
                      <m:nary>
                        <m:naryPr>
                          <m:chr m:val="∑"/>
                          <m:subHide m:val="on"/>
                          <m:supHide m:val="on"/>
                          <m:ctrlPr>
                            <a:rPr lang="en-US" i="1">
                              <a:latin typeface="Cambria Math" panose="02040503050406030204" pitchFamily="18" charset="0"/>
                            </a:rPr>
                          </m:ctrlPr>
                        </m:naryPr>
                        <m:sub/>
                        <m:sup/>
                        <m:e>
                          <m:f>
                            <m:fPr>
                              <m:ctrlPr>
                                <a:rPr lang="en-US" i="1">
                                  <a:latin typeface="Cambria Math" panose="02040503050406030204" pitchFamily="18" charset="0"/>
                                </a:rPr>
                              </m:ctrlPr>
                            </m:fPr>
                            <m:num>
                              <m:r>
                                <a:rPr lang="en-US" i="0">
                                  <a:latin typeface="Cambria Math" panose="02040503050406030204" pitchFamily="18" charset="0"/>
                                </a:rPr>
                                <m:t>#</m:t>
                              </m:r>
                              <m:r>
                                <a:rPr lang="en-US" i="1">
                                  <a:latin typeface="Cambria Math" panose="02040503050406030204" pitchFamily="18" charset="0"/>
                                </a:rPr>
                                <m:t>𝑆𝑃</m:t>
                              </m:r>
                              <m:r>
                                <a:rPr lang="en-US" i="0">
                                  <a:latin typeface="Cambria Math" panose="02040503050406030204" pitchFamily="18" charset="0"/>
                                </a:rPr>
                                <m:t> </m:t>
                              </m:r>
                              <m:r>
                                <a:rPr lang="en-US" b="0" i="1" smtClean="0">
                                  <a:latin typeface="Cambria Math" panose="02040503050406030204" pitchFamily="18" charset="0"/>
                                </a:rPr>
                                <m:t>𝑡h𝑟𝑜𝑢𝑔h</m:t>
                              </m:r>
                              <m:r>
                                <a:rPr lang="en-US" b="0" i="1" smtClean="0">
                                  <a:latin typeface="Cambria Math" panose="02040503050406030204" pitchFamily="18" charset="0"/>
                                </a:rPr>
                                <m:t> </m:t>
                              </m:r>
                              <m:r>
                                <a:rPr lang="en-US" b="0" i="1" smtClean="0">
                                  <a:latin typeface="Cambria Math" panose="02040503050406030204" pitchFamily="18" charset="0"/>
                                </a:rPr>
                                <m:t>𝑖</m:t>
                              </m:r>
                            </m:num>
                            <m:den>
                              <m:r>
                                <a:rPr lang="en-US" i="0">
                                  <a:latin typeface="Cambria Math" panose="02040503050406030204" pitchFamily="18" charset="0"/>
                                </a:rPr>
                                <m:t>#</m:t>
                              </m:r>
                              <m:r>
                                <a:rPr lang="en-US" i="1">
                                  <a:latin typeface="Cambria Math" panose="02040503050406030204" pitchFamily="18" charset="0"/>
                                </a:rPr>
                                <m:t>𝑆𝑃</m:t>
                              </m:r>
                            </m:den>
                          </m:f>
                        </m:e>
                      </m:nary>
                    </m:oMath>
                  </m:oMathPara>
                </a14:m>
                <a:endParaRPr lang="en-US" dirty="0"/>
              </a:p>
            </p:txBody>
          </p:sp>
        </mc:Choice>
        <mc:Fallback xmlns="">
          <p:sp>
            <p:nvSpPr>
              <p:cNvPr id="4" name="Rectangle 3">
                <a:extLst>
                  <a:ext uri="{FF2B5EF4-FFF2-40B4-BE49-F238E27FC236}">
                    <a16:creationId xmlns:a16="http://schemas.microsoft.com/office/drawing/2014/main" id="{C2719EB9-EE7C-46DD-931B-E5105198761C}"/>
                  </a:ext>
                </a:extLst>
              </p:cNvPr>
              <p:cNvSpPr>
                <a:spLocks noRot="1" noChangeAspect="1" noMove="1" noResize="1" noEditPoints="1" noAdjustHandles="1" noChangeArrowheads="1" noChangeShapeType="1" noTextEdit="1"/>
              </p:cNvSpPr>
              <p:nvPr/>
            </p:nvSpPr>
            <p:spPr>
              <a:xfrm>
                <a:off x="3574508" y="2287828"/>
                <a:ext cx="2671501" cy="763094"/>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id="{FA1B87ED-2DA9-4BBF-A27A-4FDCFD8B9587}"/>
                  </a:ext>
                </a:extLst>
              </p:cNvPr>
              <p:cNvSpPr/>
              <p:nvPr/>
            </p:nvSpPr>
            <p:spPr>
              <a:xfrm>
                <a:off x="8792212" y="3438404"/>
                <a:ext cx="2853217" cy="65011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𝑅𝐵</m:t>
                      </m:r>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𝑖</m:t>
                          </m:r>
                        </m:sub>
                      </m:sSub>
                      <m:r>
                        <a:rPr lang="en-US" i="0">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𝐵</m:t>
                          </m:r>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𝑖</m:t>
                              </m:r>
                            </m:sub>
                          </m:sSub>
                        </m:num>
                        <m:den>
                          <m:d>
                            <m:dPr>
                              <m:ctrlPr>
                                <a:rPr lang="en-US" i="1">
                                  <a:latin typeface="Cambria Math" panose="02040503050406030204" pitchFamily="18" charset="0"/>
                                </a:rPr>
                              </m:ctrlPr>
                            </m:dPr>
                            <m:e>
                              <m:r>
                                <a:rPr lang="en-US" i="1">
                                  <a:latin typeface="Cambria Math" panose="02040503050406030204" pitchFamily="18" charset="0"/>
                                </a:rPr>
                                <m:t>𝑁</m:t>
                              </m:r>
                              <m:r>
                                <a:rPr lang="en-US" i="0">
                                  <a:latin typeface="Cambria Math" panose="02040503050406030204" pitchFamily="18" charset="0"/>
                                </a:rPr>
                                <m:t>−1</m:t>
                              </m:r>
                            </m:e>
                          </m:d>
                          <m:f>
                            <m:fPr>
                              <m:type m:val="lin"/>
                              <m:ctrlPr>
                                <a:rPr lang="en-US" i="1">
                                  <a:latin typeface="Cambria Math" panose="02040503050406030204" pitchFamily="18" charset="0"/>
                                </a:rPr>
                              </m:ctrlPr>
                            </m:fPr>
                            <m:num>
                              <m:d>
                                <m:dPr>
                                  <m:ctrlPr>
                                    <a:rPr lang="en-US" i="1">
                                      <a:latin typeface="Cambria Math" panose="02040503050406030204" pitchFamily="18" charset="0"/>
                                    </a:rPr>
                                  </m:ctrlPr>
                                </m:dPr>
                                <m:e>
                                  <m:r>
                                    <a:rPr lang="en-US" i="1">
                                      <a:latin typeface="Cambria Math" panose="02040503050406030204" pitchFamily="18" charset="0"/>
                                    </a:rPr>
                                    <m:t>𝑁</m:t>
                                  </m:r>
                                  <m:r>
                                    <a:rPr lang="en-US" i="0">
                                      <a:latin typeface="Cambria Math" panose="02040503050406030204" pitchFamily="18" charset="0"/>
                                    </a:rPr>
                                    <m:t>−2</m:t>
                                  </m:r>
                                </m:e>
                              </m:d>
                            </m:num>
                            <m:den>
                              <m:r>
                                <a:rPr lang="en-US" i="0">
                                  <a:latin typeface="Cambria Math" panose="02040503050406030204" pitchFamily="18" charset="0"/>
                                </a:rPr>
                                <m:t>2</m:t>
                              </m:r>
                            </m:den>
                          </m:f>
                        </m:den>
                      </m:f>
                    </m:oMath>
                  </m:oMathPara>
                </a14:m>
                <a:endParaRPr lang="en-US" dirty="0"/>
              </a:p>
            </p:txBody>
          </p:sp>
        </mc:Choice>
        <mc:Fallback xmlns="">
          <p:sp>
            <p:nvSpPr>
              <p:cNvPr id="5" name="Rectangle 4">
                <a:extLst>
                  <a:ext uri="{FF2B5EF4-FFF2-40B4-BE49-F238E27FC236}">
                    <a16:creationId xmlns:a16="http://schemas.microsoft.com/office/drawing/2014/main" id="{FA1B87ED-2DA9-4BBF-A27A-4FDCFD8B9587}"/>
                  </a:ext>
                </a:extLst>
              </p:cNvPr>
              <p:cNvSpPr>
                <a:spLocks noRot="1" noChangeAspect="1" noMove="1" noResize="1" noEditPoints="1" noAdjustHandles="1" noChangeArrowheads="1" noChangeShapeType="1" noTextEdit="1"/>
              </p:cNvSpPr>
              <p:nvPr/>
            </p:nvSpPr>
            <p:spPr>
              <a:xfrm>
                <a:off x="8792212" y="3438404"/>
                <a:ext cx="2853217" cy="650114"/>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Rectangle 5">
                <a:extLst>
                  <a:ext uri="{FF2B5EF4-FFF2-40B4-BE49-F238E27FC236}">
                    <a16:creationId xmlns:a16="http://schemas.microsoft.com/office/drawing/2014/main" id="{D2A359D8-59FF-42CA-BE50-9922AED5FB45}"/>
                  </a:ext>
                </a:extLst>
              </p:cNvPr>
              <p:cNvSpPr/>
              <p:nvPr/>
            </p:nvSpPr>
            <p:spPr>
              <a:xfrm>
                <a:off x="8939463" y="4839223"/>
                <a:ext cx="2558714" cy="65011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𝑅𝐵</m:t>
                      </m:r>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𝑖</m:t>
                          </m:r>
                        </m:sub>
                      </m:sSub>
                      <m:r>
                        <a:rPr lang="en-US" i="0">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𝐵</m:t>
                          </m:r>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𝑖</m:t>
                              </m:r>
                            </m:sub>
                          </m:sSub>
                        </m:num>
                        <m:den>
                          <m:d>
                            <m:dPr>
                              <m:ctrlPr>
                                <a:rPr lang="en-US" i="1">
                                  <a:latin typeface="Cambria Math" panose="02040503050406030204" pitchFamily="18" charset="0"/>
                                </a:rPr>
                              </m:ctrlPr>
                            </m:dPr>
                            <m:e>
                              <m:r>
                                <a:rPr lang="en-US" i="1">
                                  <a:latin typeface="Cambria Math" panose="02040503050406030204" pitchFamily="18" charset="0"/>
                                </a:rPr>
                                <m:t>𝑁</m:t>
                              </m:r>
                              <m:r>
                                <a:rPr lang="en-US" i="0">
                                  <a:latin typeface="Cambria Math" panose="02040503050406030204" pitchFamily="18" charset="0"/>
                                </a:rPr>
                                <m:t>−1</m:t>
                              </m:r>
                            </m:e>
                          </m:d>
                          <m:d>
                            <m:dPr>
                              <m:ctrlPr>
                                <a:rPr lang="en-US" i="1">
                                  <a:latin typeface="Cambria Math" panose="02040503050406030204" pitchFamily="18" charset="0"/>
                                </a:rPr>
                              </m:ctrlPr>
                            </m:dPr>
                            <m:e>
                              <m:r>
                                <a:rPr lang="en-US" i="1">
                                  <a:latin typeface="Cambria Math" panose="02040503050406030204" pitchFamily="18" charset="0"/>
                                </a:rPr>
                                <m:t>𝑁</m:t>
                              </m:r>
                              <m:r>
                                <a:rPr lang="en-US" i="0">
                                  <a:latin typeface="Cambria Math" panose="02040503050406030204" pitchFamily="18" charset="0"/>
                                </a:rPr>
                                <m:t>−2</m:t>
                              </m:r>
                            </m:e>
                          </m:d>
                        </m:den>
                      </m:f>
                    </m:oMath>
                  </m:oMathPara>
                </a14:m>
                <a:endParaRPr lang="en-US" dirty="0"/>
              </a:p>
            </p:txBody>
          </p:sp>
        </mc:Choice>
        <mc:Fallback xmlns="">
          <p:sp>
            <p:nvSpPr>
              <p:cNvPr id="6" name="Rectangle 5">
                <a:extLst>
                  <a:ext uri="{FF2B5EF4-FFF2-40B4-BE49-F238E27FC236}">
                    <a16:creationId xmlns:a16="http://schemas.microsoft.com/office/drawing/2014/main" id="{D2A359D8-59FF-42CA-BE50-9922AED5FB45}"/>
                  </a:ext>
                </a:extLst>
              </p:cNvPr>
              <p:cNvSpPr>
                <a:spLocks noRot="1" noChangeAspect="1" noMove="1" noResize="1" noEditPoints="1" noAdjustHandles="1" noChangeArrowheads="1" noChangeShapeType="1" noTextEdit="1"/>
              </p:cNvSpPr>
              <p:nvPr/>
            </p:nvSpPr>
            <p:spPr>
              <a:xfrm>
                <a:off x="8939463" y="4839223"/>
                <a:ext cx="2558714" cy="650114"/>
              </a:xfrm>
              <a:prstGeom prst="rect">
                <a:avLst/>
              </a:prstGeom>
              <a:blipFill>
                <a:blip r:embed="rId6"/>
                <a:stretch>
                  <a:fillRect/>
                </a:stretch>
              </a:blipFill>
            </p:spPr>
            <p:txBody>
              <a:bodyPr/>
              <a:lstStyle/>
              <a:p>
                <a:r>
                  <a:rPr lang="en-US">
                    <a:noFill/>
                  </a:rPr>
                  <a:t> </a:t>
                </a:r>
              </a:p>
            </p:txBody>
          </p:sp>
        </mc:Fallback>
      </mc:AlternateContent>
      <p:grpSp>
        <p:nvGrpSpPr>
          <p:cNvPr id="8" name="Group 7">
            <a:extLst>
              <a:ext uri="{FF2B5EF4-FFF2-40B4-BE49-F238E27FC236}">
                <a16:creationId xmlns:a16="http://schemas.microsoft.com/office/drawing/2014/main" id="{190305FD-4342-4190-9E00-16E87A433DA4}"/>
              </a:ext>
            </a:extLst>
          </p:cNvPr>
          <p:cNvGrpSpPr/>
          <p:nvPr/>
        </p:nvGrpSpPr>
        <p:grpSpPr>
          <a:xfrm>
            <a:off x="2632252" y="3132153"/>
            <a:ext cx="4089107" cy="3029527"/>
            <a:chOff x="724655" y="2452720"/>
            <a:chExt cx="2876797" cy="2224471"/>
          </a:xfrm>
        </p:grpSpPr>
        <p:sp>
          <p:nvSpPr>
            <p:cNvPr id="10" name="Oval 9">
              <a:extLst>
                <a:ext uri="{FF2B5EF4-FFF2-40B4-BE49-F238E27FC236}">
                  <a16:creationId xmlns:a16="http://schemas.microsoft.com/office/drawing/2014/main" id="{70FEACC6-6BA5-4C38-9B95-260F4B880ABF}"/>
                </a:ext>
              </a:extLst>
            </p:cNvPr>
            <p:cNvSpPr/>
            <p:nvPr/>
          </p:nvSpPr>
          <p:spPr>
            <a:xfrm>
              <a:off x="2145058" y="2452720"/>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8F2710D7-F46E-42DE-A3A3-0AD51FC0592A}"/>
                </a:ext>
              </a:extLst>
            </p:cNvPr>
            <p:cNvSpPr/>
            <p:nvPr/>
          </p:nvSpPr>
          <p:spPr>
            <a:xfrm>
              <a:off x="1204304" y="3228074"/>
              <a:ext cx="123753" cy="123754"/>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5B0E56A0-325C-4B5D-8B6B-CF1062CF00DB}"/>
                </a:ext>
              </a:extLst>
            </p:cNvPr>
            <p:cNvSpPr/>
            <p:nvPr/>
          </p:nvSpPr>
          <p:spPr>
            <a:xfrm>
              <a:off x="1810465" y="3641329"/>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1E86C12A-FB3A-4B8F-8E8C-47FC315311A6}"/>
                </a:ext>
              </a:extLst>
            </p:cNvPr>
            <p:cNvSpPr/>
            <p:nvPr/>
          </p:nvSpPr>
          <p:spPr>
            <a:xfrm>
              <a:off x="724655" y="3200541"/>
              <a:ext cx="123753" cy="123754"/>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3EE91FD2-C765-4F66-81B5-180D87FAD546}"/>
                </a:ext>
              </a:extLst>
            </p:cNvPr>
            <p:cNvSpPr/>
            <p:nvPr/>
          </p:nvSpPr>
          <p:spPr>
            <a:xfrm>
              <a:off x="1686712" y="2969903"/>
              <a:ext cx="123753" cy="123754"/>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9499E707-55F3-41FA-9A7C-8BB9BAFF8009}"/>
                </a:ext>
              </a:extLst>
            </p:cNvPr>
            <p:cNvSpPr/>
            <p:nvPr/>
          </p:nvSpPr>
          <p:spPr>
            <a:xfrm>
              <a:off x="2618300" y="3951858"/>
              <a:ext cx="123753" cy="123754"/>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5035B08-0DF9-4FF4-977B-753865C33BF7}"/>
                </a:ext>
              </a:extLst>
            </p:cNvPr>
            <p:cNvSpPr/>
            <p:nvPr/>
          </p:nvSpPr>
          <p:spPr>
            <a:xfrm>
              <a:off x="1815049" y="4478040"/>
              <a:ext cx="123753" cy="123754"/>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49F5DB1C-8713-40D1-A234-E5F7E2606A1B}"/>
                </a:ext>
              </a:extLst>
            </p:cNvPr>
            <p:cNvSpPr/>
            <p:nvPr/>
          </p:nvSpPr>
          <p:spPr>
            <a:xfrm>
              <a:off x="2359335" y="3246006"/>
              <a:ext cx="123753" cy="123754"/>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E2C9FA58-78A8-49BF-8275-83C1E107AC86}"/>
                </a:ext>
              </a:extLst>
            </p:cNvPr>
            <p:cNvSpPr/>
            <p:nvPr/>
          </p:nvSpPr>
          <p:spPr>
            <a:xfrm>
              <a:off x="2951747" y="4466809"/>
              <a:ext cx="123753" cy="123754"/>
            </a:xfrm>
            <a:prstGeom prst="ellipse">
              <a:avLst/>
            </a:prstGeom>
            <a:solidFill>
              <a:schemeClr val="accent2">
                <a:lumMod val="40000"/>
                <a:lumOff val="6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710FA8DC-7420-44AD-ADD5-FE8F4AFDDA14}"/>
                </a:ext>
              </a:extLst>
            </p:cNvPr>
            <p:cNvSpPr/>
            <p:nvPr/>
          </p:nvSpPr>
          <p:spPr>
            <a:xfrm>
              <a:off x="2934559" y="3480340"/>
              <a:ext cx="123753" cy="123754"/>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17775977-767D-4494-B916-A62AFAF6D5D7}"/>
                </a:ext>
              </a:extLst>
            </p:cNvPr>
            <p:cNvSpPr/>
            <p:nvPr/>
          </p:nvSpPr>
          <p:spPr>
            <a:xfrm>
              <a:off x="1015236" y="4553437"/>
              <a:ext cx="123753" cy="123754"/>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D7F20958-288E-42C4-866F-5DBC51E56556}"/>
                </a:ext>
              </a:extLst>
            </p:cNvPr>
            <p:cNvSpPr/>
            <p:nvPr/>
          </p:nvSpPr>
          <p:spPr>
            <a:xfrm>
              <a:off x="3477699" y="3093606"/>
              <a:ext cx="123753" cy="123754"/>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FBA8BBC1-FAF8-4B5E-A4A7-4A3698955DD0}"/>
                </a:ext>
              </a:extLst>
            </p:cNvPr>
            <p:cNvSpPr/>
            <p:nvPr/>
          </p:nvSpPr>
          <p:spPr>
            <a:xfrm>
              <a:off x="2951747" y="2865982"/>
              <a:ext cx="123753" cy="123754"/>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Connector 22">
              <a:extLst>
                <a:ext uri="{FF2B5EF4-FFF2-40B4-BE49-F238E27FC236}">
                  <a16:creationId xmlns:a16="http://schemas.microsoft.com/office/drawing/2014/main" id="{86727A0F-C3B2-47F8-968E-E32059F86210}"/>
                </a:ext>
              </a:extLst>
            </p:cNvPr>
            <p:cNvCxnSpPr>
              <a:stCxn id="14" idx="0"/>
              <a:endCxn id="10" idx="2"/>
            </p:cNvCxnSpPr>
            <p:nvPr/>
          </p:nvCxnSpPr>
          <p:spPr>
            <a:xfrm flipV="1">
              <a:off x="1748589" y="2514597"/>
              <a:ext cx="396469" cy="45530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086B978-47BE-49B1-846B-B977EF51C1FA}"/>
                </a:ext>
              </a:extLst>
            </p:cNvPr>
            <p:cNvCxnSpPr>
              <a:stCxn id="12" idx="2"/>
              <a:endCxn id="11" idx="5"/>
            </p:cNvCxnSpPr>
            <p:nvPr/>
          </p:nvCxnSpPr>
          <p:spPr>
            <a:xfrm flipH="1" flipV="1">
              <a:off x="1309934" y="3333705"/>
              <a:ext cx="500531" cy="369501"/>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39FB0E6B-9481-4303-AE01-9EF54C04B265}"/>
                </a:ext>
              </a:extLst>
            </p:cNvPr>
            <p:cNvCxnSpPr>
              <a:stCxn id="12" idx="7"/>
              <a:endCxn id="17" idx="2"/>
            </p:cNvCxnSpPr>
            <p:nvPr/>
          </p:nvCxnSpPr>
          <p:spPr>
            <a:xfrm flipV="1">
              <a:off x="1916095" y="3307883"/>
              <a:ext cx="443240" cy="351569"/>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E5E60FF-57E4-4F8C-94B9-849B3AD8DB38}"/>
                </a:ext>
              </a:extLst>
            </p:cNvPr>
            <p:cNvCxnSpPr>
              <a:stCxn id="17" idx="6"/>
              <a:endCxn id="22" idx="3"/>
            </p:cNvCxnSpPr>
            <p:nvPr/>
          </p:nvCxnSpPr>
          <p:spPr>
            <a:xfrm flipV="1">
              <a:off x="2483088" y="2971613"/>
              <a:ext cx="486782" cy="33627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DC3E095-AC35-4D31-A8C9-33B688EBB983}"/>
                </a:ext>
              </a:extLst>
            </p:cNvPr>
            <p:cNvCxnSpPr>
              <a:stCxn id="20" idx="0"/>
              <a:endCxn id="12" idx="3"/>
            </p:cNvCxnSpPr>
            <p:nvPr/>
          </p:nvCxnSpPr>
          <p:spPr>
            <a:xfrm flipV="1">
              <a:off x="1077113" y="3746960"/>
              <a:ext cx="751475" cy="806477"/>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B4BB5A0-1F9B-40DC-B1C3-82F2F7D57542}"/>
                </a:ext>
              </a:extLst>
            </p:cNvPr>
            <p:cNvCxnSpPr>
              <a:stCxn id="20" idx="0"/>
              <a:endCxn id="13" idx="4"/>
            </p:cNvCxnSpPr>
            <p:nvPr/>
          </p:nvCxnSpPr>
          <p:spPr>
            <a:xfrm flipH="1" flipV="1">
              <a:off x="786532" y="3324295"/>
              <a:ext cx="290581" cy="1229142"/>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9E978EDD-7399-49E8-85E0-7A32CA2A65C3}"/>
                </a:ext>
              </a:extLst>
            </p:cNvPr>
            <p:cNvCxnSpPr>
              <a:stCxn id="15" idx="0"/>
              <a:endCxn id="19" idx="3"/>
            </p:cNvCxnSpPr>
            <p:nvPr/>
          </p:nvCxnSpPr>
          <p:spPr>
            <a:xfrm flipV="1">
              <a:off x="2680177" y="3585971"/>
              <a:ext cx="272505" cy="3658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A3BB7BE-3B98-4174-9AC8-61FF9692B62A}"/>
                </a:ext>
              </a:extLst>
            </p:cNvPr>
            <p:cNvCxnSpPr>
              <a:stCxn id="16" idx="7"/>
              <a:endCxn id="15" idx="3"/>
            </p:cNvCxnSpPr>
            <p:nvPr/>
          </p:nvCxnSpPr>
          <p:spPr>
            <a:xfrm flipV="1">
              <a:off x="1920679" y="4057489"/>
              <a:ext cx="715744" cy="43867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5F283AA7-F290-4284-B88D-C49AB93CA4FE}"/>
                </a:ext>
              </a:extLst>
            </p:cNvPr>
            <p:cNvCxnSpPr>
              <a:stCxn id="20" idx="6"/>
              <a:endCxn id="15" idx="2"/>
            </p:cNvCxnSpPr>
            <p:nvPr/>
          </p:nvCxnSpPr>
          <p:spPr>
            <a:xfrm flipV="1">
              <a:off x="1138989" y="4013735"/>
              <a:ext cx="1479311" cy="60157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8259A18-A6E6-4DEB-AE53-E51A1B72FD85}"/>
                </a:ext>
              </a:extLst>
            </p:cNvPr>
            <p:cNvCxnSpPr>
              <a:stCxn id="16" idx="5"/>
              <a:endCxn id="18" idx="2"/>
            </p:cNvCxnSpPr>
            <p:nvPr/>
          </p:nvCxnSpPr>
          <p:spPr>
            <a:xfrm flipV="1">
              <a:off x="1920679" y="4528686"/>
              <a:ext cx="1031068" cy="5498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3BB3D6E-95D1-4A1E-A149-EB86D085E642}"/>
                </a:ext>
              </a:extLst>
            </p:cNvPr>
            <p:cNvCxnSpPr>
              <a:stCxn id="18" idx="7"/>
              <a:endCxn id="21" idx="2"/>
            </p:cNvCxnSpPr>
            <p:nvPr/>
          </p:nvCxnSpPr>
          <p:spPr>
            <a:xfrm flipV="1">
              <a:off x="3057377" y="3155483"/>
              <a:ext cx="420322" cy="132944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50E95F20-AAF2-4B0B-8B91-D5CB903FC82D}"/>
                </a:ext>
              </a:extLst>
            </p:cNvPr>
            <p:cNvCxnSpPr>
              <a:stCxn id="11" idx="6"/>
              <a:endCxn id="14" idx="3"/>
            </p:cNvCxnSpPr>
            <p:nvPr/>
          </p:nvCxnSpPr>
          <p:spPr>
            <a:xfrm flipV="1">
              <a:off x="1328057" y="3075534"/>
              <a:ext cx="376778" cy="214417"/>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2C82B68-C7CA-48DA-BC3F-24AD754563B0}"/>
                </a:ext>
              </a:extLst>
            </p:cNvPr>
            <p:cNvCxnSpPr>
              <a:stCxn id="17" idx="1"/>
              <a:endCxn id="14" idx="5"/>
            </p:cNvCxnSpPr>
            <p:nvPr/>
          </p:nvCxnSpPr>
          <p:spPr>
            <a:xfrm flipH="1" flipV="1">
              <a:off x="1792342" y="3075534"/>
              <a:ext cx="585116" cy="18859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3C648A96-D77D-4A74-B222-93B788640CB6}"/>
                </a:ext>
              </a:extLst>
            </p:cNvPr>
            <p:cNvCxnSpPr>
              <a:stCxn id="19" idx="7"/>
              <a:endCxn id="21" idx="2"/>
            </p:cNvCxnSpPr>
            <p:nvPr/>
          </p:nvCxnSpPr>
          <p:spPr>
            <a:xfrm flipV="1">
              <a:off x="3040189" y="3155483"/>
              <a:ext cx="437510" cy="3429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37" name="Straight Connector 36">
            <a:extLst>
              <a:ext uri="{FF2B5EF4-FFF2-40B4-BE49-F238E27FC236}">
                <a16:creationId xmlns:a16="http://schemas.microsoft.com/office/drawing/2014/main" id="{DD6E46D4-1506-4797-B219-6BB2F3D4D514}"/>
              </a:ext>
            </a:extLst>
          </p:cNvPr>
          <p:cNvCxnSpPr>
            <a:stCxn id="10" idx="2"/>
            <a:endCxn id="13" idx="7"/>
          </p:cNvCxnSpPr>
          <p:nvPr/>
        </p:nvCxnSpPr>
        <p:spPr>
          <a:xfrm flipH="1">
            <a:off x="2782395" y="3216424"/>
            <a:ext cx="1868832" cy="958875"/>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095594CB-2252-4200-BCFF-C93DA0C880FF}"/>
              </a:ext>
            </a:extLst>
          </p:cNvPr>
          <p:cNvSpPr txBox="1"/>
          <p:nvPr/>
        </p:nvSpPr>
        <p:spPr>
          <a:xfrm>
            <a:off x="8939463" y="3037840"/>
            <a:ext cx="2677656" cy="369332"/>
          </a:xfrm>
          <a:prstGeom prst="rect">
            <a:avLst/>
          </a:prstGeom>
          <a:noFill/>
        </p:spPr>
        <p:txBody>
          <a:bodyPr wrap="none" rtlCol="0">
            <a:spAutoFit/>
          </a:bodyPr>
          <a:lstStyle/>
          <a:p>
            <a:r>
              <a:rPr lang="en-US" dirty="0"/>
              <a:t>For non-directed networks</a:t>
            </a:r>
            <a:endParaRPr lang="es-MX" dirty="0"/>
          </a:p>
        </p:txBody>
      </p:sp>
      <p:sp>
        <p:nvSpPr>
          <p:cNvPr id="42" name="TextBox 41">
            <a:extLst>
              <a:ext uri="{FF2B5EF4-FFF2-40B4-BE49-F238E27FC236}">
                <a16:creationId xmlns:a16="http://schemas.microsoft.com/office/drawing/2014/main" id="{9D711822-CD53-4D75-8CBB-B9F043BA6DBB}"/>
              </a:ext>
            </a:extLst>
          </p:cNvPr>
          <p:cNvSpPr txBox="1"/>
          <p:nvPr/>
        </p:nvSpPr>
        <p:spPr>
          <a:xfrm>
            <a:off x="8939463" y="4515554"/>
            <a:ext cx="2241639" cy="369332"/>
          </a:xfrm>
          <a:prstGeom prst="rect">
            <a:avLst/>
          </a:prstGeom>
          <a:noFill/>
        </p:spPr>
        <p:txBody>
          <a:bodyPr wrap="none" rtlCol="0">
            <a:spAutoFit/>
          </a:bodyPr>
          <a:lstStyle/>
          <a:p>
            <a:r>
              <a:rPr lang="en-US" dirty="0"/>
              <a:t>For directed networks</a:t>
            </a:r>
            <a:endParaRPr lang="es-MX" dirty="0"/>
          </a:p>
        </p:txBody>
      </p:sp>
      <p:sp>
        <p:nvSpPr>
          <p:cNvPr id="43" name="TextBox 42">
            <a:extLst>
              <a:ext uri="{FF2B5EF4-FFF2-40B4-BE49-F238E27FC236}">
                <a16:creationId xmlns:a16="http://schemas.microsoft.com/office/drawing/2014/main" id="{AA595551-7807-47BA-B6E9-65E41D79F6FB}"/>
              </a:ext>
            </a:extLst>
          </p:cNvPr>
          <p:cNvSpPr txBox="1"/>
          <p:nvPr/>
        </p:nvSpPr>
        <p:spPr>
          <a:xfrm>
            <a:off x="8792212" y="2560489"/>
            <a:ext cx="3226589" cy="369332"/>
          </a:xfrm>
          <a:prstGeom prst="rect">
            <a:avLst/>
          </a:prstGeom>
          <a:noFill/>
        </p:spPr>
        <p:txBody>
          <a:bodyPr wrap="none" rtlCol="0">
            <a:spAutoFit/>
          </a:bodyPr>
          <a:lstStyle/>
          <a:p>
            <a:r>
              <a:rPr lang="en-US" b="1" dirty="0">
                <a:solidFill>
                  <a:schemeClr val="accent1">
                    <a:lumMod val="50000"/>
                  </a:schemeClr>
                </a:solidFill>
              </a:rPr>
              <a:t>Relative betweenness centrality</a:t>
            </a:r>
          </a:p>
        </p:txBody>
      </p:sp>
    </p:spTree>
    <p:extLst>
      <p:ext uri="{BB962C8B-B14F-4D97-AF65-F5344CB8AC3E}">
        <p14:creationId xmlns:p14="http://schemas.microsoft.com/office/powerpoint/2010/main" val="3558978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41" grpId="0"/>
      <p:bldP spid="42" grpId="0"/>
      <p:bldP spid="43"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II.B.b</a:t>
            </a:r>
            <a:r>
              <a:rPr lang="es-MX" dirty="0"/>
              <a:t> - Local </a:t>
            </a:r>
            <a:r>
              <a:rPr lang="es-MX" dirty="0" err="1"/>
              <a:t>properties</a:t>
            </a:r>
            <a:endParaRPr lang="en-US" dirty="0"/>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47</a:t>
            </a:fld>
            <a:endParaRPr lang="en-US" dirty="0"/>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92F1BB2B-6CD0-4199-8B6B-53C13B3FE764}"/>
                  </a:ext>
                </a:extLst>
              </p:cNvPr>
              <p:cNvSpPr txBox="1"/>
              <p:nvPr/>
            </p:nvSpPr>
            <p:spPr>
              <a:xfrm>
                <a:off x="1612255" y="1199758"/>
                <a:ext cx="9244517" cy="954107"/>
              </a:xfrm>
              <a:prstGeom prst="rect">
                <a:avLst/>
              </a:prstGeom>
              <a:noFill/>
            </p:spPr>
            <p:txBody>
              <a:bodyPr wrap="square" rtlCol="0">
                <a:spAutoFit/>
              </a:bodyPr>
              <a:lstStyle/>
              <a:p>
                <a:r>
                  <a:rPr lang="es-MX" sz="3200" b="1" dirty="0">
                    <a:solidFill>
                      <a:schemeClr val="accent5">
                        <a:lumMod val="50000"/>
                      </a:schemeClr>
                    </a:solidFill>
                  </a:rPr>
                  <a:t>Closeness</a:t>
                </a:r>
                <a14:m>
                  <m:oMath xmlns:m="http://schemas.openxmlformats.org/officeDocument/2006/math">
                    <m:r>
                      <a:rPr lang="en-US" sz="2400" b="1" i="1" smtClean="0">
                        <a:latin typeface="Cambria Math" panose="02040503050406030204" pitchFamily="18" charset="0"/>
                      </a:rPr>
                      <m:t> </m:t>
                    </m:r>
                    <m:r>
                      <a:rPr lang="en-US" sz="2400" b="1" i="0" smtClean="0">
                        <a:latin typeface="Cambria Math" panose="02040503050406030204" pitchFamily="18" charset="0"/>
                      </a:rPr>
                      <m:t>(</m:t>
                    </m:r>
                    <m:r>
                      <a:rPr lang="en-US" sz="2400" b="0" i="1" smtClean="0">
                        <a:latin typeface="Cambria Math" panose="02040503050406030204" pitchFamily="18" charset="0"/>
                      </a:rPr>
                      <m:t>𝐶</m:t>
                    </m:r>
                    <m:sSub>
                      <m:sSubPr>
                        <m:ctrlPr>
                          <a:rPr lang="en-US" sz="2400" i="1">
                            <a:latin typeface="Cambria Math" panose="02040503050406030204" pitchFamily="18" charset="0"/>
                          </a:rPr>
                        </m:ctrlPr>
                      </m:sSubPr>
                      <m:e>
                        <m:r>
                          <a:rPr lang="en-US" sz="2400" i="1">
                            <a:latin typeface="Cambria Math" panose="02040503050406030204" pitchFamily="18" charset="0"/>
                          </a:rPr>
                          <m:t>𝑐</m:t>
                        </m:r>
                      </m:e>
                      <m:sub>
                        <m:r>
                          <a:rPr lang="en-US" sz="2400" i="1">
                            <a:latin typeface="Cambria Math" panose="02040503050406030204" pitchFamily="18" charset="0"/>
                          </a:rPr>
                          <m:t>𝑖</m:t>
                        </m:r>
                      </m:sub>
                    </m:sSub>
                    <m:r>
                      <a:rPr lang="en-US" sz="2400" b="0" i="1" smtClean="0">
                        <a:latin typeface="Cambria Math" panose="02040503050406030204" pitchFamily="18" charset="0"/>
                      </a:rPr>
                      <m:t>)</m:t>
                    </m:r>
                  </m:oMath>
                </a14:m>
                <a:r>
                  <a:rPr lang="es-MX" sz="2400" dirty="0"/>
                  <a:t> </a:t>
                </a:r>
                <a:r>
                  <a:rPr lang="es-MX" sz="2400" dirty="0" err="1"/>
                  <a:t>Inverse</a:t>
                </a:r>
                <a:r>
                  <a:rPr lang="es-MX" sz="2400" dirty="0"/>
                  <a:t> of sum </a:t>
                </a:r>
                <a:r>
                  <a:rPr lang="es-MX" sz="2400" dirty="0" err="1"/>
                  <a:t>shortest</a:t>
                </a:r>
                <a:r>
                  <a:rPr lang="es-MX" sz="2400" dirty="0"/>
                  <a:t> </a:t>
                </a:r>
                <a:r>
                  <a:rPr lang="es-MX" sz="2400" dirty="0" err="1"/>
                  <a:t>paths</a:t>
                </a:r>
                <a:r>
                  <a:rPr lang="es-MX" sz="2400" dirty="0"/>
                  <a:t> </a:t>
                </a:r>
                <a:r>
                  <a:rPr lang="es-MX" sz="2400" dirty="0" err="1"/>
                  <a:t>between</a:t>
                </a:r>
                <a:r>
                  <a:rPr lang="es-MX" sz="2400" dirty="0"/>
                  <a:t> </a:t>
                </a:r>
                <a:r>
                  <a:rPr lang="es-MX" sz="2400" dirty="0" err="1"/>
                  <a:t>node</a:t>
                </a:r>
                <a:r>
                  <a:rPr lang="es-MX" sz="2400" dirty="0"/>
                  <a:t> </a:t>
                </a:r>
                <a:r>
                  <a:rPr lang="es-MX" sz="2400" i="1" dirty="0"/>
                  <a:t>i </a:t>
                </a:r>
                <a:r>
                  <a:rPr lang="es-MX" sz="2400" dirty="0"/>
                  <a:t>and </a:t>
                </a:r>
                <a:r>
                  <a:rPr lang="es-MX" sz="2400" dirty="0" err="1"/>
                  <a:t>all</a:t>
                </a:r>
                <a:r>
                  <a:rPr lang="es-MX" sz="2400" dirty="0"/>
                  <a:t> </a:t>
                </a:r>
                <a:r>
                  <a:rPr lang="es-MX" sz="2400" dirty="0" err="1"/>
                  <a:t>other</a:t>
                </a:r>
                <a:r>
                  <a:rPr lang="es-MX" sz="2400" dirty="0"/>
                  <a:t> </a:t>
                </a:r>
                <a:r>
                  <a:rPr lang="es-MX" sz="2400" dirty="0" err="1"/>
                  <a:t>nodes</a:t>
                </a:r>
                <a:r>
                  <a:rPr lang="es-MX" sz="2400" dirty="0"/>
                  <a:t>. Describes </a:t>
                </a:r>
                <a:r>
                  <a:rPr lang="es-MX" sz="2400" dirty="0" err="1"/>
                  <a:t>how</a:t>
                </a:r>
                <a:r>
                  <a:rPr lang="es-MX" sz="2400" dirty="0"/>
                  <a:t> </a:t>
                </a:r>
                <a:r>
                  <a:rPr lang="es-MX" sz="2400" dirty="0" err="1"/>
                  <a:t>close</a:t>
                </a:r>
                <a:r>
                  <a:rPr lang="es-MX" sz="2400" dirty="0"/>
                  <a:t> </a:t>
                </a:r>
                <a:r>
                  <a:rPr lang="es-MX" sz="2400" dirty="0" err="1"/>
                  <a:t>node</a:t>
                </a:r>
                <a:r>
                  <a:rPr lang="es-MX" sz="2400" dirty="0"/>
                  <a:t> </a:t>
                </a:r>
                <a:r>
                  <a:rPr lang="es-MX" sz="2400" i="1" dirty="0"/>
                  <a:t>i</a:t>
                </a:r>
                <a:r>
                  <a:rPr lang="es-MX" sz="2400" dirty="0"/>
                  <a:t> </a:t>
                </a:r>
                <a:r>
                  <a:rPr lang="es-MX" sz="2400" dirty="0" err="1"/>
                  <a:t>is</a:t>
                </a:r>
                <a:r>
                  <a:rPr lang="es-MX" sz="2400" dirty="0"/>
                  <a:t> to </a:t>
                </a:r>
                <a:r>
                  <a:rPr lang="es-MX" sz="2400" dirty="0" err="1"/>
                  <a:t>all</a:t>
                </a:r>
                <a:r>
                  <a:rPr lang="es-MX" sz="2400" dirty="0"/>
                  <a:t> </a:t>
                </a:r>
                <a:r>
                  <a:rPr lang="es-MX" sz="2400" dirty="0" err="1"/>
                  <a:t>other</a:t>
                </a:r>
                <a:r>
                  <a:rPr lang="es-MX" sz="2400" dirty="0"/>
                  <a:t> </a:t>
                </a:r>
                <a:r>
                  <a:rPr lang="es-MX" sz="2400" dirty="0" err="1"/>
                  <a:t>nodes</a:t>
                </a:r>
                <a:r>
                  <a:rPr lang="es-MX" sz="2400" i="1" dirty="0"/>
                  <a:t>. </a:t>
                </a:r>
                <a:endParaRPr lang="es-MX" sz="2400" dirty="0"/>
              </a:p>
            </p:txBody>
          </p:sp>
        </mc:Choice>
        <mc:Fallback xmlns="">
          <p:sp>
            <p:nvSpPr>
              <p:cNvPr id="2" name="TextBox 1">
                <a:extLst>
                  <a:ext uri="{FF2B5EF4-FFF2-40B4-BE49-F238E27FC236}">
                    <a16:creationId xmlns:a16="http://schemas.microsoft.com/office/drawing/2014/main" id="{92F1BB2B-6CD0-4199-8B6B-53C13B3FE764}"/>
                  </a:ext>
                </a:extLst>
              </p:cNvPr>
              <p:cNvSpPr txBox="1">
                <a:spLocks noRot="1" noChangeAspect="1" noMove="1" noResize="1" noEditPoints="1" noAdjustHandles="1" noChangeArrowheads="1" noChangeShapeType="1" noTextEdit="1"/>
              </p:cNvSpPr>
              <p:nvPr/>
            </p:nvSpPr>
            <p:spPr>
              <a:xfrm>
                <a:off x="1612255" y="1199758"/>
                <a:ext cx="9244517" cy="954107"/>
              </a:xfrm>
              <a:prstGeom prst="rect">
                <a:avLst/>
              </a:prstGeom>
              <a:blipFill>
                <a:blip r:embed="rId3"/>
                <a:stretch>
                  <a:fillRect l="-1648" t="-8333" r="-264" b="-14103"/>
                </a:stretch>
              </a:blipFill>
            </p:spPr>
            <p:txBody>
              <a:bodyPr/>
              <a:lstStyle/>
              <a:p>
                <a:r>
                  <a:rPr lang="en-US">
                    <a:noFill/>
                  </a:rPr>
                  <a:t> </a:t>
                </a:r>
              </a:p>
            </p:txBody>
          </p:sp>
        </mc:Fallback>
      </mc:AlternateContent>
      <p:sp>
        <p:nvSpPr>
          <p:cNvPr id="43" name="TextBox 42">
            <a:extLst>
              <a:ext uri="{FF2B5EF4-FFF2-40B4-BE49-F238E27FC236}">
                <a16:creationId xmlns:a16="http://schemas.microsoft.com/office/drawing/2014/main" id="{AA595551-7807-47BA-B6E9-65E41D79F6FB}"/>
              </a:ext>
            </a:extLst>
          </p:cNvPr>
          <p:cNvSpPr txBox="1"/>
          <p:nvPr/>
        </p:nvSpPr>
        <p:spPr>
          <a:xfrm>
            <a:off x="8792212" y="2560489"/>
            <a:ext cx="2867708" cy="369332"/>
          </a:xfrm>
          <a:prstGeom prst="rect">
            <a:avLst/>
          </a:prstGeom>
          <a:noFill/>
        </p:spPr>
        <p:txBody>
          <a:bodyPr wrap="none" rtlCol="0">
            <a:spAutoFit/>
          </a:bodyPr>
          <a:lstStyle/>
          <a:p>
            <a:r>
              <a:rPr lang="en-US" b="1" dirty="0">
                <a:solidFill>
                  <a:schemeClr val="accent1">
                    <a:lumMod val="50000"/>
                  </a:schemeClr>
                </a:solidFill>
              </a:rPr>
              <a:t>Relative closeness centrality</a:t>
            </a:r>
          </a:p>
        </p:txBody>
      </p:sp>
      <mc:AlternateContent xmlns:mc="http://schemas.openxmlformats.org/markup-compatibility/2006" xmlns:a14="http://schemas.microsoft.com/office/drawing/2010/main">
        <mc:Choice Requires="a14">
          <p:sp>
            <p:nvSpPr>
              <p:cNvPr id="7" name="Rectangle 6">
                <a:extLst>
                  <a:ext uri="{FF2B5EF4-FFF2-40B4-BE49-F238E27FC236}">
                    <a16:creationId xmlns:a16="http://schemas.microsoft.com/office/drawing/2014/main" id="{F3D47135-AE0C-440A-84D9-CA05EE8D72E3}"/>
                  </a:ext>
                </a:extLst>
              </p:cNvPr>
              <p:cNvSpPr/>
              <p:nvPr/>
            </p:nvSpPr>
            <p:spPr>
              <a:xfrm>
                <a:off x="1931211" y="2714487"/>
                <a:ext cx="2283381" cy="72955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𝐶</m:t>
                      </m:r>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𝑖</m:t>
                          </m:r>
                        </m:sub>
                      </m:sSub>
                      <m:r>
                        <a:rPr lang="en-US" i="0">
                          <a:latin typeface="Cambria Math" panose="02040503050406030204" pitchFamily="18" charset="0"/>
                        </a:rPr>
                        <m:t>=</m:t>
                      </m:r>
                      <m:f>
                        <m:fPr>
                          <m:ctrlPr>
                            <a:rPr lang="en-US" i="1">
                              <a:latin typeface="Cambria Math" panose="02040503050406030204" pitchFamily="18" charset="0"/>
                            </a:rPr>
                          </m:ctrlPr>
                        </m:fPr>
                        <m:num>
                          <m:r>
                            <a:rPr lang="en-US" i="0">
                              <a:latin typeface="Cambria Math" panose="02040503050406030204" pitchFamily="18" charset="0"/>
                            </a:rPr>
                            <m:t>1</m:t>
                          </m:r>
                        </m:num>
                        <m:den>
                          <m:nary>
                            <m:naryPr>
                              <m:chr m:val="∑"/>
                              <m:limLoc m:val="subSup"/>
                              <m:ctrlPr>
                                <a:rPr lang="en-US" i="1">
                                  <a:latin typeface="Cambria Math" panose="02040503050406030204" pitchFamily="18" charset="0"/>
                                </a:rPr>
                              </m:ctrlPr>
                            </m:naryPr>
                            <m:sub>
                              <m:r>
                                <a:rPr lang="en-US" i="1">
                                  <a:latin typeface="Cambria Math" panose="02040503050406030204" pitchFamily="18" charset="0"/>
                                </a:rPr>
                                <m:t>𝑗</m:t>
                              </m:r>
                              <m:r>
                                <a:rPr lang="en-US" i="0">
                                  <a:latin typeface="Cambria Math" panose="02040503050406030204" pitchFamily="18" charset="0"/>
                                </a:rPr>
                                <m:t>=1</m:t>
                              </m:r>
                            </m:sub>
                            <m:sup>
                              <m:r>
                                <a:rPr lang="en-US" i="1">
                                  <a:latin typeface="Cambria Math" panose="02040503050406030204" pitchFamily="18" charset="0"/>
                                </a:rPr>
                                <m:t>𝑁</m:t>
                              </m:r>
                            </m:sup>
                            <m:e>
                              <m:sSub>
                                <m:sSubPr>
                                  <m:ctrlPr>
                                    <a:rPr lang="en-US" i="1">
                                      <a:latin typeface="Cambria Math" panose="02040503050406030204" pitchFamily="18" charset="0"/>
                                    </a:rPr>
                                  </m:ctrlPr>
                                </m:sSubPr>
                                <m:e>
                                  <m:r>
                                    <a:rPr lang="en-US" i="1">
                                      <a:latin typeface="Cambria Math" panose="02040503050406030204" pitchFamily="18" charset="0"/>
                                    </a:rPr>
                                    <m:t>𝑑</m:t>
                                  </m:r>
                                </m:e>
                                <m:sub>
                                  <m:r>
                                    <a:rPr lang="en-US" i="1">
                                      <a:latin typeface="Cambria Math" panose="02040503050406030204" pitchFamily="18" charset="0"/>
                                    </a:rPr>
                                    <m:t>𝑖</m:t>
                                  </m:r>
                                </m:sub>
                              </m:sSub>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𝑗</m:t>
                                      </m:r>
                                    </m:sub>
                                  </m:sSub>
                                  <m:r>
                                    <a:rPr lang="en-US" i="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𝑖</m:t>
                                      </m:r>
                                    </m:sub>
                                  </m:sSub>
                                </m:e>
                              </m:d>
                            </m:e>
                          </m:nary>
                        </m:den>
                      </m:f>
                    </m:oMath>
                  </m:oMathPara>
                </a14:m>
                <a:endParaRPr lang="en-US" dirty="0"/>
              </a:p>
            </p:txBody>
          </p:sp>
        </mc:Choice>
        <mc:Fallback xmlns="">
          <p:sp>
            <p:nvSpPr>
              <p:cNvPr id="7" name="Rectangle 6">
                <a:extLst>
                  <a:ext uri="{FF2B5EF4-FFF2-40B4-BE49-F238E27FC236}">
                    <a16:creationId xmlns:a16="http://schemas.microsoft.com/office/drawing/2014/main" id="{F3D47135-AE0C-440A-84D9-CA05EE8D72E3}"/>
                  </a:ext>
                </a:extLst>
              </p:cNvPr>
              <p:cNvSpPr>
                <a:spLocks noRot="1" noChangeAspect="1" noMove="1" noResize="1" noEditPoints="1" noAdjustHandles="1" noChangeArrowheads="1" noChangeShapeType="1" noTextEdit="1"/>
              </p:cNvSpPr>
              <p:nvPr/>
            </p:nvSpPr>
            <p:spPr>
              <a:xfrm>
                <a:off x="1931211" y="2714487"/>
                <a:ext cx="2283381" cy="729559"/>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 name="Rectangle 37">
                <a:extLst>
                  <a:ext uri="{FF2B5EF4-FFF2-40B4-BE49-F238E27FC236}">
                    <a16:creationId xmlns:a16="http://schemas.microsoft.com/office/drawing/2014/main" id="{CDD41E36-82CC-48EE-AE83-2EB019EDF260}"/>
                  </a:ext>
                </a:extLst>
              </p:cNvPr>
              <p:cNvSpPr/>
              <p:nvPr/>
            </p:nvSpPr>
            <p:spPr>
              <a:xfrm>
                <a:off x="483773" y="4704136"/>
                <a:ext cx="2256964" cy="72955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𝐶</m:t>
                      </m:r>
                      <m:sSub>
                        <m:sSubPr>
                          <m:ctrlPr>
                            <a:rPr lang="en-US" i="1">
                              <a:latin typeface="Cambria Math" panose="02040503050406030204" pitchFamily="18" charset="0"/>
                            </a:rPr>
                          </m:ctrlPr>
                        </m:sSubPr>
                        <m:e>
                          <m:r>
                            <a:rPr lang="en-US" i="1">
                              <a:latin typeface="Cambria Math" panose="02040503050406030204" pitchFamily="18" charset="0"/>
                            </a:rPr>
                            <m:t>𝑖</m:t>
                          </m:r>
                        </m:e>
                        <m:sub>
                          <m:r>
                            <a:rPr lang="en-US" i="1">
                              <a:latin typeface="Cambria Math" panose="02040503050406030204" pitchFamily="18" charset="0"/>
                            </a:rPr>
                            <m:t>𝑖</m:t>
                          </m:r>
                        </m:sub>
                      </m:sSub>
                      <m:r>
                        <a:rPr lang="en-US" i="0">
                          <a:latin typeface="Cambria Math" panose="02040503050406030204" pitchFamily="18" charset="0"/>
                        </a:rPr>
                        <m:t>=</m:t>
                      </m:r>
                      <m:f>
                        <m:fPr>
                          <m:ctrlPr>
                            <a:rPr lang="en-US" i="1">
                              <a:latin typeface="Cambria Math" panose="02040503050406030204" pitchFamily="18" charset="0"/>
                            </a:rPr>
                          </m:ctrlPr>
                        </m:fPr>
                        <m:num>
                          <m:r>
                            <a:rPr lang="en-US" i="0">
                              <a:latin typeface="Cambria Math" panose="02040503050406030204" pitchFamily="18" charset="0"/>
                            </a:rPr>
                            <m:t>1</m:t>
                          </m:r>
                        </m:num>
                        <m:den>
                          <m:nary>
                            <m:naryPr>
                              <m:chr m:val="∑"/>
                              <m:limLoc m:val="subSup"/>
                              <m:ctrlPr>
                                <a:rPr lang="en-US" i="1">
                                  <a:latin typeface="Cambria Math" panose="02040503050406030204" pitchFamily="18" charset="0"/>
                                </a:rPr>
                              </m:ctrlPr>
                            </m:naryPr>
                            <m:sub>
                              <m:r>
                                <a:rPr lang="en-US" i="1">
                                  <a:latin typeface="Cambria Math" panose="02040503050406030204" pitchFamily="18" charset="0"/>
                                </a:rPr>
                                <m:t>𝑗</m:t>
                              </m:r>
                              <m:r>
                                <a:rPr lang="en-US" i="0">
                                  <a:latin typeface="Cambria Math" panose="02040503050406030204" pitchFamily="18" charset="0"/>
                                </a:rPr>
                                <m:t>=1</m:t>
                              </m:r>
                            </m:sub>
                            <m:sup>
                              <m:r>
                                <a:rPr lang="en-US" i="1">
                                  <a:latin typeface="Cambria Math" panose="02040503050406030204" pitchFamily="18" charset="0"/>
                                </a:rPr>
                                <m:t>𝑁</m:t>
                              </m:r>
                            </m:sup>
                            <m:e>
                              <m:sSub>
                                <m:sSubPr>
                                  <m:ctrlPr>
                                    <a:rPr lang="en-US" i="1">
                                      <a:latin typeface="Cambria Math" panose="02040503050406030204" pitchFamily="18" charset="0"/>
                                    </a:rPr>
                                  </m:ctrlPr>
                                </m:sSubPr>
                                <m:e>
                                  <m:r>
                                    <a:rPr lang="en-US" i="1">
                                      <a:latin typeface="Cambria Math" panose="02040503050406030204" pitchFamily="18" charset="0"/>
                                    </a:rPr>
                                    <m:t>𝑑</m:t>
                                  </m:r>
                                </m:e>
                                <m:sub>
                                  <m:r>
                                    <a:rPr lang="en-US" i="1">
                                      <a:latin typeface="Cambria Math" panose="02040503050406030204" pitchFamily="18" charset="0"/>
                                    </a:rPr>
                                    <m:t>𝑖</m:t>
                                  </m:r>
                                </m:sub>
                              </m:sSub>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𝑗</m:t>
                                      </m:r>
                                    </m:sub>
                                  </m:sSub>
                                  <m:r>
                                    <a:rPr lang="en-US" i="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𝑖</m:t>
                                      </m:r>
                                    </m:sub>
                                  </m:sSub>
                                </m:e>
                              </m:d>
                            </m:e>
                          </m:nary>
                        </m:den>
                      </m:f>
                    </m:oMath>
                  </m:oMathPara>
                </a14:m>
                <a:endParaRPr lang="en-US" dirty="0"/>
              </a:p>
            </p:txBody>
          </p:sp>
        </mc:Choice>
        <mc:Fallback xmlns="">
          <p:sp>
            <p:nvSpPr>
              <p:cNvPr id="38" name="Rectangle 37">
                <a:extLst>
                  <a:ext uri="{FF2B5EF4-FFF2-40B4-BE49-F238E27FC236}">
                    <a16:creationId xmlns:a16="http://schemas.microsoft.com/office/drawing/2014/main" id="{CDD41E36-82CC-48EE-AE83-2EB019EDF260}"/>
                  </a:ext>
                </a:extLst>
              </p:cNvPr>
              <p:cNvSpPr>
                <a:spLocks noRot="1" noChangeAspect="1" noMove="1" noResize="1" noEditPoints="1" noAdjustHandles="1" noChangeArrowheads="1" noChangeShapeType="1" noTextEdit="1"/>
              </p:cNvSpPr>
              <p:nvPr/>
            </p:nvSpPr>
            <p:spPr>
              <a:xfrm>
                <a:off x="483773" y="4704136"/>
                <a:ext cx="2256964" cy="729559"/>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Rectangle 38">
                <a:extLst>
                  <a:ext uri="{FF2B5EF4-FFF2-40B4-BE49-F238E27FC236}">
                    <a16:creationId xmlns:a16="http://schemas.microsoft.com/office/drawing/2014/main" id="{5B2C6858-6611-4234-B9BB-3ED47BA01C5F}"/>
                  </a:ext>
                </a:extLst>
              </p:cNvPr>
              <p:cNvSpPr/>
              <p:nvPr/>
            </p:nvSpPr>
            <p:spPr>
              <a:xfrm>
                <a:off x="3514945" y="4800652"/>
                <a:ext cx="2337371" cy="72955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𝐶</m:t>
                      </m:r>
                      <m:sSub>
                        <m:sSubPr>
                          <m:ctrlPr>
                            <a:rPr lang="en-US" i="1">
                              <a:latin typeface="Cambria Math" panose="02040503050406030204" pitchFamily="18" charset="0"/>
                            </a:rPr>
                          </m:ctrlPr>
                        </m:sSubPr>
                        <m:e>
                          <m:r>
                            <a:rPr lang="en-US" b="0" i="1" smtClean="0">
                              <a:latin typeface="Cambria Math" panose="02040503050406030204" pitchFamily="18" charset="0"/>
                            </a:rPr>
                            <m:t>𝑜</m:t>
                          </m:r>
                        </m:e>
                        <m:sub>
                          <m:r>
                            <a:rPr lang="en-US" i="1">
                              <a:latin typeface="Cambria Math" panose="02040503050406030204" pitchFamily="18" charset="0"/>
                            </a:rPr>
                            <m:t>𝑖</m:t>
                          </m:r>
                        </m:sub>
                      </m:sSub>
                      <m:r>
                        <a:rPr lang="en-US" i="0">
                          <a:latin typeface="Cambria Math" panose="02040503050406030204" pitchFamily="18" charset="0"/>
                        </a:rPr>
                        <m:t>=</m:t>
                      </m:r>
                      <m:f>
                        <m:fPr>
                          <m:ctrlPr>
                            <a:rPr lang="en-US" i="1">
                              <a:latin typeface="Cambria Math" panose="02040503050406030204" pitchFamily="18" charset="0"/>
                            </a:rPr>
                          </m:ctrlPr>
                        </m:fPr>
                        <m:num>
                          <m:r>
                            <a:rPr lang="en-US" i="0">
                              <a:latin typeface="Cambria Math" panose="02040503050406030204" pitchFamily="18" charset="0"/>
                            </a:rPr>
                            <m:t>1</m:t>
                          </m:r>
                        </m:num>
                        <m:den>
                          <m:nary>
                            <m:naryPr>
                              <m:chr m:val="∑"/>
                              <m:limLoc m:val="subSup"/>
                              <m:ctrlPr>
                                <a:rPr lang="en-US" i="1">
                                  <a:latin typeface="Cambria Math" panose="02040503050406030204" pitchFamily="18" charset="0"/>
                                </a:rPr>
                              </m:ctrlPr>
                            </m:naryPr>
                            <m:sub>
                              <m:r>
                                <a:rPr lang="en-US" i="1">
                                  <a:latin typeface="Cambria Math" panose="02040503050406030204" pitchFamily="18" charset="0"/>
                                </a:rPr>
                                <m:t>𝑗</m:t>
                              </m:r>
                              <m:r>
                                <a:rPr lang="en-US" i="0">
                                  <a:latin typeface="Cambria Math" panose="02040503050406030204" pitchFamily="18" charset="0"/>
                                </a:rPr>
                                <m:t>=1</m:t>
                              </m:r>
                            </m:sub>
                            <m:sup>
                              <m:r>
                                <a:rPr lang="en-US" i="1">
                                  <a:latin typeface="Cambria Math" panose="02040503050406030204" pitchFamily="18" charset="0"/>
                                </a:rPr>
                                <m:t>𝑁</m:t>
                              </m:r>
                            </m:sup>
                            <m:e>
                              <m:sSub>
                                <m:sSubPr>
                                  <m:ctrlPr>
                                    <a:rPr lang="en-US" i="1">
                                      <a:latin typeface="Cambria Math" panose="02040503050406030204" pitchFamily="18" charset="0"/>
                                    </a:rPr>
                                  </m:ctrlPr>
                                </m:sSubPr>
                                <m:e>
                                  <m:r>
                                    <a:rPr lang="en-US" i="1">
                                      <a:latin typeface="Cambria Math" panose="02040503050406030204" pitchFamily="18" charset="0"/>
                                    </a:rPr>
                                    <m:t>𝑑</m:t>
                                  </m:r>
                                </m:e>
                                <m:sub>
                                  <m:r>
                                    <a:rPr lang="en-US" i="1">
                                      <a:latin typeface="Cambria Math" panose="02040503050406030204" pitchFamily="18" charset="0"/>
                                    </a:rPr>
                                    <m:t>𝑜</m:t>
                                  </m:r>
                                </m:sub>
                              </m:sSub>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𝑗</m:t>
                                      </m:r>
                                    </m:sub>
                                  </m:sSub>
                                  <m:r>
                                    <a:rPr lang="en-US" i="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𝑖</m:t>
                                      </m:r>
                                    </m:sub>
                                  </m:sSub>
                                </m:e>
                              </m:d>
                            </m:e>
                          </m:nary>
                        </m:den>
                      </m:f>
                    </m:oMath>
                  </m:oMathPara>
                </a14:m>
                <a:endParaRPr lang="en-US" dirty="0"/>
              </a:p>
            </p:txBody>
          </p:sp>
        </mc:Choice>
        <mc:Fallback xmlns="">
          <p:sp>
            <p:nvSpPr>
              <p:cNvPr id="39" name="Rectangle 38">
                <a:extLst>
                  <a:ext uri="{FF2B5EF4-FFF2-40B4-BE49-F238E27FC236}">
                    <a16:creationId xmlns:a16="http://schemas.microsoft.com/office/drawing/2014/main" id="{5B2C6858-6611-4234-B9BB-3ED47BA01C5F}"/>
                  </a:ext>
                </a:extLst>
              </p:cNvPr>
              <p:cNvSpPr>
                <a:spLocks noRot="1" noChangeAspect="1" noMove="1" noResize="1" noEditPoints="1" noAdjustHandles="1" noChangeArrowheads="1" noChangeShapeType="1" noTextEdit="1"/>
              </p:cNvSpPr>
              <p:nvPr/>
            </p:nvSpPr>
            <p:spPr>
              <a:xfrm>
                <a:off x="3514945" y="4800652"/>
                <a:ext cx="2337371" cy="729559"/>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0" name="Rectangle 39">
                <a:extLst>
                  <a:ext uri="{FF2B5EF4-FFF2-40B4-BE49-F238E27FC236}">
                    <a16:creationId xmlns:a16="http://schemas.microsoft.com/office/drawing/2014/main" id="{62756D71-A72A-4C09-A5A3-D8860A35ABCF}"/>
                  </a:ext>
                </a:extLst>
              </p:cNvPr>
              <p:cNvSpPr/>
              <p:nvPr/>
            </p:nvSpPr>
            <p:spPr>
              <a:xfrm>
                <a:off x="9076615" y="3216443"/>
                <a:ext cx="2369175"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𝑅𝐶</m:t>
                      </m:r>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𝑖</m:t>
                          </m:r>
                        </m:sub>
                      </m:sSub>
                      <m:r>
                        <a:rPr lang="en-US" i="0">
                          <a:latin typeface="Cambria Math" panose="02040503050406030204" pitchFamily="18" charset="0"/>
                        </a:rPr>
                        <m:t>=</m:t>
                      </m:r>
                      <m:d>
                        <m:dPr>
                          <m:ctrlPr>
                            <a:rPr lang="en-US" i="1">
                              <a:latin typeface="Cambria Math" panose="02040503050406030204" pitchFamily="18" charset="0"/>
                            </a:rPr>
                          </m:ctrlPr>
                        </m:dPr>
                        <m:e>
                          <m:r>
                            <a:rPr lang="en-US" i="1">
                              <a:latin typeface="Cambria Math" panose="02040503050406030204" pitchFamily="18" charset="0"/>
                            </a:rPr>
                            <m:t>𝑁</m:t>
                          </m:r>
                          <m:r>
                            <a:rPr lang="en-US" i="0">
                              <a:latin typeface="Cambria Math" panose="02040503050406030204" pitchFamily="18" charset="0"/>
                            </a:rPr>
                            <m:t>−1</m:t>
                          </m:r>
                        </m:e>
                      </m:d>
                      <m:r>
                        <a:rPr lang="en-US" i="0">
                          <a:latin typeface="Cambria Math" panose="02040503050406030204" pitchFamily="18" charset="0"/>
                        </a:rPr>
                        <m:t>×</m:t>
                      </m:r>
                      <m:r>
                        <a:rPr lang="en-US" i="1">
                          <a:latin typeface="Cambria Math" panose="02040503050406030204" pitchFamily="18" charset="0"/>
                        </a:rPr>
                        <m:t>𝐶</m:t>
                      </m:r>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𝑖</m:t>
                          </m:r>
                        </m:sub>
                      </m:sSub>
                    </m:oMath>
                  </m:oMathPara>
                </a14:m>
                <a:endParaRPr lang="en-US" dirty="0"/>
              </a:p>
            </p:txBody>
          </p:sp>
        </mc:Choice>
        <mc:Fallback xmlns="">
          <p:sp>
            <p:nvSpPr>
              <p:cNvPr id="40" name="Rectangle 39">
                <a:extLst>
                  <a:ext uri="{FF2B5EF4-FFF2-40B4-BE49-F238E27FC236}">
                    <a16:creationId xmlns:a16="http://schemas.microsoft.com/office/drawing/2014/main" id="{62756D71-A72A-4C09-A5A3-D8860A35ABCF}"/>
                  </a:ext>
                </a:extLst>
              </p:cNvPr>
              <p:cNvSpPr>
                <a:spLocks noRot="1" noChangeAspect="1" noMove="1" noResize="1" noEditPoints="1" noAdjustHandles="1" noChangeArrowheads="1" noChangeShapeType="1" noTextEdit="1"/>
              </p:cNvSpPr>
              <p:nvPr/>
            </p:nvSpPr>
            <p:spPr>
              <a:xfrm>
                <a:off x="9076615" y="3216443"/>
                <a:ext cx="2369175" cy="369332"/>
              </a:xfrm>
              <a:prstGeom prst="rect">
                <a:avLst/>
              </a:prstGeom>
              <a:blipFill>
                <a:blip r:embed="rId7"/>
                <a:stretch>
                  <a:fillRect b="-1667"/>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506293A8-47E4-4F4D-AE8C-FB9B4549EAAC}"/>
              </a:ext>
            </a:extLst>
          </p:cNvPr>
          <p:cNvSpPr txBox="1"/>
          <p:nvPr/>
        </p:nvSpPr>
        <p:spPr>
          <a:xfrm>
            <a:off x="1931211" y="2363792"/>
            <a:ext cx="2710229" cy="400110"/>
          </a:xfrm>
          <a:prstGeom prst="rect">
            <a:avLst/>
          </a:prstGeom>
          <a:noFill/>
        </p:spPr>
        <p:txBody>
          <a:bodyPr wrap="none" rtlCol="0">
            <a:spAutoFit/>
          </a:bodyPr>
          <a:lstStyle/>
          <a:p>
            <a:r>
              <a:rPr lang="en-US" sz="2000" b="1" dirty="0">
                <a:solidFill>
                  <a:schemeClr val="bg2">
                    <a:lumMod val="50000"/>
                  </a:schemeClr>
                </a:solidFill>
              </a:rPr>
              <a:t>Non-directed networks:</a:t>
            </a:r>
          </a:p>
        </p:txBody>
      </p:sp>
      <p:sp>
        <p:nvSpPr>
          <p:cNvPr id="11" name="TextBox 10">
            <a:extLst>
              <a:ext uri="{FF2B5EF4-FFF2-40B4-BE49-F238E27FC236}">
                <a16:creationId xmlns:a16="http://schemas.microsoft.com/office/drawing/2014/main" id="{1067B63F-6B95-4D28-9DDF-A22BAB01202B}"/>
              </a:ext>
            </a:extLst>
          </p:cNvPr>
          <p:cNvSpPr txBox="1"/>
          <p:nvPr/>
        </p:nvSpPr>
        <p:spPr>
          <a:xfrm>
            <a:off x="1931211" y="3764612"/>
            <a:ext cx="2211696" cy="400110"/>
          </a:xfrm>
          <a:prstGeom prst="rect">
            <a:avLst/>
          </a:prstGeom>
          <a:noFill/>
        </p:spPr>
        <p:txBody>
          <a:bodyPr wrap="none" rtlCol="0">
            <a:spAutoFit/>
          </a:bodyPr>
          <a:lstStyle/>
          <a:p>
            <a:r>
              <a:rPr lang="en-US" sz="2000" b="1" dirty="0">
                <a:solidFill>
                  <a:schemeClr val="bg2">
                    <a:lumMod val="50000"/>
                  </a:schemeClr>
                </a:solidFill>
              </a:rPr>
              <a:t>Directed networks:</a:t>
            </a:r>
          </a:p>
        </p:txBody>
      </p:sp>
      <p:sp>
        <p:nvSpPr>
          <p:cNvPr id="5" name="TextBox 4">
            <a:extLst>
              <a:ext uri="{FF2B5EF4-FFF2-40B4-BE49-F238E27FC236}">
                <a16:creationId xmlns:a16="http://schemas.microsoft.com/office/drawing/2014/main" id="{DB04CE22-B8F3-4675-826B-26E2C1AC7C1C}"/>
              </a:ext>
            </a:extLst>
          </p:cNvPr>
          <p:cNvSpPr txBox="1"/>
          <p:nvPr/>
        </p:nvSpPr>
        <p:spPr>
          <a:xfrm>
            <a:off x="1105172" y="4398846"/>
            <a:ext cx="1329210" cy="369332"/>
          </a:xfrm>
          <a:prstGeom prst="rect">
            <a:avLst/>
          </a:prstGeom>
          <a:noFill/>
        </p:spPr>
        <p:txBody>
          <a:bodyPr wrap="none" rtlCol="0">
            <a:spAutoFit/>
          </a:bodyPr>
          <a:lstStyle/>
          <a:p>
            <a:r>
              <a:rPr lang="en-US" dirty="0"/>
              <a:t>In-closeness</a:t>
            </a:r>
          </a:p>
        </p:txBody>
      </p:sp>
      <p:sp>
        <p:nvSpPr>
          <p:cNvPr id="13" name="TextBox 12">
            <a:extLst>
              <a:ext uri="{FF2B5EF4-FFF2-40B4-BE49-F238E27FC236}">
                <a16:creationId xmlns:a16="http://schemas.microsoft.com/office/drawing/2014/main" id="{AFD627A3-1E6C-4F16-A54D-6A67156BC319}"/>
              </a:ext>
            </a:extLst>
          </p:cNvPr>
          <p:cNvSpPr txBox="1"/>
          <p:nvPr/>
        </p:nvSpPr>
        <p:spPr>
          <a:xfrm>
            <a:off x="4214592" y="4386866"/>
            <a:ext cx="1500732" cy="369332"/>
          </a:xfrm>
          <a:prstGeom prst="rect">
            <a:avLst/>
          </a:prstGeom>
          <a:noFill/>
        </p:spPr>
        <p:txBody>
          <a:bodyPr wrap="none" rtlCol="0">
            <a:spAutoFit/>
          </a:bodyPr>
          <a:lstStyle/>
          <a:p>
            <a:r>
              <a:rPr lang="en-US" dirty="0"/>
              <a:t>Out-closeness</a:t>
            </a:r>
          </a:p>
        </p:txBody>
      </p:sp>
      <p:grpSp>
        <p:nvGrpSpPr>
          <p:cNvPr id="25" name="Group 24"/>
          <p:cNvGrpSpPr/>
          <p:nvPr/>
        </p:nvGrpSpPr>
        <p:grpSpPr>
          <a:xfrm>
            <a:off x="6626524" y="3778537"/>
            <a:ext cx="2287168" cy="2385051"/>
            <a:chOff x="4834068" y="3476381"/>
            <a:chExt cx="1467852" cy="1707288"/>
          </a:xfrm>
        </p:grpSpPr>
        <p:sp>
          <p:nvSpPr>
            <p:cNvPr id="26" name="Oval 25"/>
            <p:cNvSpPr/>
            <p:nvPr/>
          </p:nvSpPr>
          <p:spPr>
            <a:xfrm>
              <a:off x="5023136" y="3734552"/>
              <a:ext cx="123753" cy="123754"/>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5629297" y="4147807"/>
              <a:ext cx="123753" cy="123754"/>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5505544" y="3476381"/>
              <a:ext cx="123753" cy="123754"/>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6178167" y="3752484"/>
              <a:ext cx="123753" cy="123754"/>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4834068" y="5059915"/>
              <a:ext cx="123753" cy="123754"/>
            </a:xfrm>
            <a:prstGeom prst="ellips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p:cNvCxnSpPr>
              <a:stCxn id="27" idx="2"/>
              <a:endCxn id="26" idx="5"/>
            </p:cNvCxnSpPr>
            <p:nvPr/>
          </p:nvCxnSpPr>
          <p:spPr>
            <a:xfrm flipH="1" flipV="1">
              <a:off x="5128766" y="3840183"/>
              <a:ext cx="500531" cy="369501"/>
            </a:xfrm>
            <a:prstGeom prst="line">
              <a:avLst/>
            </a:prstGeom>
            <a:ln>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stCxn id="27" idx="7"/>
              <a:endCxn id="29" idx="2"/>
            </p:cNvCxnSpPr>
            <p:nvPr/>
          </p:nvCxnSpPr>
          <p:spPr>
            <a:xfrm flipV="1">
              <a:off x="5734927" y="3814361"/>
              <a:ext cx="443240" cy="351569"/>
            </a:xfrm>
            <a:prstGeom prst="line">
              <a:avLst/>
            </a:prstGeom>
            <a:ln>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a:stCxn id="30" idx="0"/>
              <a:endCxn id="27" idx="3"/>
            </p:cNvCxnSpPr>
            <p:nvPr/>
          </p:nvCxnSpPr>
          <p:spPr>
            <a:xfrm flipV="1">
              <a:off x="4895945" y="4253438"/>
              <a:ext cx="751475" cy="806477"/>
            </a:xfrm>
            <a:prstGeom prst="line">
              <a:avLst/>
            </a:prstGeom>
            <a:ln>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a:stCxn id="26" idx="6"/>
              <a:endCxn id="28" idx="3"/>
            </p:cNvCxnSpPr>
            <p:nvPr/>
          </p:nvCxnSpPr>
          <p:spPr>
            <a:xfrm flipV="1">
              <a:off x="5146889" y="3582012"/>
              <a:ext cx="376778" cy="214417"/>
            </a:xfrm>
            <a:prstGeom prst="line">
              <a:avLst/>
            </a:prstGeom>
            <a:ln>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a:stCxn id="29" idx="1"/>
              <a:endCxn id="28" idx="5"/>
            </p:cNvCxnSpPr>
            <p:nvPr/>
          </p:nvCxnSpPr>
          <p:spPr>
            <a:xfrm flipH="1" flipV="1">
              <a:off x="5611174" y="3582012"/>
              <a:ext cx="585116" cy="188595"/>
            </a:xfrm>
            <a:prstGeom prst="line">
              <a:avLst/>
            </a:prstGeom>
            <a:ln>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grpSp>
      <p:sp>
        <p:nvSpPr>
          <p:cNvPr id="6" name="TextBox 5"/>
          <p:cNvSpPr txBox="1"/>
          <p:nvPr/>
        </p:nvSpPr>
        <p:spPr>
          <a:xfrm>
            <a:off x="8370385" y="4552844"/>
            <a:ext cx="1412460" cy="646331"/>
          </a:xfrm>
          <a:prstGeom prst="rect">
            <a:avLst/>
          </a:prstGeom>
          <a:noFill/>
        </p:spPr>
        <p:txBody>
          <a:bodyPr wrap="square" rtlCol="0">
            <a:spAutoFit/>
          </a:bodyPr>
          <a:lstStyle/>
          <a:p>
            <a:r>
              <a:rPr lang="en-US" u="sng" dirty="0">
                <a:solidFill>
                  <a:srgbClr val="FF0000"/>
                </a:solidFill>
              </a:rPr>
              <a:t>         1          </a:t>
            </a:r>
            <a:r>
              <a:rPr lang="en-US" u="sng" dirty="0">
                <a:solidFill>
                  <a:schemeClr val="bg1"/>
                </a:solidFill>
              </a:rPr>
              <a:t>c</a:t>
            </a:r>
          </a:p>
          <a:p>
            <a:r>
              <a:rPr lang="en-US" dirty="0">
                <a:solidFill>
                  <a:srgbClr val="FF0000"/>
                </a:solidFill>
              </a:rPr>
              <a:t>1 + 1 + 1 + 2</a:t>
            </a:r>
          </a:p>
        </p:txBody>
      </p:sp>
      <p:sp>
        <p:nvSpPr>
          <p:cNvPr id="37" name="TextBox 36"/>
          <p:cNvSpPr txBox="1"/>
          <p:nvPr/>
        </p:nvSpPr>
        <p:spPr>
          <a:xfrm>
            <a:off x="7017539" y="5779640"/>
            <a:ext cx="1412460" cy="646331"/>
          </a:xfrm>
          <a:prstGeom prst="rect">
            <a:avLst/>
          </a:prstGeom>
          <a:noFill/>
        </p:spPr>
        <p:txBody>
          <a:bodyPr wrap="square" rtlCol="0">
            <a:spAutoFit/>
          </a:bodyPr>
          <a:lstStyle/>
          <a:p>
            <a:r>
              <a:rPr lang="en-US" u="sng" dirty="0">
                <a:solidFill>
                  <a:srgbClr val="0070C0"/>
                </a:solidFill>
              </a:rPr>
              <a:t>         1          </a:t>
            </a:r>
            <a:r>
              <a:rPr lang="en-US" u="sng" dirty="0">
                <a:solidFill>
                  <a:srgbClr val="F8F8F8"/>
                </a:solidFill>
              </a:rPr>
              <a:t>c</a:t>
            </a:r>
          </a:p>
          <a:p>
            <a:r>
              <a:rPr lang="en-US" dirty="0">
                <a:solidFill>
                  <a:srgbClr val="0070C0"/>
                </a:solidFill>
              </a:rPr>
              <a:t>1 + 2 + 2 + 3</a:t>
            </a:r>
          </a:p>
        </p:txBody>
      </p:sp>
    </p:spTree>
    <p:extLst>
      <p:ext uri="{BB962C8B-B14F-4D97-AF65-F5344CB8AC3E}">
        <p14:creationId xmlns:p14="http://schemas.microsoft.com/office/powerpoint/2010/main" val="4247128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II.C – Components and communities</a:t>
            </a:r>
          </a:p>
        </p:txBody>
      </p:sp>
      <p:sp>
        <p:nvSpPr>
          <p:cNvPr id="25" name="Oval 24">
            <a:extLst>
              <a:ext uri="{FF2B5EF4-FFF2-40B4-BE49-F238E27FC236}">
                <a16:creationId xmlns:a16="http://schemas.microsoft.com/office/drawing/2014/main" id="{E4882775-8459-43F6-A855-25B34D8D8D1F}"/>
              </a:ext>
            </a:extLst>
          </p:cNvPr>
          <p:cNvSpPr/>
          <p:nvPr/>
        </p:nvSpPr>
        <p:spPr>
          <a:xfrm>
            <a:off x="2095199" y="2955114"/>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B3BB084E-8085-4C30-BD0E-E0B1F25F7D54}"/>
              </a:ext>
            </a:extLst>
          </p:cNvPr>
          <p:cNvSpPr/>
          <p:nvPr/>
        </p:nvSpPr>
        <p:spPr>
          <a:xfrm rot="3181082">
            <a:off x="2112495" y="2049639"/>
            <a:ext cx="312420" cy="312420"/>
          </a:xfrm>
          <a:prstGeom prst="ellipse">
            <a:avLst/>
          </a:prstGeom>
          <a:solidFill>
            <a:schemeClr val="accent6">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5F734EF4-B183-497B-9BF8-A43EDBCECEB8}"/>
              </a:ext>
            </a:extLst>
          </p:cNvPr>
          <p:cNvSpPr/>
          <p:nvPr/>
        </p:nvSpPr>
        <p:spPr>
          <a:xfrm rot="21031883">
            <a:off x="1060759" y="2049640"/>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DA0FF6E1-22AF-40C1-ACF6-D35613A69737}"/>
              </a:ext>
            </a:extLst>
          </p:cNvPr>
          <p:cNvSpPr/>
          <p:nvPr/>
        </p:nvSpPr>
        <p:spPr>
          <a:xfrm>
            <a:off x="1084329" y="2955114"/>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Arrow Connector 31">
            <a:extLst>
              <a:ext uri="{FF2B5EF4-FFF2-40B4-BE49-F238E27FC236}">
                <a16:creationId xmlns:a16="http://schemas.microsoft.com/office/drawing/2014/main" id="{F83B580A-9BE4-4D14-9D03-C03B93A14706}"/>
              </a:ext>
            </a:extLst>
          </p:cNvPr>
          <p:cNvCxnSpPr>
            <a:cxnSpLocks/>
            <a:stCxn id="30" idx="6"/>
            <a:endCxn id="29" idx="3"/>
          </p:cNvCxnSpPr>
          <p:nvPr/>
        </p:nvCxnSpPr>
        <p:spPr>
          <a:xfrm>
            <a:off x="1371051" y="2180152"/>
            <a:ext cx="742971" cy="3908"/>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AC836EAA-F8C7-4B9A-9105-12E84DB83718}"/>
              </a:ext>
            </a:extLst>
          </p:cNvPr>
          <p:cNvCxnSpPr>
            <a:cxnSpLocks/>
            <a:stCxn id="30" idx="4"/>
            <a:endCxn id="31" idx="0"/>
          </p:cNvCxnSpPr>
          <p:nvPr/>
        </p:nvCxnSpPr>
        <p:spPr>
          <a:xfrm flipH="1">
            <a:off x="1240539" y="2359932"/>
            <a:ext cx="2128" cy="595182"/>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8047E2C-74B8-412D-A40C-2B4A25C788D6}"/>
              </a:ext>
            </a:extLst>
          </p:cNvPr>
          <p:cNvCxnSpPr>
            <a:cxnSpLocks/>
            <a:stCxn id="29" idx="5"/>
            <a:endCxn id="25" idx="0"/>
          </p:cNvCxnSpPr>
          <p:nvPr/>
        </p:nvCxnSpPr>
        <p:spPr>
          <a:xfrm>
            <a:off x="2246916" y="2360532"/>
            <a:ext cx="4493" cy="594582"/>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797CAA5F-04F4-408F-88B2-8B74A12BB307}"/>
              </a:ext>
            </a:extLst>
          </p:cNvPr>
          <p:cNvSpPr/>
          <p:nvPr/>
        </p:nvSpPr>
        <p:spPr>
          <a:xfrm rot="18848667">
            <a:off x="2907067" y="2569319"/>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a:extLst>
              <a:ext uri="{FF2B5EF4-FFF2-40B4-BE49-F238E27FC236}">
                <a16:creationId xmlns:a16="http://schemas.microsoft.com/office/drawing/2014/main" id="{2714A174-DEB5-4667-B24E-4B80B5C7653D}"/>
              </a:ext>
            </a:extLst>
          </p:cNvPr>
          <p:cNvCxnSpPr>
            <a:cxnSpLocks/>
            <a:stCxn id="29" idx="6"/>
            <a:endCxn id="35" idx="0"/>
          </p:cNvCxnSpPr>
          <p:nvPr/>
        </p:nvCxnSpPr>
        <p:spPr>
          <a:xfrm>
            <a:off x="2362675" y="2330633"/>
            <a:ext cx="588508" cy="286100"/>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9606402E-9A4D-4AF2-B47B-5ABEC5A7D142}"/>
              </a:ext>
            </a:extLst>
          </p:cNvPr>
          <p:cNvSpPr/>
          <p:nvPr/>
        </p:nvSpPr>
        <p:spPr>
          <a:xfrm rot="15721364">
            <a:off x="2823413" y="1712955"/>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Arrow Connector 37">
            <a:extLst>
              <a:ext uri="{FF2B5EF4-FFF2-40B4-BE49-F238E27FC236}">
                <a16:creationId xmlns:a16="http://schemas.microsoft.com/office/drawing/2014/main" id="{0CA49464-2CED-44A8-B601-FCCA09423DF1}"/>
              </a:ext>
            </a:extLst>
          </p:cNvPr>
          <p:cNvCxnSpPr>
            <a:cxnSpLocks/>
            <a:stCxn id="29" idx="0"/>
            <a:endCxn id="37" idx="0"/>
          </p:cNvCxnSpPr>
          <p:nvPr/>
        </p:nvCxnSpPr>
        <p:spPr>
          <a:xfrm flipV="1">
            <a:off x="2393489" y="1890844"/>
            <a:ext cx="431436" cy="221035"/>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A65C8C3-7E8D-4C2F-8461-29395000657B}"/>
              </a:ext>
            </a:extLst>
          </p:cNvPr>
          <p:cNvCxnSpPr>
            <a:cxnSpLocks/>
            <a:stCxn id="25" idx="2"/>
            <a:endCxn id="31" idx="6"/>
          </p:cNvCxnSpPr>
          <p:nvPr/>
        </p:nvCxnSpPr>
        <p:spPr>
          <a:xfrm flipH="1">
            <a:off x="1396749" y="3111324"/>
            <a:ext cx="698450" cy="0"/>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FFABB47E-0AE7-441B-9859-FCD06D35E48C}"/>
              </a:ext>
            </a:extLst>
          </p:cNvPr>
          <p:cNvCxnSpPr>
            <a:cxnSpLocks/>
            <a:stCxn id="25" idx="1"/>
            <a:endCxn id="30" idx="5"/>
          </p:cNvCxnSpPr>
          <p:nvPr/>
        </p:nvCxnSpPr>
        <p:spPr>
          <a:xfrm flipH="1" flipV="1">
            <a:off x="1344092" y="2296631"/>
            <a:ext cx="796860" cy="704236"/>
          </a:xfrm>
          <a:prstGeom prst="straightConnector1">
            <a:avLst/>
          </a:prstGeom>
          <a:ln w="12700">
            <a:solidFill>
              <a:schemeClr val="tx1"/>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74" name="Freeform: Shape 73">
            <a:extLst>
              <a:ext uri="{FF2B5EF4-FFF2-40B4-BE49-F238E27FC236}">
                <a16:creationId xmlns:a16="http://schemas.microsoft.com/office/drawing/2014/main" id="{9C31CC59-2923-40C2-8374-2A7B22CF4E47}"/>
              </a:ext>
            </a:extLst>
          </p:cNvPr>
          <p:cNvSpPr/>
          <p:nvPr/>
        </p:nvSpPr>
        <p:spPr>
          <a:xfrm>
            <a:off x="867050" y="1770917"/>
            <a:ext cx="1898248" cy="1909823"/>
          </a:xfrm>
          <a:custGeom>
            <a:avLst/>
            <a:gdLst>
              <a:gd name="connsiteX0" fmla="*/ 0 w 1898248"/>
              <a:gd name="connsiteY0" fmla="*/ 1122744 h 1909823"/>
              <a:gd name="connsiteX1" fmla="*/ 0 w 1898248"/>
              <a:gd name="connsiteY1" fmla="*/ 0 h 1909823"/>
              <a:gd name="connsiteX2" fmla="*/ 1562582 w 1898248"/>
              <a:gd name="connsiteY2" fmla="*/ 23149 h 1909823"/>
              <a:gd name="connsiteX3" fmla="*/ 1898248 w 1898248"/>
              <a:gd name="connsiteY3" fmla="*/ 1516284 h 1909823"/>
              <a:gd name="connsiteX4" fmla="*/ 474562 w 1898248"/>
              <a:gd name="connsiteY4" fmla="*/ 1909823 h 1909823"/>
              <a:gd name="connsiteX5" fmla="*/ 0 w 1898248"/>
              <a:gd name="connsiteY5" fmla="*/ 1122744 h 1909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8248" h="1909823">
                <a:moveTo>
                  <a:pt x="0" y="1122744"/>
                </a:moveTo>
                <a:lnTo>
                  <a:pt x="0" y="0"/>
                </a:lnTo>
                <a:lnTo>
                  <a:pt x="1562582" y="23149"/>
                </a:lnTo>
                <a:lnTo>
                  <a:pt x="1898248" y="1516284"/>
                </a:lnTo>
                <a:lnTo>
                  <a:pt x="474562" y="1909823"/>
                </a:lnTo>
                <a:lnTo>
                  <a:pt x="0" y="1122744"/>
                </a:lnTo>
                <a:close/>
              </a:path>
            </a:pathLst>
          </a:custGeom>
          <a:solidFill>
            <a:srgbClr val="FF0000">
              <a:alpha val="16863"/>
            </a:srgb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TextBox 74">
            <a:extLst>
              <a:ext uri="{FF2B5EF4-FFF2-40B4-BE49-F238E27FC236}">
                <a16:creationId xmlns:a16="http://schemas.microsoft.com/office/drawing/2014/main" id="{93788C6B-2BFA-4CDE-9A21-A02328B59A47}"/>
              </a:ext>
            </a:extLst>
          </p:cNvPr>
          <p:cNvSpPr txBox="1"/>
          <p:nvPr/>
        </p:nvSpPr>
        <p:spPr>
          <a:xfrm>
            <a:off x="328002" y="976083"/>
            <a:ext cx="2987036" cy="523220"/>
          </a:xfrm>
          <a:prstGeom prst="rect">
            <a:avLst/>
          </a:prstGeom>
          <a:noFill/>
        </p:spPr>
        <p:txBody>
          <a:bodyPr wrap="none" rtlCol="0">
            <a:spAutoFit/>
          </a:bodyPr>
          <a:lstStyle/>
          <a:p>
            <a:r>
              <a:rPr lang="en-US" sz="2800" b="1" dirty="0">
                <a:solidFill>
                  <a:schemeClr val="accent1">
                    <a:lumMod val="50000"/>
                  </a:schemeClr>
                </a:solidFill>
              </a:rPr>
              <a:t>Strong Component</a:t>
            </a:r>
          </a:p>
        </p:txBody>
      </p:sp>
      <p:sp>
        <p:nvSpPr>
          <p:cNvPr id="2" name="TextBox 1">
            <a:extLst>
              <a:ext uri="{FF2B5EF4-FFF2-40B4-BE49-F238E27FC236}">
                <a16:creationId xmlns:a16="http://schemas.microsoft.com/office/drawing/2014/main" id="{35881B1A-53D3-451B-874C-4FFF0CC6031D}"/>
              </a:ext>
            </a:extLst>
          </p:cNvPr>
          <p:cNvSpPr txBox="1"/>
          <p:nvPr/>
        </p:nvSpPr>
        <p:spPr>
          <a:xfrm>
            <a:off x="5135804" y="2195858"/>
            <a:ext cx="5187286" cy="646331"/>
          </a:xfrm>
          <a:prstGeom prst="rect">
            <a:avLst/>
          </a:prstGeom>
          <a:noFill/>
        </p:spPr>
        <p:txBody>
          <a:bodyPr wrap="square" rtlCol="0">
            <a:spAutoFit/>
          </a:bodyPr>
          <a:lstStyle/>
          <a:p>
            <a:r>
              <a:rPr lang="es-MX" dirty="0"/>
              <a:t>A subset of the network in which any pair of nodes </a:t>
            </a:r>
            <a:r>
              <a:rPr lang="es-MX" i="1" dirty="0"/>
              <a:t>i</a:t>
            </a:r>
            <a:r>
              <a:rPr lang="es-MX" dirty="0"/>
              <a:t> and </a:t>
            </a:r>
            <a:r>
              <a:rPr lang="es-MX" i="1" dirty="0"/>
              <a:t>j </a:t>
            </a:r>
            <a:r>
              <a:rPr lang="es-MX" dirty="0"/>
              <a:t>can can directly reach each other</a:t>
            </a:r>
            <a:endParaRPr lang="en-US" dirty="0"/>
          </a:p>
        </p:txBody>
      </p:sp>
      <p:sp>
        <p:nvSpPr>
          <p:cNvPr id="92" name="Oval 34">
            <a:extLst>
              <a:ext uri="{FF2B5EF4-FFF2-40B4-BE49-F238E27FC236}">
                <a16:creationId xmlns:a16="http://schemas.microsoft.com/office/drawing/2014/main" id="{B779A33E-7D38-4F06-96E4-A91C1CD9B7F4}"/>
              </a:ext>
            </a:extLst>
          </p:cNvPr>
          <p:cNvSpPr/>
          <p:nvPr/>
        </p:nvSpPr>
        <p:spPr>
          <a:xfrm rot="18848667">
            <a:off x="3482921" y="2870024"/>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34">
            <a:extLst>
              <a:ext uri="{FF2B5EF4-FFF2-40B4-BE49-F238E27FC236}">
                <a16:creationId xmlns:a16="http://schemas.microsoft.com/office/drawing/2014/main" id="{DE0AD08D-394F-4E2A-ADBF-5AAF39CD404A}"/>
              </a:ext>
            </a:extLst>
          </p:cNvPr>
          <p:cNvSpPr/>
          <p:nvPr/>
        </p:nvSpPr>
        <p:spPr>
          <a:xfrm rot="18848667">
            <a:off x="3638108" y="1953533"/>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34">
            <a:extLst>
              <a:ext uri="{FF2B5EF4-FFF2-40B4-BE49-F238E27FC236}">
                <a16:creationId xmlns:a16="http://schemas.microsoft.com/office/drawing/2014/main" id="{2CF10EB6-11D5-43BC-A09C-A78DAC58D65D}"/>
              </a:ext>
            </a:extLst>
          </p:cNvPr>
          <p:cNvSpPr/>
          <p:nvPr/>
        </p:nvSpPr>
        <p:spPr>
          <a:xfrm rot="18848667">
            <a:off x="3971092" y="2395312"/>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5" name="Straight Arrow Connector 37">
            <a:extLst>
              <a:ext uri="{FF2B5EF4-FFF2-40B4-BE49-F238E27FC236}">
                <a16:creationId xmlns:a16="http://schemas.microsoft.com/office/drawing/2014/main" id="{CEA43CD7-4475-49B0-8C42-99C1F19F8058}"/>
              </a:ext>
            </a:extLst>
          </p:cNvPr>
          <p:cNvCxnSpPr>
            <a:cxnSpLocks/>
            <a:stCxn id="92" idx="6"/>
            <a:endCxn id="94" idx="2"/>
          </p:cNvCxnSpPr>
          <p:nvPr/>
        </p:nvCxnSpPr>
        <p:spPr>
          <a:xfrm flipV="1">
            <a:off x="3747927" y="2663616"/>
            <a:ext cx="270579" cy="250524"/>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6" name="Straight Arrow Connector 37">
            <a:extLst>
              <a:ext uri="{FF2B5EF4-FFF2-40B4-BE49-F238E27FC236}">
                <a16:creationId xmlns:a16="http://schemas.microsoft.com/office/drawing/2014/main" id="{28C5EA34-08C0-4C60-9423-1CD2D70292FC}"/>
              </a:ext>
            </a:extLst>
          </p:cNvPr>
          <p:cNvCxnSpPr>
            <a:cxnSpLocks/>
            <a:stCxn id="93" idx="4"/>
            <a:endCxn id="94" idx="0"/>
          </p:cNvCxnSpPr>
          <p:nvPr/>
        </p:nvCxnSpPr>
        <p:spPr>
          <a:xfrm>
            <a:off x="3906412" y="2218539"/>
            <a:ext cx="108796" cy="224187"/>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sp>
        <p:nvSpPr>
          <p:cNvPr id="97" name="Oval 24">
            <a:extLst>
              <a:ext uri="{FF2B5EF4-FFF2-40B4-BE49-F238E27FC236}">
                <a16:creationId xmlns:a16="http://schemas.microsoft.com/office/drawing/2014/main" id="{AD5C3D20-3805-4F96-A02C-1924D532230B}"/>
              </a:ext>
            </a:extLst>
          </p:cNvPr>
          <p:cNvSpPr/>
          <p:nvPr/>
        </p:nvSpPr>
        <p:spPr>
          <a:xfrm>
            <a:off x="2095199" y="5746833"/>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28">
            <a:extLst>
              <a:ext uri="{FF2B5EF4-FFF2-40B4-BE49-F238E27FC236}">
                <a16:creationId xmlns:a16="http://schemas.microsoft.com/office/drawing/2014/main" id="{B7F53D57-B957-46D5-87D3-6CAD346AE0D1}"/>
              </a:ext>
            </a:extLst>
          </p:cNvPr>
          <p:cNvSpPr/>
          <p:nvPr/>
        </p:nvSpPr>
        <p:spPr>
          <a:xfrm rot="3181082">
            <a:off x="2112495" y="4841358"/>
            <a:ext cx="312420" cy="312420"/>
          </a:xfrm>
          <a:prstGeom prst="ellipse">
            <a:avLst/>
          </a:prstGeom>
          <a:solidFill>
            <a:schemeClr val="accent6">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29">
            <a:extLst>
              <a:ext uri="{FF2B5EF4-FFF2-40B4-BE49-F238E27FC236}">
                <a16:creationId xmlns:a16="http://schemas.microsoft.com/office/drawing/2014/main" id="{B81CB421-6D57-45C3-9471-85E77BE32F92}"/>
              </a:ext>
            </a:extLst>
          </p:cNvPr>
          <p:cNvSpPr/>
          <p:nvPr/>
        </p:nvSpPr>
        <p:spPr>
          <a:xfrm rot="21031883">
            <a:off x="1060759" y="4841359"/>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30">
            <a:extLst>
              <a:ext uri="{FF2B5EF4-FFF2-40B4-BE49-F238E27FC236}">
                <a16:creationId xmlns:a16="http://schemas.microsoft.com/office/drawing/2014/main" id="{12B38B56-9618-4F3F-A526-0CC610BC5AEA}"/>
              </a:ext>
            </a:extLst>
          </p:cNvPr>
          <p:cNvSpPr/>
          <p:nvPr/>
        </p:nvSpPr>
        <p:spPr>
          <a:xfrm>
            <a:off x="1084329" y="5746833"/>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1" name="Straight Arrow Connector 31">
            <a:extLst>
              <a:ext uri="{FF2B5EF4-FFF2-40B4-BE49-F238E27FC236}">
                <a16:creationId xmlns:a16="http://schemas.microsoft.com/office/drawing/2014/main" id="{C3A3E35B-C71E-4FB1-868B-D7EBDF4423B4}"/>
              </a:ext>
            </a:extLst>
          </p:cNvPr>
          <p:cNvCxnSpPr>
            <a:cxnSpLocks/>
            <a:stCxn id="99" idx="6"/>
            <a:endCxn id="98" idx="3"/>
          </p:cNvCxnSpPr>
          <p:nvPr/>
        </p:nvCxnSpPr>
        <p:spPr>
          <a:xfrm>
            <a:off x="1371051" y="4971871"/>
            <a:ext cx="742971" cy="3908"/>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2" name="Straight Arrow Connector 32">
            <a:extLst>
              <a:ext uri="{FF2B5EF4-FFF2-40B4-BE49-F238E27FC236}">
                <a16:creationId xmlns:a16="http://schemas.microsoft.com/office/drawing/2014/main" id="{01737512-7E74-47F6-AE47-324BB760931D}"/>
              </a:ext>
            </a:extLst>
          </p:cNvPr>
          <p:cNvCxnSpPr>
            <a:cxnSpLocks/>
            <a:stCxn id="99" idx="4"/>
            <a:endCxn id="100" idx="0"/>
          </p:cNvCxnSpPr>
          <p:nvPr/>
        </p:nvCxnSpPr>
        <p:spPr>
          <a:xfrm flipH="1">
            <a:off x="1240539" y="5151651"/>
            <a:ext cx="2128" cy="595182"/>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3" name="Straight Arrow Connector 33">
            <a:extLst>
              <a:ext uri="{FF2B5EF4-FFF2-40B4-BE49-F238E27FC236}">
                <a16:creationId xmlns:a16="http://schemas.microsoft.com/office/drawing/2014/main" id="{FFE70561-1D2C-416C-BEB9-E6BBC0DAFE68}"/>
              </a:ext>
            </a:extLst>
          </p:cNvPr>
          <p:cNvCxnSpPr>
            <a:cxnSpLocks/>
            <a:stCxn id="98" idx="5"/>
            <a:endCxn id="97" idx="0"/>
          </p:cNvCxnSpPr>
          <p:nvPr/>
        </p:nvCxnSpPr>
        <p:spPr>
          <a:xfrm>
            <a:off x="2246916" y="5152251"/>
            <a:ext cx="4493" cy="594582"/>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04" name="Oval 34">
            <a:extLst>
              <a:ext uri="{FF2B5EF4-FFF2-40B4-BE49-F238E27FC236}">
                <a16:creationId xmlns:a16="http://schemas.microsoft.com/office/drawing/2014/main" id="{0BAC6A06-B807-4D50-8C58-DA74B8B26A75}"/>
              </a:ext>
            </a:extLst>
          </p:cNvPr>
          <p:cNvSpPr/>
          <p:nvPr/>
        </p:nvSpPr>
        <p:spPr>
          <a:xfrm rot="18848667">
            <a:off x="2907067" y="5361038"/>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5" name="Straight Arrow Connector 35">
            <a:extLst>
              <a:ext uri="{FF2B5EF4-FFF2-40B4-BE49-F238E27FC236}">
                <a16:creationId xmlns:a16="http://schemas.microsoft.com/office/drawing/2014/main" id="{970E3BA6-2597-44D9-B89F-A08817F28A0C}"/>
              </a:ext>
            </a:extLst>
          </p:cNvPr>
          <p:cNvCxnSpPr>
            <a:cxnSpLocks/>
            <a:stCxn id="98" idx="6"/>
            <a:endCxn id="104" idx="0"/>
          </p:cNvCxnSpPr>
          <p:nvPr/>
        </p:nvCxnSpPr>
        <p:spPr>
          <a:xfrm>
            <a:off x="2362675" y="5122352"/>
            <a:ext cx="588508" cy="286100"/>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06" name="Oval 36">
            <a:extLst>
              <a:ext uri="{FF2B5EF4-FFF2-40B4-BE49-F238E27FC236}">
                <a16:creationId xmlns:a16="http://schemas.microsoft.com/office/drawing/2014/main" id="{7D8FA101-AD25-45E0-B11E-03D21A93FDCF}"/>
              </a:ext>
            </a:extLst>
          </p:cNvPr>
          <p:cNvSpPr/>
          <p:nvPr/>
        </p:nvSpPr>
        <p:spPr>
          <a:xfrm rot="15721364">
            <a:off x="2823413" y="4504674"/>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7" name="Straight Arrow Connector 37">
            <a:extLst>
              <a:ext uri="{FF2B5EF4-FFF2-40B4-BE49-F238E27FC236}">
                <a16:creationId xmlns:a16="http://schemas.microsoft.com/office/drawing/2014/main" id="{49E59E42-0C6A-441F-A771-78A1C6609E20}"/>
              </a:ext>
            </a:extLst>
          </p:cNvPr>
          <p:cNvCxnSpPr>
            <a:cxnSpLocks/>
            <a:stCxn id="98" idx="0"/>
            <a:endCxn id="106" idx="0"/>
          </p:cNvCxnSpPr>
          <p:nvPr/>
        </p:nvCxnSpPr>
        <p:spPr>
          <a:xfrm flipV="1">
            <a:off x="2393489" y="4682563"/>
            <a:ext cx="431436" cy="221035"/>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8" name="Straight Arrow Connector 38">
            <a:extLst>
              <a:ext uri="{FF2B5EF4-FFF2-40B4-BE49-F238E27FC236}">
                <a16:creationId xmlns:a16="http://schemas.microsoft.com/office/drawing/2014/main" id="{0272987B-6D43-4F97-B98E-3F6A6EFC434A}"/>
              </a:ext>
            </a:extLst>
          </p:cNvPr>
          <p:cNvCxnSpPr>
            <a:cxnSpLocks/>
            <a:stCxn id="97" idx="2"/>
            <a:endCxn id="100" idx="6"/>
          </p:cNvCxnSpPr>
          <p:nvPr/>
        </p:nvCxnSpPr>
        <p:spPr>
          <a:xfrm flipH="1">
            <a:off x="1396749" y="5903043"/>
            <a:ext cx="698450" cy="0"/>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9" name="Straight Arrow Connector 67">
            <a:extLst>
              <a:ext uri="{FF2B5EF4-FFF2-40B4-BE49-F238E27FC236}">
                <a16:creationId xmlns:a16="http://schemas.microsoft.com/office/drawing/2014/main" id="{1AEAB020-1C89-4689-A9A9-078E7BD493EF}"/>
              </a:ext>
            </a:extLst>
          </p:cNvPr>
          <p:cNvCxnSpPr>
            <a:cxnSpLocks/>
            <a:stCxn id="97" idx="1"/>
            <a:endCxn id="99" idx="5"/>
          </p:cNvCxnSpPr>
          <p:nvPr/>
        </p:nvCxnSpPr>
        <p:spPr>
          <a:xfrm flipH="1" flipV="1">
            <a:off x="1344092" y="5088350"/>
            <a:ext cx="796860" cy="704236"/>
          </a:xfrm>
          <a:prstGeom prst="straightConnector1">
            <a:avLst/>
          </a:prstGeom>
          <a:ln w="12700">
            <a:solidFill>
              <a:schemeClr val="tx1"/>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110" name="Freeform: Shape 73">
            <a:extLst>
              <a:ext uri="{FF2B5EF4-FFF2-40B4-BE49-F238E27FC236}">
                <a16:creationId xmlns:a16="http://schemas.microsoft.com/office/drawing/2014/main" id="{860AF055-1B8F-4B16-9C3F-FE330FD45D0F}"/>
              </a:ext>
            </a:extLst>
          </p:cNvPr>
          <p:cNvSpPr/>
          <p:nvPr/>
        </p:nvSpPr>
        <p:spPr>
          <a:xfrm>
            <a:off x="867050" y="4432852"/>
            <a:ext cx="2706378" cy="2039608"/>
          </a:xfrm>
          <a:custGeom>
            <a:avLst/>
            <a:gdLst>
              <a:gd name="connsiteX0" fmla="*/ 0 w 1898248"/>
              <a:gd name="connsiteY0" fmla="*/ 1122744 h 1909823"/>
              <a:gd name="connsiteX1" fmla="*/ 0 w 1898248"/>
              <a:gd name="connsiteY1" fmla="*/ 0 h 1909823"/>
              <a:gd name="connsiteX2" fmla="*/ 1562582 w 1898248"/>
              <a:gd name="connsiteY2" fmla="*/ 23149 h 1909823"/>
              <a:gd name="connsiteX3" fmla="*/ 1898248 w 1898248"/>
              <a:gd name="connsiteY3" fmla="*/ 1516284 h 1909823"/>
              <a:gd name="connsiteX4" fmla="*/ 474562 w 1898248"/>
              <a:gd name="connsiteY4" fmla="*/ 1909823 h 1909823"/>
              <a:gd name="connsiteX5" fmla="*/ 0 w 1898248"/>
              <a:gd name="connsiteY5" fmla="*/ 1122744 h 1909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8248" h="1909823">
                <a:moveTo>
                  <a:pt x="0" y="1122744"/>
                </a:moveTo>
                <a:lnTo>
                  <a:pt x="0" y="0"/>
                </a:lnTo>
                <a:lnTo>
                  <a:pt x="1562582" y="23149"/>
                </a:lnTo>
                <a:lnTo>
                  <a:pt x="1898248" y="1516284"/>
                </a:lnTo>
                <a:lnTo>
                  <a:pt x="474562" y="1909823"/>
                </a:lnTo>
                <a:lnTo>
                  <a:pt x="0" y="1122744"/>
                </a:lnTo>
                <a:close/>
              </a:path>
            </a:pathLst>
          </a:custGeom>
          <a:solidFill>
            <a:srgbClr val="FF0000">
              <a:alpha val="16863"/>
            </a:srgb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34">
            <a:extLst>
              <a:ext uri="{FF2B5EF4-FFF2-40B4-BE49-F238E27FC236}">
                <a16:creationId xmlns:a16="http://schemas.microsoft.com/office/drawing/2014/main" id="{89724A30-363D-41F3-A819-D0DD81B2CAB4}"/>
              </a:ext>
            </a:extLst>
          </p:cNvPr>
          <p:cNvSpPr/>
          <p:nvPr/>
        </p:nvSpPr>
        <p:spPr>
          <a:xfrm rot="18848667">
            <a:off x="3558343" y="5677697"/>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34">
            <a:extLst>
              <a:ext uri="{FF2B5EF4-FFF2-40B4-BE49-F238E27FC236}">
                <a16:creationId xmlns:a16="http://schemas.microsoft.com/office/drawing/2014/main" id="{26645633-08CA-4171-80F1-29E1F7F10914}"/>
              </a:ext>
            </a:extLst>
          </p:cNvPr>
          <p:cNvSpPr/>
          <p:nvPr/>
        </p:nvSpPr>
        <p:spPr>
          <a:xfrm rot="18848667">
            <a:off x="3638108" y="4745252"/>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34">
            <a:extLst>
              <a:ext uri="{FF2B5EF4-FFF2-40B4-BE49-F238E27FC236}">
                <a16:creationId xmlns:a16="http://schemas.microsoft.com/office/drawing/2014/main" id="{56495315-D487-4DD9-8159-E352DFDC9EA1}"/>
              </a:ext>
            </a:extLst>
          </p:cNvPr>
          <p:cNvSpPr/>
          <p:nvPr/>
        </p:nvSpPr>
        <p:spPr>
          <a:xfrm rot="18848667">
            <a:off x="3971092" y="5187031"/>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4" name="Straight Arrow Connector 37">
            <a:extLst>
              <a:ext uri="{FF2B5EF4-FFF2-40B4-BE49-F238E27FC236}">
                <a16:creationId xmlns:a16="http://schemas.microsoft.com/office/drawing/2014/main" id="{5E7FC118-F46E-49DB-A79D-06C5A641EE5F}"/>
              </a:ext>
            </a:extLst>
          </p:cNvPr>
          <p:cNvCxnSpPr>
            <a:cxnSpLocks/>
            <a:stCxn id="111" idx="6"/>
            <a:endCxn id="113" idx="2"/>
          </p:cNvCxnSpPr>
          <p:nvPr/>
        </p:nvCxnSpPr>
        <p:spPr>
          <a:xfrm flipV="1">
            <a:off x="3823349" y="5455335"/>
            <a:ext cx="195157" cy="266478"/>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5" name="Straight Arrow Connector 37">
            <a:extLst>
              <a:ext uri="{FF2B5EF4-FFF2-40B4-BE49-F238E27FC236}">
                <a16:creationId xmlns:a16="http://schemas.microsoft.com/office/drawing/2014/main" id="{7564C343-3CC0-4A93-A0F5-84FCDA2C30D6}"/>
              </a:ext>
            </a:extLst>
          </p:cNvPr>
          <p:cNvCxnSpPr>
            <a:cxnSpLocks/>
            <a:stCxn id="112" idx="4"/>
            <a:endCxn id="113" idx="0"/>
          </p:cNvCxnSpPr>
          <p:nvPr/>
        </p:nvCxnSpPr>
        <p:spPr>
          <a:xfrm>
            <a:off x="3906412" y="5010258"/>
            <a:ext cx="108796" cy="224187"/>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sp>
        <p:nvSpPr>
          <p:cNvPr id="116" name="TextBox 74">
            <a:extLst>
              <a:ext uri="{FF2B5EF4-FFF2-40B4-BE49-F238E27FC236}">
                <a16:creationId xmlns:a16="http://schemas.microsoft.com/office/drawing/2014/main" id="{602FCC1A-CB83-4287-A953-90BC5438F713}"/>
              </a:ext>
            </a:extLst>
          </p:cNvPr>
          <p:cNvSpPr txBox="1"/>
          <p:nvPr/>
        </p:nvSpPr>
        <p:spPr>
          <a:xfrm>
            <a:off x="328002" y="3769560"/>
            <a:ext cx="2858347" cy="523220"/>
          </a:xfrm>
          <a:prstGeom prst="rect">
            <a:avLst/>
          </a:prstGeom>
          <a:noFill/>
        </p:spPr>
        <p:txBody>
          <a:bodyPr wrap="none" rtlCol="0">
            <a:spAutoFit/>
          </a:bodyPr>
          <a:lstStyle/>
          <a:p>
            <a:r>
              <a:rPr lang="en-US" sz="2800" b="1" dirty="0">
                <a:solidFill>
                  <a:schemeClr val="accent1">
                    <a:lumMod val="50000"/>
                  </a:schemeClr>
                </a:solidFill>
              </a:rPr>
              <a:t>Weak Component</a:t>
            </a:r>
          </a:p>
        </p:txBody>
      </p:sp>
      <p:sp>
        <p:nvSpPr>
          <p:cNvPr id="118" name="TextBox 1">
            <a:extLst>
              <a:ext uri="{FF2B5EF4-FFF2-40B4-BE49-F238E27FC236}">
                <a16:creationId xmlns:a16="http://schemas.microsoft.com/office/drawing/2014/main" id="{A1068FA5-4177-431B-BDAF-A2981977BEEE}"/>
              </a:ext>
            </a:extLst>
          </p:cNvPr>
          <p:cNvSpPr txBox="1"/>
          <p:nvPr/>
        </p:nvSpPr>
        <p:spPr>
          <a:xfrm>
            <a:off x="5135804" y="4837262"/>
            <a:ext cx="5187286" cy="646331"/>
          </a:xfrm>
          <a:prstGeom prst="rect">
            <a:avLst/>
          </a:prstGeom>
          <a:noFill/>
        </p:spPr>
        <p:txBody>
          <a:bodyPr wrap="square" rtlCol="0">
            <a:spAutoFit/>
          </a:bodyPr>
          <a:lstStyle/>
          <a:p>
            <a:r>
              <a:rPr lang="es-MX" dirty="0"/>
              <a:t>A subset of the network in which any pair of nodes </a:t>
            </a:r>
            <a:r>
              <a:rPr lang="es-MX" i="1" dirty="0"/>
              <a:t>i</a:t>
            </a:r>
            <a:r>
              <a:rPr lang="es-MX" dirty="0"/>
              <a:t> and </a:t>
            </a:r>
            <a:r>
              <a:rPr lang="es-MX" i="1" dirty="0"/>
              <a:t>j </a:t>
            </a:r>
            <a:r>
              <a:rPr lang="es-MX" dirty="0"/>
              <a:t>can can indirectly reach each other</a:t>
            </a:r>
            <a:endParaRPr lang="en-US" dirty="0"/>
          </a:p>
        </p:txBody>
      </p:sp>
    </p:spTree>
    <p:extLst>
      <p:ext uri="{BB962C8B-B14F-4D97-AF65-F5344CB8AC3E}">
        <p14:creationId xmlns:p14="http://schemas.microsoft.com/office/powerpoint/2010/main" val="374903699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1" name="Picture 9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3695160">
            <a:off x="5030921" y="235890"/>
            <a:ext cx="4824856" cy="4824856"/>
          </a:xfrm>
          <a:prstGeom prst="rect">
            <a:avLst/>
          </a:prstGeom>
        </p:spPr>
      </p:pic>
      <p:sp>
        <p:nvSpPr>
          <p:cNvPr id="9"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II.C - Components and communities</a:t>
            </a:r>
          </a:p>
        </p:txBody>
      </p:sp>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a:xfrm>
            <a:off x="8511674" y="5893356"/>
            <a:ext cx="2743200" cy="365125"/>
          </a:xfrm>
        </p:spPr>
        <p:txBody>
          <a:bodyPr/>
          <a:lstStyle/>
          <a:p>
            <a:fld id="{03C50632-69A4-4CE9-BD5E-CBE041F059D6}" type="slidenum">
              <a:rPr lang="en-US" smtClean="0"/>
              <a:t>49</a:t>
            </a:fld>
            <a:endParaRPr lang="en-US" dirty="0"/>
          </a:p>
        </p:txBody>
      </p:sp>
      <p:pic>
        <p:nvPicPr>
          <p:cNvPr id="22" name="Image 209" descr="Random_Walk.bmp">
            <a:extLst>
              <a:ext uri="{FF2B5EF4-FFF2-40B4-BE49-F238E27FC236}">
                <a16:creationId xmlns:a16="http://schemas.microsoft.com/office/drawing/2014/main" id="{F91E42E7-BAEB-41A8-9685-E0057109A52C}"/>
              </a:ext>
            </a:extLst>
          </p:cNvPr>
          <p:cNvPicPr>
            <a:picLocks noChangeAspect="1"/>
          </p:cNvPicPr>
          <p:nvPr/>
        </p:nvPicPr>
        <p:blipFill>
          <a:blip r:embed="rId4" cstate="print"/>
          <a:stretch>
            <a:fillRect/>
          </a:stretch>
        </p:blipFill>
        <p:spPr>
          <a:xfrm>
            <a:off x="7309453" y="4385483"/>
            <a:ext cx="1631471" cy="1317042"/>
          </a:xfrm>
          <a:prstGeom prst="rect">
            <a:avLst/>
          </a:prstGeom>
        </p:spPr>
      </p:pic>
      <p:grpSp>
        <p:nvGrpSpPr>
          <p:cNvPr id="23" name="Groupe 156">
            <a:extLst>
              <a:ext uri="{FF2B5EF4-FFF2-40B4-BE49-F238E27FC236}">
                <a16:creationId xmlns:a16="http://schemas.microsoft.com/office/drawing/2014/main" id="{3AC0D456-42B9-450C-BC53-D0754288D42F}"/>
              </a:ext>
            </a:extLst>
          </p:cNvPr>
          <p:cNvGrpSpPr>
            <a:grpSpLocks noChangeAspect="1"/>
          </p:cNvGrpSpPr>
          <p:nvPr/>
        </p:nvGrpSpPr>
        <p:grpSpPr>
          <a:xfrm>
            <a:off x="9020393" y="4592121"/>
            <a:ext cx="2234481" cy="1800002"/>
            <a:chOff x="6300192" y="1700808"/>
            <a:chExt cx="2592288" cy="2088232"/>
          </a:xfrm>
        </p:grpSpPr>
        <p:grpSp>
          <p:nvGrpSpPr>
            <p:cNvPr id="24" name="Groupe 42">
              <a:extLst>
                <a:ext uri="{FF2B5EF4-FFF2-40B4-BE49-F238E27FC236}">
                  <a16:creationId xmlns:a16="http://schemas.microsoft.com/office/drawing/2014/main" id="{2153C04B-4DDA-407A-BAF7-0BEDD787CAA1}"/>
                </a:ext>
              </a:extLst>
            </p:cNvPr>
            <p:cNvGrpSpPr/>
            <p:nvPr/>
          </p:nvGrpSpPr>
          <p:grpSpPr>
            <a:xfrm>
              <a:off x="6300192" y="1772816"/>
              <a:ext cx="936104" cy="936104"/>
              <a:chOff x="6300192" y="1772816"/>
              <a:chExt cx="936104" cy="936104"/>
            </a:xfrm>
          </p:grpSpPr>
          <p:sp>
            <p:nvSpPr>
              <p:cNvPr id="78" name="Ellipse 196">
                <a:extLst>
                  <a:ext uri="{FF2B5EF4-FFF2-40B4-BE49-F238E27FC236}">
                    <a16:creationId xmlns:a16="http://schemas.microsoft.com/office/drawing/2014/main" id="{191B601F-BAF2-409C-A0F2-896A923AB10F}"/>
                  </a:ext>
                </a:extLst>
              </p:cNvPr>
              <p:cNvSpPr/>
              <p:nvPr/>
            </p:nvSpPr>
            <p:spPr>
              <a:xfrm>
                <a:off x="6300192" y="1916832"/>
                <a:ext cx="216024" cy="216024"/>
              </a:xfrm>
              <a:prstGeom prst="ellipse">
                <a:avLst/>
              </a:prstGeom>
              <a:solidFill>
                <a:srgbClr val="4F81BD"/>
              </a:solidFill>
              <a:ln w="25400" cap="flat" cmpd="sng" algn="ctr">
                <a:noFill/>
                <a:prstDash val="solid"/>
              </a:ln>
              <a:effectLst/>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a:defRPr/>
                </a:pPr>
                <a:endParaRPr lang="fr-FR" kern="0">
                  <a:solidFill>
                    <a:sysClr val="window" lastClr="FFFFFF"/>
                  </a:solidFill>
                  <a:latin typeface="Calibri"/>
                </a:endParaRPr>
              </a:p>
            </p:txBody>
          </p:sp>
          <p:sp>
            <p:nvSpPr>
              <p:cNvPr id="79" name="Ellipse 197">
                <a:extLst>
                  <a:ext uri="{FF2B5EF4-FFF2-40B4-BE49-F238E27FC236}">
                    <a16:creationId xmlns:a16="http://schemas.microsoft.com/office/drawing/2014/main" id="{E33CACD6-2B7B-4F5D-80FB-BD516864F4AA}"/>
                  </a:ext>
                </a:extLst>
              </p:cNvPr>
              <p:cNvSpPr/>
              <p:nvPr/>
            </p:nvSpPr>
            <p:spPr>
              <a:xfrm>
                <a:off x="6372200" y="2348880"/>
                <a:ext cx="216024" cy="216024"/>
              </a:xfrm>
              <a:prstGeom prst="ellipse">
                <a:avLst/>
              </a:prstGeom>
              <a:solidFill>
                <a:srgbClr val="4F81BD"/>
              </a:solidFill>
              <a:ln w="25400" cap="flat" cmpd="sng" algn="ctr">
                <a:noFill/>
                <a:prstDash val="solid"/>
              </a:ln>
              <a:effectLst/>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a:defRPr/>
                </a:pPr>
                <a:endParaRPr lang="fr-FR" kern="0">
                  <a:solidFill>
                    <a:sysClr val="window" lastClr="FFFFFF"/>
                  </a:solidFill>
                  <a:latin typeface="Calibri"/>
                </a:endParaRPr>
              </a:p>
            </p:txBody>
          </p:sp>
          <p:sp>
            <p:nvSpPr>
              <p:cNvPr id="80" name="Ellipse 198">
                <a:extLst>
                  <a:ext uri="{FF2B5EF4-FFF2-40B4-BE49-F238E27FC236}">
                    <a16:creationId xmlns:a16="http://schemas.microsoft.com/office/drawing/2014/main" id="{D9C49B3A-B548-4DF6-A8CC-DDAFB406AC17}"/>
                  </a:ext>
                </a:extLst>
              </p:cNvPr>
              <p:cNvSpPr/>
              <p:nvPr/>
            </p:nvSpPr>
            <p:spPr>
              <a:xfrm>
                <a:off x="6804248" y="1772816"/>
                <a:ext cx="216024" cy="216024"/>
              </a:xfrm>
              <a:prstGeom prst="ellipse">
                <a:avLst/>
              </a:prstGeom>
              <a:solidFill>
                <a:srgbClr val="4F81BD"/>
              </a:solidFill>
              <a:ln w="25400" cap="flat" cmpd="sng" algn="ctr">
                <a:noFill/>
                <a:prstDash val="solid"/>
              </a:ln>
              <a:effectLst/>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a:defRPr/>
                </a:pPr>
                <a:endParaRPr lang="fr-FR" kern="0">
                  <a:solidFill>
                    <a:sysClr val="window" lastClr="FFFFFF"/>
                  </a:solidFill>
                  <a:latin typeface="Calibri"/>
                </a:endParaRPr>
              </a:p>
            </p:txBody>
          </p:sp>
          <p:sp>
            <p:nvSpPr>
              <p:cNvPr id="81" name="Ellipse 199">
                <a:extLst>
                  <a:ext uri="{FF2B5EF4-FFF2-40B4-BE49-F238E27FC236}">
                    <a16:creationId xmlns:a16="http://schemas.microsoft.com/office/drawing/2014/main" id="{762B062A-4598-4D57-942A-7321A9AC20BA}"/>
                  </a:ext>
                </a:extLst>
              </p:cNvPr>
              <p:cNvSpPr/>
              <p:nvPr/>
            </p:nvSpPr>
            <p:spPr>
              <a:xfrm>
                <a:off x="7020272" y="2204864"/>
                <a:ext cx="216024" cy="216024"/>
              </a:xfrm>
              <a:prstGeom prst="ellipse">
                <a:avLst/>
              </a:prstGeom>
              <a:solidFill>
                <a:srgbClr val="4F81BD"/>
              </a:solidFill>
              <a:ln w="25400" cap="flat" cmpd="sng" algn="ctr">
                <a:noFill/>
                <a:prstDash val="solid"/>
              </a:ln>
              <a:effectLst/>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a:defRPr/>
                </a:pPr>
                <a:endParaRPr lang="fr-FR" kern="0">
                  <a:solidFill>
                    <a:sysClr val="window" lastClr="FFFFFF"/>
                  </a:solidFill>
                  <a:latin typeface="Calibri"/>
                </a:endParaRPr>
              </a:p>
            </p:txBody>
          </p:sp>
          <p:sp>
            <p:nvSpPr>
              <p:cNvPr id="82" name="Ellipse 200">
                <a:extLst>
                  <a:ext uri="{FF2B5EF4-FFF2-40B4-BE49-F238E27FC236}">
                    <a16:creationId xmlns:a16="http://schemas.microsoft.com/office/drawing/2014/main" id="{80B55444-E10F-45AF-809F-CBA63C2385DD}"/>
                  </a:ext>
                </a:extLst>
              </p:cNvPr>
              <p:cNvSpPr/>
              <p:nvPr/>
            </p:nvSpPr>
            <p:spPr>
              <a:xfrm>
                <a:off x="6804248" y="2492896"/>
                <a:ext cx="216024" cy="216024"/>
              </a:xfrm>
              <a:prstGeom prst="ellipse">
                <a:avLst/>
              </a:prstGeom>
              <a:solidFill>
                <a:srgbClr val="4F81BD"/>
              </a:solidFill>
              <a:ln w="25400" cap="flat" cmpd="sng" algn="ctr">
                <a:noFill/>
                <a:prstDash val="solid"/>
              </a:ln>
              <a:effectLst/>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a:defRPr/>
                </a:pPr>
                <a:endParaRPr lang="fr-FR" kern="0">
                  <a:solidFill>
                    <a:sysClr val="window" lastClr="FFFFFF"/>
                  </a:solidFill>
                  <a:latin typeface="Calibri"/>
                </a:endParaRPr>
              </a:p>
            </p:txBody>
          </p:sp>
          <p:cxnSp>
            <p:nvCxnSpPr>
              <p:cNvPr id="83" name="Connecteur droit avec flèche 201">
                <a:extLst>
                  <a:ext uri="{FF2B5EF4-FFF2-40B4-BE49-F238E27FC236}">
                    <a16:creationId xmlns:a16="http://schemas.microsoft.com/office/drawing/2014/main" id="{55563632-F1DB-4253-9605-58496957E130}"/>
                  </a:ext>
                </a:extLst>
              </p:cNvPr>
              <p:cNvCxnSpPr>
                <a:stCxn id="78" idx="5"/>
              </p:cNvCxnSpPr>
              <p:nvPr/>
            </p:nvCxnSpPr>
            <p:spPr>
              <a:xfrm>
                <a:off x="6484580" y="2101220"/>
                <a:ext cx="319668" cy="391676"/>
              </a:xfrm>
              <a:prstGeom prst="straightConnector1">
                <a:avLst/>
              </a:prstGeom>
              <a:noFill/>
              <a:ln w="9525" cap="flat" cmpd="sng" algn="ctr">
                <a:solidFill>
                  <a:srgbClr val="4F81BD">
                    <a:shade val="95000"/>
                    <a:satMod val="105000"/>
                  </a:srgbClr>
                </a:solidFill>
                <a:prstDash val="solid"/>
                <a:tailEnd type="arrow"/>
              </a:ln>
              <a:effectLst/>
            </p:spPr>
          </p:cxnSp>
          <p:cxnSp>
            <p:nvCxnSpPr>
              <p:cNvPr id="84" name="Connecteur droit avec flèche 202">
                <a:extLst>
                  <a:ext uri="{FF2B5EF4-FFF2-40B4-BE49-F238E27FC236}">
                    <a16:creationId xmlns:a16="http://schemas.microsoft.com/office/drawing/2014/main" id="{051A2A38-5073-46D9-967F-4B51A19506D5}"/>
                  </a:ext>
                </a:extLst>
              </p:cNvPr>
              <p:cNvCxnSpPr>
                <a:stCxn id="79" idx="7"/>
                <a:endCxn id="80" idx="3"/>
              </p:cNvCxnSpPr>
              <p:nvPr/>
            </p:nvCxnSpPr>
            <p:spPr>
              <a:xfrm flipV="1">
                <a:off x="6556588" y="1957204"/>
                <a:ext cx="279296" cy="423312"/>
              </a:xfrm>
              <a:prstGeom prst="straightConnector1">
                <a:avLst/>
              </a:prstGeom>
              <a:noFill/>
              <a:ln w="9525" cap="flat" cmpd="sng" algn="ctr">
                <a:solidFill>
                  <a:srgbClr val="4F81BD">
                    <a:shade val="95000"/>
                    <a:satMod val="105000"/>
                  </a:srgbClr>
                </a:solidFill>
                <a:prstDash val="solid"/>
                <a:tailEnd type="arrow"/>
              </a:ln>
              <a:effectLst/>
            </p:spPr>
          </p:cxnSp>
          <p:cxnSp>
            <p:nvCxnSpPr>
              <p:cNvPr id="85" name="Connecteur droit avec flèche 203">
                <a:extLst>
                  <a:ext uri="{FF2B5EF4-FFF2-40B4-BE49-F238E27FC236}">
                    <a16:creationId xmlns:a16="http://schemas.microsoft.com/office/drawing/2014/main" id="{D41484DA-23A3-45E4-A128-05242372A97B}"/>
                  </a:ext>
                </a:extLst>
              </p:cNvPr>
              <p:cNvCxnSpPr>
                <a:stCxn id="78" idx="5"/>
                <a:endCxn id="81" idx="1"/>
              </p:cNvCxnSpPr>
              <p:nvPr/>
            </p:nvCxnSpPr>
            <p:spPr>
              <a:xfrm>
                <a:off x="6484580" y="2101220"/>
                <a:ext cx="567328" cy="135280"/>
              </a:xfrm>
              <a:prstGeom prst="straightConnector1">
                <a:avLst/>
              </a:prstGeom>
              <a:noFill/>
              <a:ln w="9525" cap="flat" cmpd="sng" algn="ctr">
                <a:solidFill>
                  <a:srgbClr val="4F81BD">
                    <a:shade val="95000"/>
                    <a:satMod val="105000"/>
                  </a:srgbClr>
                </a:solidFill>
                <a:prstDash val="solid"/>
                <a:tailEnd type="arrow"/>
              </a:ln>
              <a:effectLst/>
            </p:spPr>
          </p:cxnSp>
          <p:cxnSp>
            <p:nvCxnSpPr>
              <p:cNvPr id="86" name="Connecteur droit avec flèche 204">
                <a:extLst>
                  <a:ext uri="{FF2B5EF4-FFF2-40B4-BE49-F238E27FC236}">
                    <a16:creationId xmlns:a16="http://schemas.microsoft.com/office/drawing/2014/main" id="{5690D0C3-997A-477E-A046-AEF0BD0A9EB7}"/>
                  </a:ext>
                </a:extLst>
              </p:cNvPr>
              <p:cNvCxnSpPr>
                <a:stCxn id="79" idx="7"/>
                <a:endCxn id="81" idx="1"/>
              </p:cNvCxnSpPr>
              <p:nvPr/>
            </p:nvCxnSpPr>
            <p:spPr>
              <a:xfrm flipV="1">
                <a:off x="6556588" y="2236500"/>
                <a:ext cx="495320" cy="144016"/>
              </a:xfrm>
              <a:prstGeom prst="straightConnector1">
                <a:avLst/>
              </a:prstGeom>
              <a:noFill/>
              <a:ln w="9525" cap="flat" cmpd="sng" algn="ctr">
                <a:solidFill>
                  <a:srgbClr val="4F81BD">
                    <a:shade val="95000"/>
                    <a:satMod val="105000"/>
                  </a:srgbClr>
                </a:solidFill>
                <a:prstDash val="solid"/>
                <a:tailEnd type="arrow"/>
              </a:ln>
              <a:effectLst/>
            </p:spPr>
          </p:cxnSp>
          <p:cxnSp>
            <p:nvCxnSpPr>
              <p:cNvPr id="87" name="Connecteur droit avec flèche 205">
                <a:extLst>
                  <a:ext uri="{FF2B5EF4-FFF2-40B4-BE49-F238E27FC236}">
                    <a16:creationId xmlns:a16="http://schemas.microsoft.com/office/drawing/2014/main" id="{BC975D87-816A-4FBE-AE51-C79063B93247}"/>
                  </a:ext>
                </a:extLst>
              </p:cNvPr>
              <p:cNvCxnSpPr>
                <a:stCxn id="81" idx="3"/>
                <a:endCxn id="82" idx="7"/>
              </p:cNvCxnSpPr>
              <p:nvPr/>
            </p:nvCxnSpPr>
            <p:spPr>
              <a:xfrm flipH="1">
                <a:off x="6988636" y="2389252"/>
                <a:ext cx="63272" cy="135280"/>
              </a:xfrm>
              <a:prstGeom prst="straightConnector1">
                <a:avLst/>
              </a:prstGeom>
              <a:noFill/>
              <a:ln w="9525" cap="flat" cmpd="sng" algn="ctr">
                <a:solidFill>
                  <a:srgbClr val="4F81BD">
                    <a:shade val="95000"/>
                    <a:satMod val="105000"/>
                  </a:srgbClr>
                </a:solidFill>
                <a:prstDash val="solid"/>
                <a:tailEnd type="arrow"/>
              </a:ln>
              <a:effectLst/>
            </p:spPr>
          </p:cxnSp>
          <p:cxnSp>
            <p:nvCxnSpPr>
              <p:cNvPr id="88" name="Connecteur droit avec flèche 206">
                <a:extLst>
                  <a:ext uri="{FF2B5EF4-FFF2-40B4-BE49-F238E27FC236}">
                    <a16:creationId xmlns:a16="http://schemas.microsoft.com/office/drawing/2014/main" id="{E66ADF4B-ADC5-4230-9227-65AACDD35DBF}"/>
                  </a:ext>
                </a:extLst>
              </p:cNvPr>
              <p:cNvCxnSpPr>
                <a:stCxn id="78" idx="5"/>
                <a:endCxn id="80" idx="3"/>
              </p:cNvCxnSpPr>
              <p:nvPr/>
            </p:nvCxnSpPr>
            <p:spPr>
              <a:xfrm flipV="1">
                <a:off x="6484580" y="1957204"/>
                <a:ext cx="351304" cy="144016"/>
              </a:xfrm>
              <a:prstGeom prst="straightConnector1">
                <a:avLst/>
              </a:prstGeom>
              <a:noFill/>
              <a:ln w="9525" cap="flat" cmpd="sng" algn="ctr">
                <a:solidFill>
                  <a:srgbClr val="4F81BD">
                    <a:shade val="95000"/>
                    <a:satMod val="105000"/>
                  </a:srgbClr>
                </a:solidFill>
                <a:prstDash val="solid"/>
                <a:tailEnd type="arrow"/>
              </a:ln>
              <a:effectLst/>
            </p:spPr>
          </p:cxnSp>
          <p:cxnSp>
            <p:nvCxnSpPr>
              <p:cNvPr id="89" name="Connecteur droit avec flèche 207">
                <a:extLst>
                  <a:ext uri="{FF2B5EF4-FFF2-40B4-BE49-F238E27FC236}">
                    <a16:creationId xmlns:a16="http://schemas.microsoft.com/office/drawing/2014/main" id="{64E5BF6F-602C-48C5-9468-2AD89C0BF5B3}"/>
                  </a:ext>
                </a:extLst>
              </p:cNvPr>
              <p:cNvCxnSpPr>
                <a:stCxn id="80" idx="4"/>
                <a:endCxn id="82" idx="0"/>
              </p:cNvCxnSpPr>
              <p:nvPr/>
            </p:nvCxnSpPr>
            <p:spPr>
              <a:xfrm>
                <a:off x="6912260" y="1988840"/>
                <a:ext cx="0" cy="504056"/>
              </a:xfrm>
              <a:prstGeom prst="straightConnector1">
                <a:avLst/>
              </a:prstGeom>
              <a:noFill/>
              <a:ln w="9525" cap="flat" cmpd="sng" algn="ctr">
                <a:solidFill>
                  <a:srgbClr val="4F81BD">
                    <a:shade val="95000"/>
                    <a:satMod val="105000"/>
                  </a:srgbClr>
                </a:solidFill>
                <a:prstDash val="solid"/>
                <a:tailEnd type="arrow"/>
              </a:ln>
              <a:effectLst/>
            </p:spPr>
          </p:cxnSp>
          <p:cxnSp>
            <p:nvCxnSpPr>
              <p:cNvPr id="90" name="Connecteur droit avec flèche 208">
                <a:extLst>
                  <a:ext uri="{FF2B5EF4-FFF2-40B4-BE49-F238E27FC236}">
                    <a16:creationId xmlns:a16="http://schemas.microsoft.com/office/drawing/2014/main" id="{2A4BCBAC-8661-4E39-8510-ECF7EE8261A0}"/>
                  </a:ext>
                </a:extLst>
              </p:cNvPr>
              <p:cNvCxnSpPr>
                <a:stCxn id="80" idx="4"/>
                <a:endCxn id="81" idx="0"/>
              </p:cNvCxnSpPr>
              <p:nvPr/>
            </p:nvCxnSpPr>
            <p:spPr>
              <a:xfrm>
                <a:off x="6912260" y="1988840"/>
                <a:ext cx="216024" cy="216024"/>
              </a:xfrm>
              <a:prstGeom prst="straightConnector1">
                <a:avLst/>
              </a:prstGeom>
              <a:noFill/>
              <a:ln w="9525" cap="flat" cmpd="sng" algn="ctr">
                <a:solidFill>
                  <a:srgbClr val="4F81BD">
                    <a:shade val="95000"/>
                    <a:satMod val="105000"/>
                  </a:srgbClr>
                </a:solidFill>
                <a:prstDash val="solid"/>
                <a:tailEnd type="arrow"/>
              </a:ln>
              <a:effectLst/>
            </p:spPr>
          </p:cxnSp>
        </p:grpSp>
        <p:grpSp>
          <p:nvGrpSpPr>
            <p:cNvPr id="26" name="Groupe 43">
              <a:extLst>
                <a:ext uri="{FF2B5EF4-FFF2-40B4-BE49-F238E27FC236}">
                  <a16:creationId xmlns:a16="http://schemas.microsoft.com/office/drawing/2014/main" id="{9443AE11-A106-4A61-8219-2777DCF1091D}"/>
                </a:ext>
              </a:extLst>
            </p:cNvPr>
            <p:cNvGrpSpPr/>
            <p:nvPr/>
          </p:nvGrpSpPr>
          <p:grpSpPr>
            <a:xfrm>
              <a:off x="7020272" y="2852936"/>
              <a:ext cx="936104" cy="936104"/>
              <a:chOff x="6300192" y="1772816"/>
              <a:chExt cx="936104" cy="936104"/>
            </a:xfrm>
          </p:grpSpPr>
          <p:sp>
            <p:nvSpPr>
              <p:cNvPr id="62" name="Ellipse 183">
                <a:extLst>
                  <a:ext uri="{FF2B5EF4-FFF2-40B4-BE49-F238E27FC236}">
                    <a16:creationId xmlns:a16="http://schemas.microsoft.com/office/drawing/2014/main" id="{C0CB4948-B52D-4213-8E68-3B23ED1FBAF7}"/>
                  </a:ext>
                </a:extLst>
              </p:cNvPr>
              <p:cNvSpPr/>
              <p:nvPr/>
            </p:nvSpPr>
            <p:spPr>
              <a:xfrm>
                <a:off x="6300192" y="1916832"/>
                <a:ext cx="216024" cy="216024"/>
              </a:xfrm>
              <a:prstGeom prst="ellipse">
                <a:avLst/>
              </a:prstGeom>
              <a:solidFill>
                <a:srgbClr val="C0504D"/>
              </a:solidFill>
              <a:ln w="25400" cap="flat" cmpd="sng" algn="ctr">
                <a:noFill/>
                <a:prstDash val="solid"/>
              </a:ln>
              <a:effectLst/>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a:defRPr/>
                </a:pPr>
                <a:endParaRPr lang="fr-FR" kern="0">
                  <a:solidFill>
                    <a:sysClr val="window" lastClr="FFFFFF"/>
                  </a:solidFill>
                  <a:latin typeface="Calibri"/>
                </a:endParaRPr>
              </a:p>
            </p:txBody>
          </p:sp>
          <p:sp>
            <p:nvSpPr>
              <p:cNvPr id="63" name="Ellipse 184">
                <a:extLst>
                  <a:ext uri="{FF2B5EF4-FFF2-40B4-BE49-F238E27FC236}">
                    <a16:creationId xmlns:a16="http://schemas.microsoft.com/office/drawing/2014/main" id="{8B11345D-46FB-4D41-A3DA-E88F3F95FA55}"/>
                  </a:ext>
                </a:extLst>
              </p:cNvPr>
              <p:cNvSpPr/>
              <p:nvPr/>
            </p:nvSpPr>
            <p:spPr>
              <a:xfrm>
                <a:off x="6372200" y="2348880"/>
                <a:ext cx="216024" cy="216024"/>
              </a:xfrm>
              <a:prstGeom prst="ellipse">
                <a:avLst/>
              </a:prstGeom>
              <a:solidFill>
                <a:srgbClr val="C0504D"/>
              </a:solidFill>
              <a:ln w="25400" cap="flat" cmpd="sng" algn="ctr">
                <a:noFill/>
                <a:prstDash val="solid"/>
              </a:ln>
              <a:effectLst/>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a:defRPr/>
                </a:pPr>
                <a:endParaRPr lang="fr-FR" kern="0">
                  <a:solidFill>
                    <a:sysClr val="window" lastClr="FFFFFF"/>
                  </a:solidFill>
                  <a:latin typeface="Calibri"/>
                </a:endParaRPr>
              </a:p>
            </p:txBody>
          </p:sp>
          <p:sp>
            <p:nvSpPr>
              <p:cNvPr id="64" name="Ellipse 185">
                <a:extLst>
                  <a:ext uri="{FF2B5EF4-FFF2-40B4-BE49-F238E27FC236}">
                    <a16:creationId xmlns:a16="http://schemas.microsoft.com/office/drawing/2014/main" id="{17D7747D-7419-4985-BF6C-AC99CB5C7E06}"/>
                  </a:ext>
                </a:extLst>
              </p:cNvPr>
              <p:cNvSpPr/>
              <p:nvPr/>
            </p:nvSpPr>
            <p:spPr>
              <a:xfrm>
                <a:off x="6804248" y="1772816"/>
                <a:ext cx="216024" cy="216024"/>
              </a:xfrm>
              <a:prstGeom prst="ellipse">
                <a:avLst/>
              </a:prstGeom>
              <a:solidFill>
                <a:srgbClr val="C0504D"/>
              </a:solidFill>
              <a:ln w="25400" cap="flat" cmpd="sng" algn="ctr">
                <a:noFill/>
                <a:prstDash val="solid"/>
              </a:ln>
              <a:effectLst/>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a:defRPr/>
                </a:pPr>
                <a:endParaRPr lang="fr-FR" kern="0">
                  <a:solidFill>
                    <a:sysClr val="window" lastClr="FFFFFF"/>
                  </a:solidFill>
                  <a:latin typeface="Calibri"/>
                </a:endParaRPr>
              </a:p>
            </p:txBody>
          </p:sp>
          <p:sp>
            <p:nvSpPr>
              <p:cNvPr id="65" name="Ellipse 186">
                <a:extLst>
                  <a:ext uri="{FF2B5EF4-FFF2-40B4-BE49-F238E27FC236}">
                    <a16:creationId xmlns:a16="http://schemas.microsoft.com/office/drawing/2014/main" id="{1028649E-821D-4517-BE6F-AFA3E542D9F2}"/>
                  </a:ext>
                </a:extLst>
              </p:cNvPr>
              <p:cNvSpPr/>
              <p:nvPr/>
            </p:nvSpPr>
            <p:spPr>
              <a:xfrm>
                <a:off x="7020272" y="2204864"/>
                <a:ext cx="216024" cy="216024"/>
              </a:xfrm>
              <a:prstGeom prst="ellipse">
                <a:avLst/>
              </a:prstGeom>
              <a:solidFill>
                <a:srgbClr val="C0504D"/>
              </a:solidFill>
              <a:ln w="25400" cap="flat" cmpd="sng" algn="ctr">
                <a:noFill/>
                <a:prstDash val="solid"/>
              </a:ln>
              <a:effectLst/>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a:defRPr/>
                </a:pPr>
                <a:endParaRPr lang="fr-FR" kern="0">
                  <a:solidFill>
                    <a:sysClr val="window" lastClr="FFFFFF"/>
                  </a:solidFill>
                  <a:latin typeface="Calibri"/>
                </a:endParaRPr>
              </a:p>
            </p:txBody>
          </p:sp>
          <p:sp>
            <p:nvSpPr>
              <p:cNvPr id="66" name="Ellipse 187">
                <a:extLst>
                  <a:ext uri="{FF2B5EF4-FFF2-40B4-BE49-F238E27FC236}">
                    <a16:creationId xmlns:a16="http://schemas.microsoft.com/office/drawing/2014/main" id="{BF64D9A4-5588-474B-B64B-0BE69CF722B5}"/>
                  </a:ext>
                </a:extLst>
              </p:cNvPr>
              <p:cNvSpPr/>
              <p:nvPr/>
            </p:nvSpPr>
            <p:spPr>
              <a:xfrm>
                <a:off x="6804248" y="2492896"/>
                <a:ext cx="216024" cy="216024"/>
              </a:xfrm>
              <a:prstGeom prst="ellipse">
                <a:avLst/>
              </a:prstGeom>
              <a:solidFill>
                <a:srgbClr val="C0504D"/>
              </a:solidFill>
              <a:ln w="25400" cap="flat" cmpd="sng" algn="ctr">
                <a:noFill/>
                <a:prstDash val="solid"/>
              </a:ln>
              <a:effectLst/>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a:defRPr/>
                </a:pPr>
                <a:endParaRPr lang="fr-FR" kern="0">
                  <a:solidFill>
                    <a:sysClr val="window" lastClr="FFFFFF"/>
                  </a:solidFill>
                  <a:latin typeface="Calibri"/>
                </a:endParaRPr>
              </a:p>
            </p:txBody>
          </p:sp>
          <p:cxnSp>
            <p:nvCxnSpPr>
              <p:cNvPr id="67" name="Connecteur droit avec flèche 188">
                <a:extLst>
                  <a:ext uri="{FF2B5EF4-FFF2-40B4-BE49-F238E27FC236}">
                    <a16:creationId xmlns:a16="http://schemas.microsoft.com/office/drawing/2014/main" id="{F81388C0-77AA-43A9-8603-7342C1A56641}"/>
                  </a:ext>
                </a:extLst>
              </p:cNvPr>
              <p:cNvCxnSpPr>
                <a:stCxn id="62" idx="5"/>
              </p:cNvCxnSpPr>
              <p:nvPr/>
            </p:nvCxnSpPr>
            <p:spPr>
              <a:xfrm>
                <a:off x="6484580" y="2101220"/>
                <a:ext cx="319668" cy="391676"/>
              </a:xfrm>
              <a:prstGeom prst="straightConnector1">
                <a:avLst/>
              </a:prstGeom>
              <a:noFill/>
              <a:ln w="9525" cap="flat" cmpd="sng" algn="ctr">
                <a:solidFill>
                  <a:srgbClr val="4F81BD">
                    <a:shade val="95000"/>
                    <a:satMod val="105000"/>
                  </a:srgbClr>
                </a:solidFill>
                <a:prstDash val="solid"/>
                <a:tailEnd type="arrow"/>
              </a:ln>
              <a:effectLst/>
            </p:spPr>
          </p:cxnSp>
          <p:cxnSp>
            <p:nvCxnSpPr>
              <p:cNvPr id="69" name="Connecteur droit avec flèche 189">
                <a:extLst>
                  <a:ext uri="{FF2B5EF4-FFF2-40B4-BE49-F238E27FC236}">
                    <a16:creationId xmlns:a16="http://schemas.microsoft.com/office/drawing/2014/main" id="{190FC4D1-AD02-4432-BB7C-29E98A0DA167}"/>
                  </a:ext>
                </a:extLst>
              </p:cNvPr>
              <p:cNvCxnSpPr>
                <a:stCxn id="63" idx="7"/>
                <a:endCxn id="64" idx="3"/>
              </p:cNvCxnSpPr>
              <p:nvPr/>
            </p:nvCxnSpPr>
            <p:spPr>
              <a:xfrm flipV="1">
                <a:off x="6556588" y="1957204"/>
                <a:ext cx="279296" cy="423312"/>
              </a:xfrm>
              <a:prstGeom prst="straightConnector1">
                <a:avLst/>
              </a:prstGeom>
              <a:noFill/>
              <a:ln w="9525" cap="flat" cmpd="sng" algn="ctr">
                <a:solidFill>
                  <a:srgbClr val="4F81BD">
                    <a:shade val="95000"/>
                    <a:satMod val="105000"/>
                  </a:srgbClr>
                </a:solidFill>
                <a:prstDash val="solid"/>
                <a:tailEnd type="arrow"/>
              </a:ln>
              <a:effectLst/>
            </p:spPr>
          </p:cxnSp>
          <p:cxnSp>
            <p:nvCxnSpPr>
              <p:cNvPr id="70" name="Connecteur droit avec flèche 190">
                <a:extLst>
                  <a:ext uri="{FF2B5EF4-FFF2-40B4-BE49-F238E27FC236}">
                    <a16:creationId xmlns:a16="http://schemas.microsoft.com/office/drawing/2014/main" id="{2F82BBB4-555C-4210-8BEA-8857B5906DF8}"/>
                  </a:ext>
                </a:extLst>
              </p:cNvPr>
              <p:cNvCxnSpPr>
                <a:stCxn id="62" idx="5"/>
                <a:endCxn id="65" idx="1"/>
              </p:cNvCxnSpPr>
              <p:nvPr/>
            </p:nvCxnSpPr>
            <p:spPr>
              <a:xfrm>
                <a:off x="6484580" y="2101220"/>
                <a:ext cx="567328" cy="135280"/>
              </a:xfrm>
              <a:prstGeom prst="straightConnector1">
                <a:avLst/>
              </a:prstGeom>
              <a:noFill/>
              <a:ln w="9525" cap="flat" cmpd="sng" algn="ctr">
                <a:solidFill>
                  <a:srgbClr val="4F81BD">
                    <a:shade val="95000"/>
                    <a:satMod val="105000"/>
                  </a:srgbClr>
                </a:solidFill>
                <a:prstDash val="solid"/>
                <a:tailEnd type="arrow"/>
              </a:ln>
              <a:effectLst/>
            </p:spPr>
          </p:cxnSp>
          <p:cxnSp>
            <p:nvCxnSpPr>
              <p:cNvPr id="71" name="Connecteur droit avec flèche 191">
                <a:extLst>
                  <a:ext uri="{FF2B5EF4-FFF2-40B4-BE49-F238E27FC236}">
                    <a16:creationId xmlns:a16="http://schemas.microsoft.com/office/drawing/2014/main" id="{1CD0A620-EB1F-470D-83F0-530A9B2B3B53}"/>
                  </a:ext>
                </a:extLst>
              </p:cNvPr>
              <p:cNvCxnSpPr>
                <a:stCxn id="63" idx="7"/>
                <a:endCxn id="65" idx="1"/>
              </p:cNvCxnSpPr>
              <p:nvPr/>
            </p:nvCxnSpPr>
            <p:spPr>
              <a:xfrm flipV="1">
                <a:off x="6556588" y="2236500"/>
                <a:ext cx="495320" cy="144016"/>
              </a:xfrm>
              <a:prstGeom prst="straightConnector1">
                <a:avLst/>
              </a:prstGeom>
              <a:noFill/>
              <a:ln w="9525" cap="flat" cmpd="sng" algn="ctr">
                <a:solidFill>
                  <a:srgbClr val="4F81BD">
                    <a:shade val="95000"/>
                    <a:satMod val="105000"/>
                  </a:srgbClr>
                </a:solidFill>
                <a:prstDash val="solid"/>
                <a:tailEnd type="arrow"/>
              </a:ln>
              <a:effectLst/>
            </p:spPr>
          </p:cxnSp>
          <p:cxnSp>
            <p:nvCxnSpPr>
              <p:cNvPr id="72" name="Connecteur droit avec flèche 192">
                <a:extLst>
                  <a:ext uri="{FF2B5EF4-FFF2-40B4-BE49-F238E27FC236}">
                    <a16:creationId xmlns:a16="http://schemas.microsoft.com/office/drawing/2014/main" id="{EFA1A93D-4A5E-41F0-9FA4-EC5D2F94A98B}"/>
                  </a:ext>
                </a:extLst>
              </p:cNvPr>
              <p:cNvCxnSpPr>
                <a:stCxn id="65" idx="3"/>
                <a:endCxn id="66" idx="7"/>
              </p:cNvCxnSpPr>
              <p:nvPr/>
            </p:nvCxnSpPr>
            <p:spPr>
              <a:xfrm flipH="1">
                <a:off x="6988636" y="2389252"/>
                <a:ext cx="63272" cy="135280"/>
              </a:xfrm>
              <a:prstGeom prst="straightConnector1">
                <a:avLst/>
              </a:prstGeom>
              <a:noFill/>
              <a:ln w="9525" cap="flat" cmpd="sng" algn="ctr">
                <a:solidFill>
                  <a:srgbClr val="4F81BD">
                    <a:shade val="95000"/>
                    <a:satMod val="105000"/>
                  </a:srgbClr>
                </a:solidFill>
                <a:prstDash val="solid"/>
                <a:tailEnd type="arrow"/>
              </a:ln>
              <a:effectLst/>
            </p:spPr>
          </p:cxnSp>
          <p:cxnSp>
            <p:nvCxnSpPr>
              <p:cNvPr id="73" name="Connecteur droit avec flèche 193">
                <a:extLst>
                  <a:ext uri="{FF2B5EF4-FFF2-40B4-BE49-F238E27FC236}">
                    <a16:creationId xmlns:a16="http://schemas.microsoft.com/office/drawing/2014/main" id="{E018A44A-77DD-4252-B939-657BB067973D}"/>
                  </a:ext>
                </a:extLst>
              </p:cNvPr>
              <p:cNvCxnSpPr>
                <a:stCxn id="62" idx="5"/>
                <a:endCxn id="64" idx="3"/>
              </p:cNvCxnSpPr>
              <p:nvPr/>
            </p:nvCxnSpPr>
            <p:spPr>
              <a:xfrm flipV="1">
                <a:off x="6484580" y="1957204"/>
                <a:ext cx="351304" cy="144016"/>
              </a:xfrm>
              <a:prstGeom prst="straightConnector1">
                <a:avLst/>
              </a:prstGeom>
              <a:noFill/>
              <a:ln w="9525" cap="flat" cmpd="sng" algn="ctr">
                <a:solidFill>
                  <a:srgbClr val="4F81BD">
                    <a:shade val="95000"/>
                    <a:satMod val="105000"/>
                  </a:srgbClr>
                </a:solidFill>
                <a:prstDash val="solid"/>
                <a:tailEnd type="arrow"/>
              </a:ln>
              <a:effectLst/>
            </p:spPr>
          </p:cxnSp>
          <p:cxnSp>
            <p:nvCxnSpPr>
              <p:cNvPr id="76" name="Connecteur droit avec flèche 194">
                <a:extLst>
                  <a:ext uri="{FF2B5EF4-FFF2-40B4-BE49-F238E27FC236}">
                    <a16:creationId xmlns:a16="http://schemas.microsoft.com/office/drawing/2014/main" id="{0121A67C-509A-4A82-BC4B-86694E163F90}"/>
                  </a:ext>
                </a:extLst>
              </p:cNvPr>
              <p:cNvCxnSpPr>
                <a:stCxn id="64" idx="4"/>
                <a:endCxn id="66" idx="0"/>
              </p:cNvCxnSpPr>
              <p:nvPr/>
            </p:nvCxnSpPr>
            <p:spPr>
              <a:xfrm>
                <a:off x="6912260" y="1988840"/>
                <a:ext cx="0" cy="504056"/>
              </a:xfrm>
              <a:prstGeom prst="straightConnector1">
                <a:avLst/>
              </a:prstGeom>
              <a:noFill/>
              <a:ln w="9525" cap="flat" cmpd="sng" algn="ctr">
                <a:solidFill>
                  <a:srgbClr val="4F81BD">
                    <a:shade val="95000"/>
                    <a:satMod val="105000"/>
                  </a:srgbClr>
                </a:solidFill>
                <a:prstDash val="solid"/>
                <a:tailEnd type="arrow"/>
              </a:ln>
              <a:effectLst/>
            </p:spPr>
          </p:cxnSp>
          <p:cxnSp>
            <p:nvCxnSpPr>
              <p:cNvPr id="77" name="Connecteur droit avec flèche 195">
                <a:extLst>
                  <a:ext uri="{FF2B5EF4-FFF2-40B4-BE49-F238E27FC236}">
                    <a16:creationId xmlns:a16="http://schemas.microsoft.com/office/drawing/2014/main" id="{722C9776-7630-4D22-8F7B-38D2379E5EA9}"/>
                  </a:ext>
                </a:extLst>
              </p:cNvPr>
              <p:cNvCxnSpPr>
                <a:stCxn id="64" idx="4"/>
                <a:endCxn id="65" idx="0"/>
              </p:cNvCxnSpPr>
              <p:nvPr/>
            </p:nvCxnSpPr>
            <p:spPr>
              <a:xfrm>
                <a:off x="6912260" y="1988840"/>
                <a:ext cx="216024" cy="216024"/>
              </a:xfrm>
              <a:prstGeom prst="straightConnector1">
                <a:avLst/>
              </a:prstGeom>
              <a:noFill/>
              <a:ln w="9525" cap="flat" cmpd="sng" algn="ctr">
                <a:solidFill>
                  <a:srgbClr val="4F81BD">
                    <a:shade val="95000"/>
                    <a:satMod val="105000"/>
                  </a:srgbClr>
                </a:solidFill>
                <a:prstDash val="solid"/>
                <a:tailEnd type="arrow"/>
              </a:ln>
              <a:effectLst/>
            </p:spPr>
          </p:cxnSp>
        </p:grpSp>
        <p:grpSp>
          <p:nvGrpSpPr>
            <p:cNvPr id="27" name="Groupe 57">
              <a:extLst>
                <a:ext uri="{FF2B5EF4-FFF2-40B4-BE49-F238E27FC236}">
                  <a16:creationId xmlns:a16="http://schemas.microsoft.com/office/drawing/2014/main" id="{0782C8BB-7A03-4813-9C83-F30DB68DE3AA}"/>
                </a:ext>
              </a:extLst>
            </p:cNvPr>
            <p:cNvGrpSpPr/>
            <p:nvPr/>
          </p:nvGrpSpPr>
          <p:grpSpPr>
            <a:xfrm>
              <a:off x="7956376" y="1700808"/>
              <a:ext cx="936104" cy="936104"/>
              <a:chOff x="6300192" y="1772816"/>
              <a:chExt cx="936104" cy="936104"/>
            </a:xfrm>
          </p:grpSpPr>
          <p:sp>
            <p:nvSpPr>
              <p:cNvPr id="49" name="Ellipse 170">
                <a:extLst>
                  <a:ext uri="{FF2B5EF4-FFF2-40B4-BE49-F238E27FC236}">
                    <a16:creationId xmlns:a16="http://schemas.microsoft.com/office/drawing/2014/main" id="{1DD2A56F-A1FA-4819-B933-F5382E80F7CF}"/>
                  </a:ext>
                </a:extLst>
              </p:cNvPr>
              <p:cNvSpPr/>
              <p:nvPr/>
            </p:nvSpPr>
            <p:spPr>
              <a:xfrm>
                <a:off x="6300192" y="1916832"/>
                <a:ext cx="216024" cy="216024"/>
              </a:xfrm>
              <a:prstGeom prst="ellipse">
                <a:avLst/>
              </a:prstGeom>
              <a:solidFill>
                <a:srgbClr val="9BBB59"/>
              </a:solidFill>
              <a:ln w="25400" cap="flat" cmpd="sng" algn="ctr">
                <a:noFill/>
                <a:prstDash val="solid"/>
              </a:ln>
              <a:effectLst/>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a:defRPr/>
                </a:pPr>
                <a:endParaRPr lang="fr-FR" kern="0">
                  <a:solidFill>
                    <a:sysClr val="window" lastClr="FFFFFF"/>
                  </a:solidFill>
                  <a:latin typeface="Calibri"/>
                </a:endParaRPr>
              </a:p>
            </p:txBody>
          </p:sp>
          <p:sp>
            <p:nvSpPr>
              <p:cNvPr id="50" name="Ellipse 171">
                <a:extLst>
                  <a:ext uri="{FF2B5EF4-FFF2-40B4-BE49-F238E27FC236}">
                    <a16:creationId xmlns:a16="http://schemas.microsoft.com/office/drawing/2014/main" id="{E222947D-79A2-4449-9BD0-FAA1DCEABC1A}"/>
                  </a:ext>
                </a:extLst>
              </p:cNvPr>
              <p:cNvSpPr/>
              <p:nvPr/>
            </p:nvSpPr>
            <p:spPr>
              <a:xfrm>
                <a:off x="6372200" y="2348880"/>
                <a:ext cx="216024" cy="216024"/>
              </a:xfrm>
              <a:prstGeom prst="ellipse">
                <a:avLst/>
              </a:prstGeom>
              <a:solidFill>
                <a:srgbClr val="9BBB59"/>
              </a:solidFill>
              <a:ln w="25400" cap="flat" cmpd="sng" algn="ctr">
                <a:noFill/>
                <a:prstDash val="solid"/>
              </a:ln>
              <a:effectLst/>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a:defRPr/>
                </a:pPr>
                <a:endParaRPr lang="fr-FR" kern="0">
                  <a:solidFill>
                    <a:sysClr val="window" lastClr="FFFFFF"/>
                  </a:solidFill>
                  <a:latin typeface="Calibri"/>
                </a:endParaRPr>
              </a:p>
            </p:txBody>
          </p:sp>
          <p:sp>
            <p:nvSpPr>
              <p:cNvPr id="51" name="Ellipse 172">
                <a:extLst>
                  <a:ext uri="{FF2B5EF4-FFF2-40B4-BE49-F238E27FC236}">
                    <a16:creationId xmlns:a16="http://schemas.microsoft.com/office/drawing/2014/main" id="{21296243-F6A0-4941-AFDD-582076464ED8}"/>
                  </a:ext>
                </a:extLst>
              </p:cNvPr>
              <p:cNvSpPr/>
              <p:nvPr/>
            </p:nvSpPr>
            <p:spPr>
              <a:xfrm>
                <a:off x="6804248" y="1772816"/>
                <a:ext cx="216024" cy="216024"/>
              </a:xfrm>
              <a:prstGeom prst="ellipse">
                <a:avLst/>
              </a:prstGeom>
              <a:solidFill>
                <a:srgbClr val="9BBB59"/>
              </a:solidFill>
              <a:ln w="25400" cap="flat" cmpd="sng" algn="ctr">
                <a:noFill/>
                <a:prstDash val="solid"/>
              </a:ln>
              <a:effectLst/>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a:defRPr/>
                </a:pPr>
                <a:endParaRPr lang="fr-FR" kern="0">
                  <a:solidFill>
                    <a:sysClr val="window" lastClr="FFFFFF"/>
                  </a:solidFill>
                  <a:latin typeface="Calibri"/>
                </a:endParaRPr>
              </a:p>
            </p:txBody>
          </p:sp>
          <p:sp>
            <p:nvSpPr>
              <p:cNvPr id="52" name="Ellipse 173">
                <a:extLst>
                  <a:ext uri="{FF2B5EF4-FFF2-40B4-BE49-F238E27FC236}">
                    <a16:creationId xmlns:a16="http://schemas.microsoft.com/office/drawing/2014/main" id="{445FFD82-AC62-41DC-AF8D-F35671064646}"/>
                  </a:ext>
                </a:extLst>
              </p:cNvPr>
              <p:cNvSpPr/>
              <p:nvPr/>
            </p:nvSpPr>
            <p:spPr>
              <a:xfrm>
                <a:off x="7020272" y="2204864"/>
                <a:ext cx="216024" cy="216024"/>
              </a:xfrm>
              <a:prstGeom prst="ellipse">
                <a:avLst/>
              </a:prstGeom>
              <a:solidFill>
                <a:srgbClr val="9BBB59"/>
              </a:solidFill>
              <a:ln w="25400" cap="flat" cmpd="sng" algn="ctr">
                <a:noFill/>
                <a:prstDash val="solid"/>
              </a:ln>
              <a:effectLst/>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a:defRPr/>
                </a:pPr>
                <a:endParaRPr lang="fr-FR" kern="0">
                  <a:solidFill>
                    <a:sysClr val="window" lastClr="FFFFFF"/>
                  </a:solidFill>
                  <a:latin typeface="Calibri"/>
                </a:endParaRPr>
              </a:p>
            </p:txBody>
          </p:sp>
          <p:sp>
            <p:nvSpPr>
              <p:cNvPr id="53" name="Ellipse 174">
                <a:extLst>
                  <a:ext uri="{FF2B5EF4-FFF2-40B4-BE49-F238E27FC236}">
                    <a16:creationId xmlns:a16="http://schemas.microsoft.com/office/drawing/2014/main" id="{6E3E9457-5F3B-427B-95CF-3C54E9D0425B}"/>
                  </a:ext>
                </a:extLst>
              </p:cNvPr>
              <p:cNvSpPr/>
              <p:nvPr/>
            </p:nvSpPr>
            <p:spPr>
              <a:xfrm>
                <a:off x="6804248" y="2492896"/>
                <a:ext cx="216024" cy="216024"/>
              </a:xfrm>
              <a:prstGeom prst="ellipse">
                <a:avLst/>
              </a:prstGeom>
              <a:solidFill>
                <a:srgbClr val="9BBB59"/>
              </a:solidFill>
              <a:ln w="25400" cap="flat" cmpd="sng" algn="ctr">
                <a:noFill/>
                <a:prstDash val="solid"/>
              </a:ln>
              <a:effectLst/>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a:defRPr/>
                </a:pPr>
                <a:endParaRPr lang="fr-FR" kern="0">
                  <a:solidFill>
                    <a:sysClr val="window" lastClr="FFFFFF"/>
                  </a:solidFill>
                  <a:latin typeface="Calibri"/>
                </a:endParaRPr>
              </a:p>
            </p:txBody>
          </p:sp>
          <p:cxnSp>
            <p:nvCxnSpPr>
              <p:cNvPr id="54" name="Connecteur droit avec flèche 175">
                <a:extLst>
                  <a:ext uri="{FF2B5EF4-FFF2-40B4-BE49-F238E27FC236}">
                    <a16:creationId xmlns:a16="http://schemas.microsoft.com/office/drawing/2014/main" id="{A7E3B191-8E1F-4D63-B6D4-497B42107086}"/>
                  </a:ext>
                </a:extLst>
              </p:cNvPr>
              <p:cNvCxnSpPr>
                <a:stCxn id="49" idx="5"/>
              </p:cNvCxnSpPr>
              <p:nvPr/>
            </p:nvCxnSpPr>
            <p:spPr>
              <a:xfrm>
                <a:off x="6484580" y="2101220"/>
                <a:ext cx="319668" cy="391676"/>
              </a:xfrm>
              <a:prstGeom prst="straightConnector1">
                <a:avLst/>
              </a:prstGeom>
              <a:noFill/>
              <a:ln w="9525" cap="flat" cmpd="sng" algn="ctr">
                <a:solidFill>
                  <a:srgbClr val="4F81BD">
                    <a:shade val="95000"/>
                    <a:satMod val="105000"/>
                  </a:srgbClr>
                </a:solidFill>
                <a:prstDash val="solid"/>
                <a:tailEnd type="arrow"/>
              </a:ln>
              <a:effectLst/>
            </p:spPr>
          </p:cxnSp>
          <p:cxnSp>
            <p:nvCxnSpPr>
              <p:cNvPr id="55" name="Connecteur droit avec flèche 176">
                <a:extLst>
                  <a:ext uri="{FF2B5EF4-FFF2-40B4-BE49-F238E27FC236}">
                    <a16:creationId xmlns:a16="http://schemas.microsoft.com/office/drawing/2014/main" id="{4570127C-C289-4DEB-B57F-C3DDD69822CF}"/>
                  </a:ext>
                </a:extLst>
              </p:cNvPr>
              <p:cNvCxnSpPr>
                <a:stCxn id="50" idx="7"/>
                <a:endCxn id="51" idx="3"/>
              </p:cNvCxnSpPr>
              <p:nvPr/>
            </p:nvCxnSpPr>
            <p:spPr>
              <a:xfrm flipV="1">
                <a:off x="6556588" y="1957204"/>
                <a:ext cx="279296" cy="423312"/>
              </a:xfrm>
              <a:prstGeom prst="straightConnector1">
                <a:avLst/>
              </a:prstGeom>
              <a:noFill/>
              <a:ln w="9525" cap="flat" cmpd="sng" algn="ctr">
                <a:solidFill>
                  <a:srgbClr val="4F81BD">
                    <a:shade val="95000"/>
                    <a:satMod val="105000"/>
                  </a:srgbClr>
                </a:solidFill>
                <a:prstDash val="solid"/>
                <a:tailEnd type="arrow"/>
              </a:ln>
              <a:effectLst/>
            </p:spPr>
          </p:cxnSp>
          <p:cxnSp>
            <p:nvCxnSpPr>
              <p:cNvPr id="56" name="Connecteur droit avec flèche 177">
                <a:extLst>
                  <a:ext uri="{FF2B5EF4-FFF2-40B4-BE49-F238E27FC236}">
                    <a16:creationId xmlns:a16="http://schemas.microsoft.com/office/drawing/2014/main" id="{F138276C-8995-4EB7-95DC-D29328CA79D1}"/>
                  </a:ext>
                </a:extLst>
              </p:cNvPr>
              <p:cNvCxnSpPr>
                <a:stCxn id="49" idx="5"/>
                <a:endCxn id="52" idx="1"/>
              </p:cNvCxnSpPr>
              <p:nvPr/>
            </p:nvCxnSpPr>
            <p:spPr>
              <a:xfrm>
                <a:off x="6484580" y="2101220"/>
                <a:ext cx="567328" cy="135280"/>
              </a:xfrm>
              <a:prstGeom prst="straightConnector1">
                <a:avLst/>
              </a:prstGeom>
              <a:noFill/>
              <a:ln w="9525" cap="flat" cmpd="sng" algn="ctr">
                <a:solidFill>
                  <a:srgbClr val="4F81BD">
                    <a:shade val="95000"/>
                    <a:satMod val="105000"/>
                  </a:srgbClr>
                </a:solidFill>
                <a:prstDash val="solid"/>
                <a:tailEnd type="arrow"/>
              </a:ln>
              <a:effectLst/>
            </p:spPr>
          </p:cxnSp>
          <p:cxnSp>
            <p:nvCxnSpPr>
              <p:cNvPr id="57" name="Connecteur droit avec flèche 178">
                <a:extLst>
                  <a:ext uri="{FF2B5EF4-FFF2-40B4-BE49-F238E27FC236}">
                    <a16:creationId xmlns:a16="http://schemas.microsoft.com/office/drawing/2014/main" id="{948BC7BA-548E-47B7-A759-733E87F699C1}"/>
                  </a:ext>
                </a:extLst>
              </p:cNvPr>
              <p:cNvCxnSpPr>
                <a:stCxn id="50" idx="7"/>
                <a:endCxn id="52" idx="1"/>
              </p:cNvCxnSpPr>
              <p:nvPr/>
            </p:nvCxnSpPr>
            <p:spPr>
              <a:xfrm flipV="1">
                <a:off x="6556588" y="2236500"/>
                <a:ext cx="495320" cy="144016"/>
              </a:xfrm>
              <a:prstGeom prst="straightConnector1">
                <a:avLst/>
              </a:prstGeom>
              <a:noFill/>
              <a:ln w="9525" cap="flat" cmpd="sng" algn="ctr">
                <a:solidFill>
                  <a:srgbClr val="4F81BD">
                    <a:shade val="95000"/>
                    <a:satMod val="105000"/>
                  </a:srgbClr>
                </a:solidFill>
                <a:prstDash val="solid"/>
                <a:tailEnd type="arrow"/>
              </a:ln>
              <a:effectLst/>
            </p:spPr>
          </p:cxnSp>
          <p:cxnSp>
            <p:nvCxnSpPr>
              <p:cNvPr id="58" name="Connecteur droit avec flèche 179">
                <a:extLst>
                  <a:ext uri="{FF2B5EF4-FFF2-40B4-BE49-F238E27FC236}">
                    <a16:creationId xmlns:a16="http://schemas.microsoft.com/office/drawing/2014/main" id="{372D1001-886D-41D8-884A-B60D2683F871}"/>
                  </a:ext>
                </a:extLst>
              </p:cNvPr>
              <p:cNvCxnSpPr>
                <a:stCxn id="52" idx="3"/>
                <a:endCxn id="53" idx="7"/>
              </p:cNvCxnSpPr>
              <p:nvPr/>
            </p:nvCxnSpPr>
            <p:spPr>
              <a:xfrm flipH="1">
                <a:off x="6988636" y="2389252"/>
                <a:ext cx="63272" cy="135280"/>
              </a:xfrm>
              <a:prstGeom prst="straightConnector1">
                <a:avLst/>
              </a:prstGeom>
              <a:noFill/>
              <a:ln w="9525" cap="flat" cmpd="sng" algn="ctr">
                <a:solidFill>
                  <a:srgbClr val="4F81BD">
                    <a:shade val="95000"/>
                    <a:satMod val="105000"/>
                  </a:srgbClr>
                </a:solidFill>
                <a:prstDash val="solid"/>
                <a:tailEnd type="arrow"/>
              </a:ln>
              <a:effectLst/>
            </p:spPr>
          </p:cxnSp>
          <p:cxnSp>
            <p:nvCxnSpPr>
              <p:cNvPr id="59" name="Connecteur droit avec flèche 180">
                <a:extLst>
                  <a:ext uri="{FF2B5EF4-FFF2-40B4-BE49-F238E27FC236}">
                    <a16:creationId xmlns:a16="http://schemas.microsoft.com/office/drawing/2014/main" id="{964DC71D-959E-433C-BFE8-0882D6AC4A6F}"/>
                  </a:ext>
                </a:extLst>
              </p:cNvPr>
              <p:cNvCxnSpPr>
                <a:stCxn id="49" idx="5"/>
                <a:endCxn id="51" idx="3"/>
              </p:cNvCxnSpPr>
              <p:nvPr/>
            </p:nvCxnSpPr>
            <p:spPr>
              <a:xfrm flipV="1">
                <a:off x="6484580" y="1957204"/>
                <a:ext cx="351304" cy="144016"/>
              </a:xfrm>
              <a:prstGeom prst="straightConnector1">
                <a:avLst/>
              </a:prstGeom>
              <a:noFill/>
              <a:ln w="9525" cap="flat" cmpd="sng" algn="ctr">
                <a:solidFill>
                  <a:srgbClr val="4F81BD">
                    <a:shade val="95000"/>
                    <a:satMod val="105000"/>
                  </a:srgbClr>
                </a:solidFill>
                <a:prstDash val="solid"/>
                <a:headEnd type="arrow"/>
                <a:tailEnd type="arrow"/>
              </a:ln>
              <a:effectLst/>
            </p:spPr>
          </p:cxnSp>
          <p:cxnSp>
            <p:nvCxnSpPr>
              <p:cNvPr id="60" name="Connecteur droit avec flèche 181">
                <a:extLst>
                  <a:ext uri="{FF2B5EF4-FFF2-40B4-BE49-F238E27FC236}">
                    <a16:creationId xmlns:a16="http://schemas.microsoft.com/office/drawing/2014/main" id="{7DC3E550-624E-4C57-96DC-EC2551408D61}"/>
                  </a:ext>
                </a:extLst>
              </p:cNvPr>
              <p:cNvCxnSpPr>
                <a:stCxn id="51" idx="4"/>
                <a:endCxn id="53" idx="0"/>
              </p:cNvCxnSpPr>
              <p:nvPr/>
            </p:nvCxnSpPr>
            <p:spPr>
              <a:xfrm>
                <a:off x="6912260" y="1988840"/>
                <a:ext cx="0" cy="504056"/>
              </a:xfrm>
              <a:prstGeom prst="straightConnector1">
                <a:avLst/>
              </a:prstGeom>
              <a:noFill/>
              <a:ln w="9525" cap="flat" cmpd="sng" algn="ctr">
                <a:solidFill>
                  <a:srgbClr val="4F81BD">
                    <a:shade val="95000"/>
                    <a:satMod val="105000"/>
                  </a:srgbClr>
                </a:solidFill>
                <a:prstDash val="solid"/>
                <a:headEnd type="arrow"/>
                <a:tailEnd type="arrow"/>
              </a:ln>
              <a:effectLst/>
            </p:spPr>
          </p:cxnSp>
          <p:cxnSp>
            <p:nvCxnSpPr>
              <p:cNvPr id="61" name="Connecteur droit avec flèche 182">
                <a:extLst>
                  <a:ext uri="{FF2B5EF4-FFF2-40B4-BE49-F238E27FC236}">
                    <a16:creationId xmlns:a16="http://schemas.microsoft.com/office/drawing/2014/main" id="{ECC2BE8B-9002-485A-A341-B3843678B3F7}"/>
                  </a:ext>
                </a:extLst>
              </p:cNvPr>
              <p:cNvCxnSpPr>
                <a:stCxn id="51" idx="4"/>
                <a:endCxn id="52" idx="0"/>
              </p:cNvCxnSpPr>
              <p:nvPr/>
            </p:nvCxnSpPr>
            <p:spPr>
              <a:xfrm>
                <a:off x="6912260" y="1988840"/>
                <a:ext cx="216024" cy="216024"/>
              </a:xfrm>
              <a:prstGeom prst="straightConnector1">
                <a:avLst/>
              </a:prstGeom>
              <a:noFill/>
              <a:ln w="9525" cap="flat" cmpd="sng" algn="ctr">
                <a:solidFill>
                  <a:srgbClr val="4F81BD">
                    <a:shade val="95000"/>
                    <a:satMod val="105000"/>
                  </a:srgbClr>
                </a:solidFill>
                <a:prstDash val="solid"/>
                <a:tailEnd type="arrow"/>
              </a:ln>
              <a:effectLst/>
            </p:spPr>
          </p:cxnSp>
        </p:grpSp>
        <p:cxnSp>
          <p:nvCxnSpPr>
            <p:cNvPr id="28" name="Connecteur droit avec flèche 160">
              <a:extLst>
                <a:ext uri="{FF2B5EF4-FFF2-40B4-BE49-F238E27FC236}">
                  <a16:creationId xmlns:a16="http://schemas.microsoft.com/office/drawing/2014/main" id="{FE64AC71-F120-450A-A6E6-96D21CDE9061}"/>
                </a:ext>
              </a:extLst>
            </p:cNvPr>
            <p:cNvCxnSpPr>
              <a:stCxn id="80" idx="6"/>
              <a:endCxn id="49" idx="2"/>
            </p:cNvCxnSpPr>
            <p:nvPr/>
          </p:nvCxnSpPr>
          <p:spPr>
            <a:xfrm>
              <a:off x="7020272" y="1880828"/>
              <a:ext cx="936104" cy="72008"/>
            </a:xfrm>
            <a:prstGeom prst="straightConnector1">
              <a:avLst/>
            </a:prstGeom>
            <a:noFill/>
            <a:ln w="9525" cap="flat" cmpd="sng" algn="ctr">
              <a:solidFill>
                <a:srgbClr val="C0504D">
                  <a:lumMod val="40000"/>
                  <a:lumOff val="60000"/>
                </a:srgbClr>
              </a:solidFill>
              <a:prstDash val="solid"/>
              <a:tailEnd type="arrow"/>
            </a:ln>
            <a:effectLst/>
          </p:spPr>
        </p:cxnSp>
        <p:cxnSp>
          <p:nvCxnSpPr>
            <p:cNvPr id="40" name="Connecteur droit avec flèche 161">
              <a:extLst>
                <a:ext uri="{FF2B5EF4-FFF2-40B4-BE49-F238E27FC236}">
                  <a16:creationId xmlns:a16="http://schemas.microsoft.com/office/drawing/2014/main" id="{A81CF9F5-254E-429E-9F22-011C15231428}"/>
                </a:ext>
              </a:extLst>
            </p:cNvPr>
            <p:cNvCxnSpPr>
              <a:stCxn id="81" idx="6"/>
              <a:endCxn id="50" idx="2"/>
            </p:cNvCxnSpPr>
            <p:nvPr/>
          </p:nvCxnSpPr>
          <p:spPr>
            <a:xfrm>
              <a:off x="7236296" y="2312876"/>
              <a:ext cx="792088" cy="72008"/>
            </a:xfrm>
            <a:prstGeom prst="straightConnector1">
              <a:avLst/>
            </a:prstGeom>
            <a:noFill/>
            <a:ln w="9525" cap="flat" cmpd="sng" algn="ctr">
              <a:solidFill>
                <a:srgbClr val="C0504D">
                  <a:lumMod val="60000"/>
                  <a:lumOff val="40000"/>
                </a:srgbClr>
              </a:solidFill>
              <a:prstDash val="solid"/>
              <a:tailEnd type="arrow"/>
            </a:ln>
            <a:effectLst/>
          </p:spPr>
        </p:cxnSp>
        <p:cxnSp>
          <p:nvCxnSpPr>
            <p:cNvPr id="41" name="Connecteur droit avec flèche 162">
              <a:extLst>
                <a:ext uri="{FF2B5EF4-FFF2-40B4-BE49-F238E27FC236}">
                  <a16:creationId xmlns:a16="http://schemas.microsoft.com/office/drawing/2014/main" id="{DB0D51F2-1084-4E1C-8A1D-3E0F6E31B630}"/>
                </a:ext>
              </a:extLst>
            </p:cNvPr>
            <p:cNvCxnSpPr>
              <a:stCxn id="82" idx="4"/>
              <a:endCxn id="62" idx="0"/>
            </p:cNvCxnSpPr>
            <p:nvPr/>
          </p:nvCxnSpPr>
          <p:spPr>
            <a:xfrm>
              <a:off x="6912260" y="2708920"/>
              <a:ext cx="216024" cy="288032"/>
            </a:xfrm>
            <a:prstGeom prst="straightConnector1">
              <a:avLst/>
            </a:prstGeom>
            <a:noFill/>
            <a:ln w="9525" cap="flat" cmpd="sng" algn="ctr">
              <a:solidFill>
                <a:srgbClr val="C0504D">
                  <a:lumMod val="60000"/>
                  <a:lumOff val="40000"/>
                </a:srgbClr>
              </a:solidFill>
              <a:prstDash val="solid"/>
              <a:tailEnd type="arrow"/>
            </a:ln>
            <a:effectLst/>
          </p:spPr>
        </p:cxnSp>
        <p:cxnSp>
          <p:nvCxnSpPr>
            <p:cNvPr id="42" name="Connecteur droit avec flèche 163">
              <a:extLst>
                <a:ext uri="{FF2B5EF4-FFF2-40B4-BE49-F238E27FC236}">
                  <a16:creationId xmlns:a16="http://schemas.microsoft.com/office/drawing/2014/main" id="{ECE51DAA-666C-45F9-8CD0-8EB4480C0C4B}"/>
                </a:ext>
              </a:extLst>
            </p:cNvPr>
            <p:cNvCxnSpPr>
              <a:stCxn id="53" idx="4"/>
              <a:endCxn id="65" idx="6"/>
            </p:cNvCxnSpPr>
            <p:nvPr/>
          </p:nvCxnSpPr>
          <p:spPr>
            <a:xfrm flipH="1">
              <a:off x="7956376" y="2636912"/>
              <a:ext cx="612068" cy="756084"/>
            </a:xfrm>
            <a:prstGeom prst="straightConnector1">
              <a:avLst/>
            </a:prstGeom>
            <a:noFill/>
            <a:ln w="9525" cap="flat" cmpd="sng" algn="ctr">
              <a:solidFill>
                <a:srgbClr val="C0504D">
                  <a:lumMod val="60000"/>
                  <a:lumOff val="40000"/>
                </a:srgbClr>
              </a:solidFill>
              <a:prstDash val="solid"/>
              <a:tailEnd type="arrow"/>
            </a:ln>
            <a:effectLst/>
          </p:spPr>
        </p:cxnSp>
        <p:cxnSp>
          <p:nvCxnSpPr>
            <p:cNvPr id="43" name="Connecteur droit avec flèche 164">
              <a:extLst>
                <a:ext uri="{FF2B5EF4-FFF2-40B4-BE49-F238E27FC236}">
                  <a16:creationId xmlns:a16="http://schemas.microsoft.com/office/drawing/2014/main" id="{4383B593-CD55-4E0C-9678-C6ACDB88F90D}"/>
                </a:ext>
              </a:extLst>
            </p:cNvPr>
            <p:cNvCxnSpPr>
              <a:stCxn id="50" idx="3"/>
              <a:endCxn id="64" idx="7"/>
            </p:cNvCxnSpPr>
            <p:nvPr/>
          </p:nvCxnSpPr>
          <p:spPr>
            <a:xfrm flipH="1">
              <a:off x="7708716" y="2461260"/>
              <a:ext cx="351304" cy="423312"/>
            </a:xfrm>
            <a:prstGeom prst="straightConnector1">
              <a:avLst/>
            </a:prstGeom>
            <a:noFill/>
            <a:ln w="9525" cap="flat" cmpd="sng" algn="ctr">
              <a:solidFill>
                <a:srgbClr val="C0504D">
                  <a:lumMod val="60000"/>
                  <a:lumOff val="40000"/>
                </a:srgbClr>
              </a:solidFill>
              <a:prstDash val="solid"/>
              <a:tailEnd type="arrow"/>
            </a:ln>
            <a:effectLst/>
          </p:spPr>
        </p:cxnSp>
        <p:cxnSp>
          <p:nvCxnSpPr>
            <p:cNvPr id="44" name="Connecteur droit avec flèche 165">
              <a:extLst>
                <a:ext uri="{FF2B5EF4-FFF2-40B4-BE49-F238E27FC236}">
                  <a16:creationId xmlns:a16="http://schemas.microsoft.com/office/drawing/2014/main" id="{C565C68F-3668-44C8-82C9-81580222A79F}"/>
                </a:ext>
              </a:extLst>
            </p:cNvPr>
            <p:cNvCxnSpPr>
              <a:stCxn id="63" idx="1"/>
              <a:endCxn id="79" idx="5"/>
            </p:cNvCxnSpPr>
            <p:nvPr/>
          </p:nvCxnSpPr>
          <p:spPr>
            <a:xfrm flipH="1" flipV="1">
              <a:off x="6556588" y="2533268"/>
              <a:ext cx="567328" cy="927368"/>
            </a:xfrm>
            <a:prstGeom prst="straightConnector1">
              <a:avLst/>
            </a:prstGeom>
            <a:noFill/>
            <a:ln w="9525" cap="flat" cmpd="sng" algn="ctr">
              <a:solidFill>
                <a:srgbClr val="C0504D">
                  <a:lumMod val="60000"/>
                  <a:lumOff val="40000"/>
                </a:srgbClr>
              </a:solidFill>
              <a:prstDash val="solid"/>
              <a:tailEnd type="arrow"/>
            </a:ln>
            <a:effectLst/>
          </p:spPr>
        </p:cxnSp>
        <p:cxnSp>
          <p:nvCxnSpPr>
            <p:cNvPr id="45" name="Connecteur droit avec flèche 166">
              <a:extLst>
                <a:ext uri="{FF2B5EF4-FFF2-40B4-BE49-F238E27FC236}">
                  <a16:creationId xmlns:a16="http://schemas.microsoft.com/office/drawing/2014/main" id="{5967B61F-77B2-4895-BD40-7FFB8FE3449A}"/>
                </a:ext>
              </a:extLst>
            </p:cNvPr>
            <p:cNvCxnSpPr>
              <a:stCxn id="50" idx="6"/>
              <a:endCxn id="53" idx="2"/>
            </p:cNvCxnSpPr>
            <p:nvPr/>
          </p:nvCxnSpPr>
          <p:spPr>
            <a:xfrm>
              <a:off x="8244408" y="2384884"/>
              <a:ext cx="216024" cy="144016"/>
            </a:xfrm>
            <a:prstGeom prst="straightConnector1">
              <a:avLst/>
            </a:prstGeom>
            <a:noFill/>
            <a:ln w="9525" cap="flat" cmpd="sng" algn="ctr">
              <a:solidFill>
                <a:srgbClr val="4F81BD">
                  <a:shade val="95000"/>
                  <a:satMod val="105000"/>
                </a:srgbClr>
              </a:solidFill>
              <a:prstDash val="solid"/>
              <a:tailEnd type="arrow"/>
            </a:ln>
            <a:effectLst/>
          </p:spPr>
        </p:cxnSp>
        <p:cxnSp>
          <p:nvCxnSpPr>
            <p:cNvPr id="46" name="Connecteur droit avec flèche 167">
              <a:extLst>
                <a:ext uri="{FF2B5EF4-FFF2-40B4-BE49-F238E27FC236}">
                  <a16:creationId xmlns:a16="http://schemas.microsoft.com/office/drawing/2014/main" id="{CDAB6FAF-0822-42EA-AC2C-0FC101756C86}"/>
                </a:ext>
              </a:extLst>
            </p:cNvPr>
            <p:cNvCxnSpPr>
              <a:stCxn id="53" idx="4"/>
              <a:endCxn id="64" idx="7"/>
            </p:cNvCxnSpPr>
            <p:nvPr/>
          </p:nvCxnSpPr>
          <p:spPr>
            <a:xfrm flipH="1">
              <a:off x="7708716" y="2636912"/>
              <a:ext cx="859728" cy="247660"/>
            </a:xfrm>
            <a:prstGeom prst="straightConnector1">
              <a:avLst/>
            </a:prstGeom>
            <a:noFill/>
            <a:ln w="9525" cap="flat" cmpd="sng" algn="ctr">
              <a:solidFill>
                <a:srgbClr val="C0504D">
                  <a:lumMod val="60000"/>
                  <a:lumOff val="40000"/>
                </a:srgbClr>
              </a:solidFill>
              <a:prstDash val="solid"/>
              <a:tailEnd type="arrow"/>
            </a:ln>
            <a:effectLst/>
          </p:spPr>
        </p:cxnSp>
        <p:cxnSp>
          <p:nvCxnSpPr>
            <p:cNvPr id="47" name="Connecteur droit avec flèche 168">
              <a:extLst>
                <a:ext uri="{FF2B5EF4-FFF2-40B4-BE49-F238E27FC236}">
                  <a16:creationId xmlns:a16="http://schemas.microsoft.com/office/drawing/2014/main" id="{98F5987D-8324-4C41-A121-09A810431B4F}"/>
                </a:ext>
              </a:extLst>
            </p:cNvPr>
            <p:cNvCxnSpPr>
              <a:stCxn id="82" idx="2"/>
              <a:endCxn id="79" idx="6"/>
            </p:cNvCxnSpPr>
            <p:nvPr/>
          </p:nvCxnSpPr>
          <p:spPr>
            <a:xfrm flipH="1" flipV="1">
              <a:off x="6588224" y="2456892"/>
              <a:ext cx="216024" cy="144016"/>
            </a:xfrm>
            <a:prstGeom prst="straightConnector1">
              <a:avLst/>
            </a:prstGeom>
            <a:noFill/>
            <a:ln w="9525" cap="flat" cmpd="sng" algn="ctr">
              <a:solidFill>
                <a:srgbClr val="4F81BD">
                  <a:shade val="95000"/>
                  <a:satMod val="105000"/>
                </a:srgbClr>
              </a:solidFill>
              <a:prstDash val="solid"/>
              <a:tailEnd type="arrow"/>
            </a:ln>
            <a:effectLst/>
          </p:spPr>
        </p:cxnSp>
        <p:cxnSp>
          <p:nvCxnSpPr>
            <p:cNvPr id="48" name="Connecteur droit avec flèche 169">
              <a:extLst>
                <a:ext uri="{FF2B5EF4-FFF2-40B4-BE49-F238E27FC236}">
                  <a16:creationId xmlns:a16="http://schemas.microsoft.com/office/drawing/2014/main" id="{48709CA2-BF5D-41FF-9AEB-A686BACB9C16}"/>
                </a:ext>
              </a:extLst>
            </p:cNvPr>
            <p:cNvCxnSpPr>
              <a:stCxn id="66" idx="2"/>
              <a:endCxn id="63" idx="5"/>
            </p:cNvCxnSpPr>
            <p:nvPr/>
          </p:nvCxnSpPr>
          <p:spPr>
            <a:xfrm flipH="1" flipV="1">
              <a:off x="7276668" y="3613388"/>
              <a:ext cx="247660" cy="67640"/>
            </a:xfrm>
            <a:prstGeom prst="straightConnector1">
              <a:avLst/>
            </a:prstGeom>
            <a:noFill/>
            <a:ln w="9525" cap="flat" cmpd="sng" algn="ctr">
              <a:solidFill>
                <a:srgbClr val="4F81BD">
                  <a:shade val="95000"/>
                  <a:satMod val="105000"/>
                </a:srgbClr>
              </a:solidFill>
              <a:prstDash val="solid"/>
              <a:tailEnd type="arrow"/>
            </a:ln>
            <a:effectLst/>
          </p:spPr>
        </p:cxnSp>
      </p:grpSp>
      <p:sp>
        <p:nvSpPr>
          <p:cNvPr id="5" name="TextBox 4">
            <a:extLst>
              <a:ext uri="{FF2B5EF4-FFF2-40B4-BE49-F238E27FC236}">
                <a16:creationId xmlns:a16="http://schemas.microsoft.com/office/drawing/2014/main" id="{DA133C96-EC95-4452-9AA2-A8279E130CA5}"/>
              </a:ext>
            </a:extLst>
          </p:cNvPr>
          <p:cNvSpPr txBox="1"/>
          <p:nvPr/>
        </p:nvSpPr>
        <p:spPr>
          <a:xfrm>
            <a:off x="341353" y="3843675"/>
            <a:ext cx="6553075" cy="1200329"/>
          </a:xfrm>
          <a:prstGeom prst="rect">
            <a:avLst/>
          </a:prstGeom>
          <a:noFill/>
        </p:spPr>
        <p:txBody>
          <a:bodyPr wrap="square" rtlCol="0">
            <a:spAutoFit/>
          </a:bodyPr>
          <a:lstStyle/>
          <a:p>
            <a:r>
              <a:rPr lang="es-MX" dirty="0" err="1"/>
              <a:t>There</a:t>
            </a:r>
            <a:r>
              <a:rPr lang="es-MX" dirty="0"/>
              <a:t> are </a:t>
            </a:r>
            <a:r>
              <a:rPr lang="es-MX" dirty="0" err="1"/>
              <a:t>many</a:t>
            </a:r>
            <a:r>
              <a:rPr lang="es-MX" dirty="0"/>
              <a:t> </a:t>
            </a:r>
            <a:r>
              <a:rPr lang="es-MX" dirty="0" err="1"/>
              <a:t>algorithms</a:t>
            </a:r>
            <a:r>
              <a:rPr lang="es-MX" dirty="0"/>
              <a:t> to </a:t>
            </a:r>
            <a:r>
              <a:rPr lang="es-MX" dirty="0" err="1"/>
              <a:t>detect</a:t>
            </a:r>
            <a:r>
              <a:rPr lang="es-MX" dirty="0"/>
              <a:t> </a:t>
            </a:r>
            <a:r>
              <a:rPr lang="es-MX" dirty="0" err="1"/>
              <a:t>communities</a:t>
            </a:r>
            <a:r>
              <a:rPr lang="es-MX" dirty="0"/>
              <a:t>, </a:t>
            </a:r>
            <a:r>
              <a:rPr lang="es-MX" b="1" dirty="0" err="1">
                <a:solidFill>
                  <a:schemeClr val="accent1">
                    <a:lumMod val="50000"/>
                  </a:schemeClr>
                </a:solidFill>
              </a:rPr>
              <a:t>walktrap</a:t>
            </a:r>
            <a:r>
              <a:rPr lang="es-MX" b="1" dirty="0">
                <a:solidFill>
                  <a:schemeClr val="accent1">
                    <a:lumMod val="50000"/>
                  </a:schemeClr>
                </a:solidFill>
              </a:rPr>
              <a:t> </a:t>
            </a:r>
            <a:r>
              <a:rPr lang="es-MX" dirty="0" err="1"/>
              <a:t>being</a:t>
            </a:r>
            <a:r>
              <a:rPr lang="es-MX" dirty="0"/>
              <a:t> </a:t>
            </a:r>
            <a:r>
              <a:rPr lang="es-MX" dirty="0" err="1"/>
              <a:t>one</a:t>
            </a:r>
            <a:r>
              <a:rPr lang="es-MX" dirty="0"/>
              <a:t> of </a:t>
            </a:r>
            <a:r>
              <a:rPr lang="es-MX" dirty="0" err="1"/>
              <a:t>the</a:t>
            </a:r>
            <a:r>
              <a:rPr lang="es-MX" dirty="0"/>
              <a:t> </a:t>
            </a:r>
            <a:r>
              <a:rPr lang="es-MX" dirty="0" err="1"/>
              <a:t>most</a:t>
            </a:r>
            <a:r>
              <a:rPr lang="es-MX" dirty="0"/>
              <a:t> popular.</a:t>
            </a:r>
          </a:p>
          <a:p>
            <a:r>
              <a:rPr lang="es-MX" dirty="0"/>
              <a:t>I </a:t>
            </a:r>
            <a:r>
              <a:rPr lang="es-MX" dirty="0" err="1"/>
              <a:t>generates</a:t>
            </a:r>
            <a:r>
              <a:rPr lang="es-MX" dirty="0"/>
              <a:t> </a:t>
            </a:r>
            <a:r>
              <a:rPr lang="es-MX" dirty="0" err="1"/>
              <a:t>random</a:t>
            </a:r>
            <a:r>
              <a:rPr lang="es-MX" dirty="0"/>
              <a:t> </a:t>
            </a:r>
            <a:r>
              <a:rPr lang="es-MX" dirty="0" err="1"/>
              <a:t>paths</a:t>
            </a:r>
            <a:r>
              <a:rPr lang="es-MX" dirty="0"/>
              <a:t> </a:t>
            </a:r>
            <a:r>
              <a:rPr lang="es-MX" dirty="0" err="1"/>
              <a:t>between</a:t>
            </a:r>
            <a:r>
              <a:rPr lang="es-MX" dirty="0"/>
              <a:t> </a:t>
            </a:r>
            <a:r>
              <a:rPr lang="es-MX" dirty="0" err="1"/>
              <a:t>nodes</a:t>
            </a:r>
            <a:r>
              <a:rPr lang="es-MX" dirty="0"/>
              <a:t> to </a:t>
            </a:r>
            <a:r>
              <a:rPr lang="es-MX" dirty="0" err="1"/>
              <a:t>detect</a:t>
            </a:r>
            <a:r>
              <a:rPr lang="es-MX" dirty="0"/>
              <a:t> </a:t>
            </a:r>
            <a:r>
              <a:rPr lang="es-MX" dirty="0" err="1"/>
              <a:t>zones</a:t>
            </a:r>
            <a:r>
              <a:rPr lang="es-MX" dirty="0"/>
              <a:t> </a:t>
            </a:r>
            <a:r>
              <a:rPr lang="es-MX" dirty="0" err="1"/>
              <a:t>where</a:t>
            </a:r>
            <a:r>
              <a:rPr lang="es-MX" dirty="0"/>
              <a:t> </a:t>
            </a:r>
            <a:r>
              <a:rPr lang="es-MX" dirty="0" err="1"/>
              <a:t>it</a:t>
            </a:r>
            <a:r>
              <a:rPr lang="es-MX" dirty="0"/>
              <a:t> </a:t>
            </a:r>
            <a:r>
              <a:rPr lang="es-MX" dirty="0" err="1"/>
              <a:t>circulates</a:t>
            </a:r>
            <a:r>
              <a:rPr lang="es-MX" dirty="0"/>
              <a:t> more </a:t>
            </a:r>
            <a:r>
              <a:rPr lang="es-MX" dirty="0" err="1"/>
              <a:t>frequently</a:t>
            </a:r>
            <a:r>
              <a:rPr lang="es-MX" dirty="0"/>
              <a:t> </a:t>
            </a:r>
            <a:r>
              <a:rPr lang="es-MX" dirty="0" err="1"/>
              <a:t>within</a:t>
            </a:r>
            <a:r>
              <a:rPr lang="es-MX" dirty="0"/>
              <a:t> a </a:t>
            </a:r>
            <a:r>
              <a:rPr lang="es-MX" dirty="0" err="1"/>
              <a:t>group</a:t>
            </a:r>
            <a:r>
              <a:rPr lang="es-MX" dirty="0"/>
              <a:t> of </a:t>
            </a:r>
            <a:r>
              <a:rPr lang="es-MX" dirty="0" err="1"/>
              <a:t>nodes</a:t>
            </a:r>
            <a:r>
              <a:rPr lang="es-MX" dirty="0"/>
              <a:t>.</a:t>
            </a:r>
            <a:endParaRPr lang="en-US" dirty="0"/>
          </a:p>
        </p:txBody>
      </p:sp>
      <p:sp>
        <p:nvSpPr>
          <p:cNvPr id="6" name="TextBox 5">
            <a:extLst>
              <a:ext uri="{FF2B5EF4-FFF2-40B4-BE49-F238E27FC236}">
                <a16:creationId xmlns:a16="http://schemas.microsoft.com/office/drawing/2014/main" id="{AAE2B9AF-E049-48D2-B406-4E0C4A909051}"/>
              </a:ext>
            </a:extLst>
          </p:cNvPr>
          <p:cNvSpPr txBox="1"/>
          <p:nvPr/>
        </p:nvSpPr>
        <p:spPr>
          <a:xfrm>
            <a:off x="0" y="1332013"/>
            <a:ext cx="10505889" cy="461665"/>
          </a:xfrm>
          <a:prstGeom prst="rect">
            <a:avLst/>
          </a:prstGeom>
          <a:noFill/>
        </p:spPr>
        <p:txBody>
          <a:bodyPr wrap="none" rtlCol="0">
            <a:spAutoFit/>
          </a:bodyPr>
          <a:lstStyle/>
          <a:p>
            <a:r>
              <a:rPr lang="en-US" sz="2400" b="1" i="1" dirty="0">
                <a:solidFill>
                  <a:schemeClr val="bg2">
                    <a:lumMod val="50000"/>
                  </a:schemeClr>
                </a:solidFill>
              </a:rPr>
              <a:t>Communities: Many intra-community contacts and few inter-community contacts</a:t>
            </a:r>
          </a:p>
        </p:txBody>
      </p:sp>
    </p:spTree>
    <p:extLst>
      <p:ext uri="{BB962C8B-B14F-4D97-AF65-F5344CB8AC3E}">
        <p14:creationId xmlns:p14="http://schemas.microsoft.com/office/powerpoint/2010/main" val="2646853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3" presetClass="entr" presetSubtype="16" fill="hold" nodeType="clickEffect">
                                  <p:stCondLst>
                                    <p:cond delay="0"/>
                                  </p:stCondLst>
                                  <p:childTnLst>
                                    <p:set>
                                      <p:cBhvr>
                                        <p:cTn id="10" dur="1" fill="hold">
                                          <p:stCondLst>
                                            <p:cond delay="0"/>
                                          </p:stCondLst>
                                        </p:cTn>
                                        <p:tgtEl>
                                          <p:spTgt spid="23"/>
                                        </p:tgtEl>
                                        <p:attrNameLst>
                                          <p:attrName>style.visibility</p:attrName>
                                        </p:attrNameLst>
                                      </p:cBhvr>
                                      <p:to>
                                        <p:strVal val="visible"/>
                                      </p:to>
                                    </p:set>
                                    <p:anim calcmode="lin" valueType="num">
                                      <p:cBhvr>
                                        <p:cTn id="11" dur="500" fill="hold"/>
                                        <p:tgtEl>
                                          <p:spTgt spid="23"/>
                                        </p:tgtEl>
                                        <p:attrNameLst>
                                          <p:attrName>ppt_w</p:attrName>
                                        </p:attrNameLst>
                                      </p:cBhvr>
                                      <p:tavLst>
                                        <p:tav tm="0">
                                          <p:val>
                                            <p:fltVal val="0"/>
                                          </p:val>
                                        </p:tav>
                                        <p:tav tm="100000">
                                          <p:val>
                                            <p:strVal val="#ppt_w"/>
                                          </p:val>
                                        </p:tav>
                                      </p:tavLst>
                                    </p:anim>
                                    <p:anim calcmode="lin" valueType="num">
                                      <p:cBhvr>
                                        <p:cTn id="12" dur="500" fill="hold"/>
                                        <p:tgtEl>
                                          <p:spTgt spid="23"/>
                                        </p:tgtEl>
                                        <p:attrNameLst>
                                          <p:attrName>ppt_h</p:attrName>
                                        </p:attrNameLst>
                                      </p:cBhvr>
                                      <p:tavLst>
                                        <p:tav tm="0">
                                          <p:val>
                                            <p:fltVal val="0"/>
                                          </p:val>
                                        </p:tav>
                                        <p:tav tm="100000">
                                          <p:val>
                                            <p:strVal val="#ppt_h"/>
                                          </p:val>
                                        </p:tav>
                                      </p:tavLst>
                                    </p:anim>
                                    <p:animEffect transition="in" filter="fade">
                                      <p:cBhvr>
                                        <p:cTn id="13" dur="500"/>
                                        <p:tgtEl>
                                          <p:spTgt spid="23"/>
                                        </p:tgtEl>
                                      </p:cBhvr>
                                    </p:animEffect>
                                  </p:childTnLst>
                                </p:cTn>
                              </p:par>
                              <p:par>
                                <p:cTn id="14" presetID="42" presetClass="path" presetSubtype="0" accel="50000" decel="50000" fill="hold" nodeType="withEffect">
                                  <p:stCondLst>
                                    <p:cond delay="0"/>
                                  </p:stCondLst>
                                  <p:childTnLst>
                                    <p:animMotion origin="layout" path="M -0.17174 -0.15741 L -4.16667E-7 4.07407E-6 " pathEditMode="relative" rAng="0" ptsTypes="AA">
                                      <p:cBhvr>
                                        <p:cTn id="15" dur="500" fill="hold"/>
                                        <p:tgtEl>
                                          <p:spTgt spid="23"/>
                                        </p:tgtEl>
                                        <p:attrNameLst>
                                          <p:attrName>ppt_x</p:attrName>
                                          <p:attrName>ppt_y</p:attrName>
                                        </p:attrNameLst>
                                      </p:cBhvr>
                                      <p:rCtr x="8581" y="787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A18DFD0-D8E2-4885-8E97-905E242B2153}"/>
              </a:ext>
            </a:extLst>
          </p:cNvPr>
          <p:cNvSpPr>
            <a:spLocks noGrp="1"/>
          </p:cNvSpPr>
          <p:nvPr>
            <p:ph type="sldNum" sz="quarter" idx="12"/>
          </p:nvPr>
        </p:nvSpPr>
        <p:spPr/>
        <p:txBody>
          <a:bodyPr/>
          <a:lstStyle/>
          <a:p>
            <a:fld id="{03C50632-69A4-4CE9-BD5E-CBE041F059D6}" type="slidenum">
              <a:rPr lang="en-US" smtClean="0"/>
              <a:t>5</a:t>
            </a:fld>
            <a:endParaRPr lang="en-US" dirty="0"/>
          </a:p>
        </p:txBody>
      </p:sp>
      <p:sp>
        <p:nvSpPr>
          <p:cNvPr id="5" name="TextBox 4">
            <a:extLst>
              <a:ext uri="{FF2B5EF4-FFF2-40B4-BE49-F238E27FC236}">
                <a16:creationId xmlns:a16="http://schemas.microsoft.com/office/drawing/2014/main" id="{77B88B52-F6D9-430B-BE2C-4FD5ED75108C}"/>
              </a:ext>
            </a:extLst>
          </p:cNvPr>
          <p:cNvSpPr txBox="1"/>
          <p:nvPr/>
        </p:nvSpPr>
        <p:spPr>
          <a:xfrm>
            <a:off x="237326" y="1247150"/>
            <a:ext cx="3848105" cy="523220"/>
          </a:xfrm>
          <a:prstGeom prst="rect">
            <a:avLst/>
          </a:prstGeom>
          <a:noFill/>
        </p:spPr>
        <p:txBody>
          <a:bodyPr wrap="none" rtlCol="0">
            <a:spAutoFit/>
          </a:bodyPr>
          <a:lstStyle/>
          <a:p>
            <a:r>
              <a:rPr lang="es-MX" sz="2800" dirty="0" err="1"/>
              <a:t>Model</a:t>
            </a:r>
            <a:r>
              <a:rPr lang="es-MX" sz="2800" dirty="0"/>
              <a:t> </a:t>
            </a:r>
            <a:r>
              <a:rPr lang="es-MX" sz="2800" dirty="0" err="1"/>
              <a:t>contact</a:t>
            </a:r>
            <a:r>
              <a:rPr lang="es-MX" sz="2800" dirty="0"/>
              <a:t> </a:t>
            </a:r>
            <a:r>
              <a:rPr lang="es-MX" sz="2800" dirty="0" err="1"/>
              <a:t>dynamics</a:t>
            </a:r>
            <a:r>
              <a:rPr lang="es-MX" sz="2800" dirty="0"/>
              <a:t>:</a:t>
            </a:r>
            <a:endParaRPr lang="en-US" sz="2800" dirty="0"/>
          </a:p>
        </p:txBody>
      </p:sp>
      <p:sp>
        <p:nvSpPr>
          <p:cNvPr id="7" name="TextBox 6">
            <a:extLst>
              <a:ext uri="{FF2B5EF4-FFF2-40B4-BE49-F238E27FC236}">
                <a16:creationId xmlns:a16="http://schemas.microsoft.com/office/drawing/2014/main" id="{F536865D-CAA6-487A-9FCC-34401138ED27}"/>
              </a:ext>
            </a:extLst>
          </p:cNvPr>
          <p:cNvSpPr txBox="1"/>
          <p:nvPr/>
        </p:nvSpPr>
        <p:spPr>
          <a:xfrm>
            <a:off x="2233224" y="5787470"/>
            <a:ext cx="6997941" cy="646331"/>
          </a:xfrm>
          <a:prstGeom prst="rect">
            <a:avLst/>
          </a:prstGeom>
          <a:noFill/>
        </p:spPr>
        <p:txBody>
          <a:bodyPr wrap="none" rtlCol="0">
            <a:spAutoFit/>
          </a:bodyPr>
          <a:lstStyle/>
          <a:p>
            <a:pPr marL="285750" indent="-285750">
              <a:buFont typeface="Arial" panose="020B0604020202020204" pitchFamily="34" charset="0"/>
              <a:buChar char="•"/>
            </a:pPr>
            <a:r>
              <a:rPr lang="es-MX" dirty="0" err="1"/>
              <a:t>Inference</a:t>
            </a:r>
            <a:r>
              <a:rPr lang="es-MX" dirty="0"/>
              <a:t>: </a:t>
            </a:r>
            <a:r>
              <a:rPr lang="es-MX" dirty="0" err="1"/>
              <a:t>Associations</a:t>
            </a:r>
            <a:r>
              <a:rPr lang="es-MX" dirty="0"/>
              <a:t> </a:t>
            </a:r>
            <a:r>
              <a:rPr lang="es-MX" dirty="0" err="1"/>
              <a:t>between</a:t>
            </a:r>
            <a:r>
              <a:rPr lang="es-MX" dirty="0"/>
              <a:t> </a:t>
            </a:r>
            <a:r>
              <a:rPr lang="es-MX" dirty="0" err="1"/>
              <a:t>attributes</a:t>
            </a:r>
            <a:r>
              <a:rPr lang="es-MX" dirty="0"/>
              <a:t> and </a:t>
            </a:r>
            <a:r>
              <a:rPr lang="es-MX" dirty="0" err="1"/>
              <a:t>activities</a:t>
            </a:r>
            <a:r>
              <a:rPr lang="es-MX" dirty="0"/>
              <a:t> in a </a:t>
            </a:r>
            <a:r>
              <a:rPr lang="es-MX" dirty="0" err="1"/>
              <a:t>network</a:t>
            </a:r>
            <a:endParaRPr lang="es-MX" dirty="0"/>
          </a:p>
          <a:p>
            <a:pPr marL="285750" indent="-285750">
              <a:buFont typeface="Arial" panose="020B0604020202020204" pitchFamily="34" charset="0"/>
              <a:buChar char="•"/>
            </a:pPr>
            <a:r>
              <a:rPr lang="es-MX" dirty="0" err="1"/>
              <a:t>Prediction</a:t>
            </a:r>
            <a:r>
              <a:rPr lang="es-MX" dirty="0"/>
              <a:t>: </a:t>
            </a:r>
            <a:r>
              <a:rPr lang="en-US" dirty="0"/>
              <a:t>Are there reproducible patterns that we can predict?</a:t>
            </a:r>
          </a:p>
        </p:txBody>
      </p:sp>
      <p:sp>
        <p:nvSpPr>
          <p:cNvPr id="8" name="Oval 7">
            <a:extLst>
              <a:ext uri="{FF2B5EF4-FFF2-40B4-BE49-F238E27FC236}">
                <a16:creationId xmlns:a16="http://schemas.microsoft.com/office/drawing/2014/main" id="{9980D1EF-DCD1-4F79-B30E-E54EBF154D8C}"/>
              </a:ext>
            </a:extLst>
          </p:cNvPr>
          <p:cNvSpPr/>
          <p:nvPr/>
        </p:nvSpPr>
        <p:spPr>
          <a:xfrm>
            <a:off x="4667111" y="4698963"/>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8DE3E9A9-0839-4F4C-9690-8207F251258E}"/>
              </a:ext>
            </a:extLst>
          </p:cNvPr>
          <p:cNvSpPr/>
          <p:nvPr/>
        </p:nvSpPr>
        <p:spPr>
          <a:xfrm rot="18948701">
            <a:off x="5283694" y="5233747"/>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845E5AB6-87DC-4E57-8FCC-3347FE45060F}"/>
              </a:ext>
            </a:extLst>
          </p:cNvPr>
          <p:cNvSpPr/>
          <p:nvPr/>
        </p:nvSpPr>
        <p:spPr>
          <a:xfrm rot="18434259">
            <a:off x="6659657" y="5021162"/>
            <a:ext cx="312420" cy="31242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5A3916DE-3C54-449B-85C3-17B422913AF9}"/>
              </a:ext>
            </a:extLst>
          </p:cNvPr>
          <p:cNvSpPr/>
          <p:nvPr/>
        </p:nvSpPr>
        <p:spPr>
          <a:xfrm rot="20828378">
            <a:off x="7059303" y="4294959"/>
            <a:ext cx="312420" cy="312420"/>
          </a:xfrm>
          <a:prstGeom prst="ellipse">
            <a:avLst/>
          </a:prstGeom>
          <a:solidFill>
            <a:schemeClr val="accent6">
              <a:lumMod val="5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3A917E50-EECB-4896-85CB-ECDDA8911470}"/>
              </a:ext>
            </a:extLst>
          </p:cNvPr>
          <p:cNvSpPr/>
          <p:nvPr/>
        </p:nvSpPr>
        <p:spPr>
          <a:xfrm rot="3181082">
            <a:off x="4884007" y="3833581"/>
            <a:ext cx="312420" cy="312420"/>
          </a:xfrm>
          <a:prstGeom prst="ellipse">
            <a:avLst/>
          </a:prstGeom>
          <a:solidFill>
            <a:schemeClr val="accent4">
              <a:lumMod val="75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9E99EC1E-2A4E-448F-B1C9-FB4189F910C7}"/>
              </a:ext>
            </a:extLst>
          </p:cNvPr>
          <p:cNvSpPr/>
          <p:nvPr/>
        </p:nvSpPr>
        <p:spPr>
          <a:xfrm rot="21031883">
            <a:off x="3831358" y="3677659"/>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AAE802D6-3B94-4893-8E22-3D3E9191FA07}"/>
              </a:ext>
            </a:extLst>
          </p:cNvPr>
          <p:cNvSpPr/>
          <p:nvPr/>
        </p:nvSpPr>
        <p:spPr>
          <a:xfrm>
            <a:off x="3866370" y="4451169"/>
            <a:ext cx="312420" cy="31242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55723843-D047-482C-B634-A35BB39B0831}"/>
              </a:ext>
            </a:extLst>
          </p:cNvPr>
          <p:cNvCxnSpPr>
            <a:cxnSpLocks/>
            <a:stCxn id="14" idx="6"/>
            <a:endCxn id="13" idx="3"/>
          </p:cNvCxnSpPr>
          <p:nvPr/>
        </p:nvCxnSpPr>
        <p:spPr>
          <a:xfrm>
            <a:off x="4141650" y="3808171"/>
            <a:ext cx="743884" cy="159831"/>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2659986B-4361-4804-A8A4-0129ED521BF0}"/>
              </a:ext>
            </a:extLst>
          </p:cNvPr>
          <p:cNvCxnSpPr>
            <a:cxnSpLocks/>
            <a:stCxn id="14" idx="4"/>
            <a:endCxn id="15" idx="0"/>
          </p:cNvCxnSpPr>
          <p:nvPr/>
        </p:nvCxnSpPr>
        <p:spPr>
          <a:xfrm>
            <a:off x="4013266" y="3987951"/>
            <a:ext cx="9314" cy="463218"/>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A82BBA1-FCAA-4DBC-82FE-D2944BEA8D35}"/>
              </a:ext>
            </a:extLst>
          </p:cNvPr>
          <p:cNvCxnSpPr>
            <a:cxnSpLocks/>
            <a:stCxn id="13" idx="5"/>
            <a:endCxn id="8" idx="0"/>
          </p:cNvCxnSpPr>
          <p:nvPr/>
        </p:nvCxnSpPr>
        <p:spPr>
          <a:xfrm flipH="1">
            <a:off x="4823321" y="4144474"/>
            <a:ext cx="195107" cy="554489"/>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A6CA67F-30F5-4562-858C-AF4AE66B8782}"/>
              </a:ext>
            </a:extLst>
          </p:cNvPr>
          <p:cNvSpPr/>
          <p:nvPr/>
        </p:nvSpPr>
        <p:spPr>
          <a:xfrm rot="18848667">
            <a:off x="5470897" y="4408692"/>
            <a:ext cx="312420" cy="31242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1A8996AE-91AF-4085-B9F1-BF0D4171A04F}"/>
              </a:ext>
            </a:extLst>
          </p:cNvPr>
          <p:cNvCxnSpPr>
            <a:cxnSpLocks/>
            <a:stCxn id="13" idx="6"/>
            <a:endCxn id="19" idx="0"/>
          </p:cNvCxnSpPr>
          <p:nvPr/>
        </p:nvCxnSpPr>
        <p:spPr>
          <a:xfrm>
            <a:off x="5134187" y="4114575"/>
            <a:ext cx="380826" cy="341531"/>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3A5CAB20-E359-44DC-B54F-BDE4F94A5A6A}"/>
              </a:ext>
            </a:extLst>
          </p:cNvPr>
          <p:cNvSpPr/>
          <p:nvPr/>
        </p:nvSpPr>
        <p:spPr>
          <a:xfrm rot="15721364">
            <a:off x="5950592" y="3191522"/>
            <a:ext cx="312420" cy="31242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Arrow Connector 21">
            <a:extLst>
              <a:ext uri="{FF2B5EF4-FFF2-40B4-BE49-F238E27FC236}">
                <a16:creationId xmlns:a16="http://schemas.microsoft.com/office/drawing/2014/main" id="{3D0C4E48-0A5A-417E-B8C8-D4E9445CFF50}"/>
              </a:ext>
            </a:extLst>
          </p:cNvPr>
          <p:cNvCxnSpPr>
            <a:cxnSpLocks/>
            <a:stCxn id="13" idx="0"/>
            <a:endCxn id="21" idx="0"/>
          </p:cNvCxnSpPr>
          <p:nvPr/>
        </p:nvCxnSpPr>
        <p:spPr>
          <a:xfrm flipV="1">
            <a:off x="5165001" y="3369411"/>
            <a:ext cx="787103" cy="526410"/>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B6A80E36-CECE-42BB-A14E-6125D1BA31DD}"/>
              </a:ext>
            </a:extLst>
          </p:cNvPr>
          <p:cNvCxnSpPr>
            <a:cxnSpLocks/>
            <a:stCxn id="8" idx="5"/>
            <a:endCxn id="10" idx="0"/>
          </p:cNvCxnSpPr>
          <p:nvPr/>
        </p:nvCxnSpPr>
        <p:spPr>
          <a:xfrm>
            <a:off x="4933778" y="4965630"/>
            <a:ext cx="397245" cy="312316"/>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FA7A498-6DA3-4F91-8B28-D7ED1AFF9851}"/>
              </a:ext>
            </a:extLst>
          </p:cNvPr>
          <p:cNvCxnSpPr>
            <a:cxnSpLocks/>
            <a:stCxn id="21" idx="3"/>
            <a:endCxn id="12" idx="1"/>
          </p:cNvCxnSpPr>
          <p:nvPr/>
        </p:nvCxnSpPr>
        <p:spPr>
          <a:xfrm>
            <a:off x="6231519" y="3441791"/>
            <a:ext cx="851723" cy="926277"/>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D8DEA825-156F-4CA2-9866-0A1EC872CEB9}"/>
              </a:ext>
            </a:extLst>
          </p:cNvPr>
          <p:cNvCxnSpPr>
            <a:cxnSpLocks/>
            <a:stCxn id="11" idx="6"/>
            <a:endCxn id="12" idx="3"/>
          </p:cNvCxnSpPr>
          <p:nvPr/>
        </p:nvCxnSpPr>
        <p:spPr>
          <a:xfrm flipV="1">
            <a:off x="6910393" y="4583440"/>
            <a:ext cx="222019" cy="469568"/>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946B7707-656E-45E8-A540-4A140A9470BE}"/>
              </a:ext>
            </a:extLst>
          </p:cNvPr>
          <p:cNvSpPr/>
          <p:nvPr/>
        </p:nvSpPr>
        <p:spPr>
          <a:xfrm rot="281712">
            <a:off x="7097576" y="3416524"/>
            <a:ext cx="312420" cy="31242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a:extLst>
              <a:ext uri="{FF2B5EF4-FFF2-40B4-BE49-F238E27FC236}">
                <a16:creationId xmlns:a16="http://schemas.microsoft.com/office/drawing/2014/main" id="{68507552-18A3-4B63-9388-9136FE04D9C1}"/>
              </a:ext>
            </a:extLst>
          </p:cNvPr>
          <p:cNvCxnSpPr>
            <a:cxnSpLocks/>
            <a:stCxn id="26" idx="4"/>
            <a:endCxn id="12" idx="0"/>
          </p:cNvCxnSpPr>
          <p:nvPr/>
        </p:nvCxnSpPr>
        <p:spPr>
          <a:xfrm flipH="1">
            <a:off x="7180744" y="3728420"/>
            <a:ext cx="60255" cy="570457"/>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C2D07687-283E-4B8B-A7AE-131CCE35A168}"/>
              </a:ext>
            </a:extLst>
          </p:cNvPr>
          <p:cNvSpPr/>
          <p:nvPr/>
        </p:nvSpPr>
        <p:spPr>
          <a:xfrm rot="1467388">
            <a:off x="7727697" y="4781304"/>
            <a:ext cx="312420" cy="31242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a:extLst>
              <a:ext uri="{FF2B5EF4-FFF2-40B4-BE49-F238E27FC236}">
                <a16:creationId xmlns:a16="http://schemas.microsoft.com/office/drawing/2014/main" id="{C591106E-8AF4-43A0-86D3-255E344284BB}"/>
              </a:ext>
            </a:extLst>
          </p:cNvPr>
          <p:cNvCxnSpPr>
            <a:cxnSpLocks/>
            <a:stCxn id="12" idx="5"/>
            <a:endCxn id="28" idx="2"/>
          </p:cNvCxnSpPr>
          <p:nvPr/>
        </p:nvCxnSpPr>
        <p:spPr>
          <a:xfrm>
            <a:off x="7347784" y="4534270"/>
            <a:ext cx="393929" cy="338573"/>
          </a:xfrm>
          <a:prstGeom prst="straightConnector1">
            <a:avLst/>
          </a:prstGeom>
          <a:ln w="1270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31" name="Group 30">
            <a:extLst>
              <a:ext uri="{FF2B5EF4-FFF2-40B4-BE49-F238E27FC236}">
                <a16:creationId xmlns:a16="http://schemas.microsoft.com/office/drawing/2014/main" id="{D58E9AD0-A3F9-4613-B1D9-E575CD162F01}"/>
              </a:ext>
            </a:extLst>
          </p:cNvPr>
          <p:cNvGrpSpPr/>
          <p:nvPr/>
        </p:nvGrpSpPr>
        <p:grpSpPr>
          <a:xfrm>
            <a:off x="7788085" y="2827566"/>
            <a:ext cx="583560" cy="687576"/>
            <a:chOff x="4659000" y="2200119"/>
            <a:chExt cx="583560" cy="687576"/>
          </a:xfrm>
        </p:grpSpPr>
        <p:sp>
          <p:nvSpPr>
            <p:cNvPr id="32" name="Rectangle 31">
              <a:extLst>
                <a:ext uri="{FF2B5EF4-FFF2-40B4-BE49-F238E27FC236}">
                  <a16:creationId xmlns:a16="http://schemas.microsoft.com/office/drawing/2014/main" id="{97078E3D-537C-4CC4-959B-864998654CD9}"/>
                </a:ext>
              </a:extLst>
            </p:cNvPr>
            <p:cNvSpPr/>
            <p:nvPr/>
          </p:nvSpPr>
          <p:spPr>
            <a:xfrm>
              <a:off x="4659000" y="2200119"/>
              <a:ext cx="583560" cy="687576"/>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3" name="Group 32">
              <a:extLst>
                <a:ext uri="{FF2B5EF4-FFF2-40B4-BE49-F238E27FC236}">
                  <a16:creationId xmlns:a16="http://schemas.microsoft.com/office/drawing/2014/main" id="{22CC21B2-F69E-4218-8300-DE93C3DB9ADE}"/>
                </a:ext>
              </a:extLst>
            </p:cNvPr>
            <p:cNvGrpSpPr/>
            <p:nvPr/>
          </p:nvGrpSpPr>
          <p:grpSpPr>
            <a:xfrm>
              <a:off x="4701460" y="2200119"/>
              <a:ext cx="473833" cy="687576"/>
              <a:chOff x="4701460" y="2200119"/>
              <a:chExt cx="473833" cy="687576"/>
            </a:xfrm>
          </p:grpSpPr>
          <p:sp>
            <p:nvSpPr>
              <p:cNvPr id="34" name="Oval 33">
                <a:extLst>
                  <a:ext uri="{FF2B5EF4-FFF2-40B4-BE49-F238E27FC236}">
                    <a16:creationId xmlns:a16="http://schemas.microsoft.com/office/drawing/2014/main" id="{D24789B3-079A-419B-802E-334161632C17}"/>
                  </a:ext>
                </a:extLst>
              </p:cNvPr>
              <p:cNvSpPr/>
              <p:nvPr/>
            </p:nvSpPr>
            <p:spPr>
              <a:xfrm>
                <a:off x="4701460" y="2292239"/>
                <a:ext cx="190310" cy="19031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14671C00-9B6F-4CA7-B01C-2AFC214E5B02}"/>
                  </a:ext>
                </a:extLst>
              </p:cNvPr>
              <p:cNvSpPr/>
              <p:nvPr/>
            </p:nvSpPr>
            <p:spPr>
              <a:xfrm>
                <a:off x="4706275" y="2607874"/>
                <a:ext cx="190310" cy="19031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44ED23E2-DF98-4D7F-9484-79E47F8D964A}"/>
                  </a:ext>
                </a:extLst>
              </p:cNvPr>
              <p:cNvSpPr txBox="1"/>
              <p:nvPr/>
            </p:nvSpPr>
            <p:spPr>
              <a:xfrm>
                <a:off x="4873607" y="2200119"/>
                <a:ext cx="301686" cy="369332"/>
              </a:xfrm>
              <a:prstGeom prst="rect">
                <a:avLst/>
              </a:prstGeom>
              <a:noFill/>
            </p:spPr>
            <p:txBody>
              <a:bodyPr wrap="none" rtlCol="0">
                <a:spAutoFit/>
              </a:bodyPr>
              <a:lstStyle/>
              <a:p>
                <a:r>
                  <a:rPr lang="es-MX" dirty="0"/>
                  <a:t>1</a:t>
                </a:r>
                <a:endParaRPr lang="en-US" dirty="0"/>
              </a:p>
            </p:txBody>
          </p:sp>
          <p:sp>
            <p:nvSpPr>
              <p:cNvPr id="37" name="TextBox 36">
                <a:extLst>
                  <a:ext uri="{FF2B5EF4-FFF2-40B4-BE49-F238E27FC236}">
                    <a16:creationId xmlns:a16="http://schemas.microsoft.com/office/drawing/2014/main" id="{F58BC6E6-95B5-4AAE-9AAD-4B4D17255386}"/>
                  </a:ext>
                </a:extLst>
              </p:cNvPr>
              <p:cNvSpPr txBox="1"/>
              <p:nvPr/>
            </p:nvSpPr>
            <p:spPr>
              <a:xfrm>
                <a:off x="4873607" y="2518363"/>
                <a:ext cx="301686" cy="369332"/>
              </a:xfrm>
              <a:prstGeom prst="rect">
                <a:avLst/>
              </a:prstGeom>
              <a:noFill/>
            </p:spPr>
            <p:txBody>
              <a:bodyPr wrap="none" rtlCol="0">
                <a:spAutoFit/>
              </a:bodyPr>
              <a:lstStyle/>
              <a:p>
                <a:r>
                  <a:rPr lang="es-MX" dirty="0"/>
                  <a:t>0</a:t>
                </a:r>
                <a:endParaRPr lang="en-US" dirty="0"/>
              </a:p>
            </p:txBody>
          </p:sp>
        </p:grpSp>
      </p:grpSp>
      <p:sp>
        <p:nvSpPr>
          <p:cNvPr id="38" name="Title 1">
            <a:extLst>
              <a:ext uri="{FF2B5EF4-FFF2-40B4-BE49-F238E27FC236}">
                <a16:creationId xmlns:a16="http://schemas.microsoft.com/office/drawing/2014/main" id="{49EE011A-27D1-4463-B7D2-279B385B28FB}"/>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Why</a:t>
            </a:r>
            <a:r>
              <a:rPr lang="es-MX" dirty="0"/>
              <a:t> </a:t>
            </a:r>
            <a:r>
              <a:rPr lang="es-MX" dirty="0" err="1"/>
              <a:t>represent</a:t>
            </a:r>
            <a:r>
              <a:rPr lang="es-MX" dirty="0"/>
              <a:t> </a:t>
            </a:r>
            <a:r>
              <a:rPr lang="es-MX" dirty="0" err="1"/>
              <a:t>events</a:t>
            </a:r>
            <a:r>
              <a:rPr lang="es-MX" dirty="0"/>
              <a:t> in a </a:t>
            </a:r>
            <a:r>
              <a:rPr lang="es-MX" dirty="0" err="1"/>
              <a:t>network</a:t>
            </a:r>
            <a:r>
              <a:rPr lang="es-MX" dirty="0"/>
              <a:t>?</a:t>
            </a:r>
          </a:p>
        </p:txBody>
      </p:sp>
    </p:spTree>
    <p:extLst>
      <p:ext uri="{BB962C8B-B14F-4D97-AF65-F5344CB8AC3E}">
        <p14:creationId xmlns:p14="http://schemas.microsoft.com/office/powerpoint/2010/main" val="407016406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DE36456F-9002-4C9F-9911-3B01D6889389}"/>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s-ES" sz="4000" dirty="0">
                <a:solidFill>
                  <a:srgbClr val="FFFFFF"/>
                </a:solidFill>
                <a:latin typeface="Arial" charset="0"/>
                <a:ea typeface="ＭＳ Ｐゴシック" pitchFamily="34" charset="-128"/>
                <a:cs typeface="Arial" charset="0"/>
              </a:rPr>
              <a:t>Limitations of static network analysis and graph</a:t>
            </a:r>
          </a:p>
        </p:txBody>
      </p:sp>
      <p:pic>
        <p:nvPicPr>
          <p:cNvPr id="8" name="Picture 7"/>
          <p:cNvPicPr>
            <a:picLocks noChangeAspect="1"/>
          </p:cNvPicPr>
          <p:nvPr/>
        </p:nvPicPr>
        <p:blipFill rotWithShape="1">
          <a:blip r:embed="rId2" cstate="hqprint">
            <a:extLst>
              <a:ext uri="{28A0092B-C50C-407E-A947-70E740481C1C}">
                <a14:useLocalDpi xmlns:a14="http://schemas.microsoft.com/office/drawing/2010/main" val="0"/>
              </a:ext>
            </a:extLst>
          </a:blip>
          <a:srcRect l="3768" t="4059" r="3479" b="3623"/>
          <a:stretch/>
        </p:blipFill>
        <p:spPr>
          <a:xfrm>
            <a:off x="6624823" y="1179736"/>
            <a:ext cx="5480091" cy="5454403"/>
          </a:xfrm>
          <a:prstGeom prst="rect">
            <a:avLst/>
          </a:prstGeom>
        </p:spPr>
      </p:pic>
      <p:sp>
        <p:nvSpPr>
          <p:cNvPr id="3" name="Content Placeholder 2"/>
          <p:cNvSpPr>
            <a:spLocks noGrp="1"/>
          </p:cNvSpPr>
          <p:nvPr>
            <p:ph idx="1"/>
          </p:nvPr>
        </p:nvSpPr>
        <p:spPr>
          <a:xfrm>
            <a:off x="838200" y="1175657"/>
            <a:ext cx="5578929" cy="5001306"/>
          </a:xfrm>
        </p:spPr>
        <p:txBody>
          <a:bodyPr/>
          <a:lstStyle/>
          <a:p>
            <a:r>
              <a:rPr lang="en-US" dirty="0"/>
              <a:t>Network size and legibility</a:t>
            </a:r>
          </a:p>
          <a:p>
            <a:r>
              <a:rPr lang="en-US" dirty="0"/>
              <a:t>No visible timeline in a static network</a:t>
            </a:r>
          </a:p>
          <a:p>
            <a:r>
              <a:rPr lang="en-US" dirty="0"/>
              <a:t>Doesn’t take into account spatial characteristics</a:t>
            </a:r>
          </a:p>
          <a:p>
            <a:pPr lvl="1"/>
            <a:r>
              <a:rPr lang="en-US" dirty="0"/>
              <a:t>Location based on network algorithm</a:t>
            </a:r>
          </a:p>
        </p:txBody>
      </p:sp>
    </p:spTree>
    <p:extLst>
      <p:ext uri="{BB962C8B-B14F-4D97-AF65-F5344CB8AC3E}">
        <p14:creationId xmlns:p14="http://schemas.microsoft.com/office/powerpoint/2010/main" val="137425836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9671" y="1094092"/>
            <a:ext cx="4318262" cy="5001306"/>
          </a:xfrm>
        </p:spPr>
        <p:txBody>
          <a:bodyPr/>
          <a:lstStyle/>
          <a:p>
            <a:r>
              <a:rPr lang="en-US" dirty="0"/>
              <a:t>Mean distance</a:t>
            </a:r>
          </a:p>
          <a:p>
            <a:pPr lvl="1"/>
            <a:r>
              <a:rPr lang="en-US" dirty="0"/>
              <a:t>Euclidian vs real distance?</a:t>
            </a:r>
          </a:p>
          <a:p>
            <a:pPr lvl="1"/>
            <a:r>
              <a:rPr lang="en-US" dirty="0"/>
              <a:t>In km or travel time?</a:t>
            </a:r>
          </a:p>
        </p:txBody>
      </p:sp>
      <p:pic>
        <p:nvPicPr>
          <p:cNvPr id="2" name="Picture 1"/>
          <p:cNvPicPr>
            <a:picLocks noChangeAspect="1"/>
          </p:cNvPicPr>
          <p:nvPr/>
        </p:nvPicPr>
        <p:blipFill>
          <a:blip r:embed="rId3"/>
          <a:stretch>
            <a:fillRect/>
          </a:stretch>
        </p:blipFill>
        <p:spPr>
          <a:xfrm>
            <a:off x="319487" y="2575210"/>
            <a:ext cx="9184470" cy="4156219"/>
          </a:xfrm>
          <a:prstGeom prst="rect">
            <a:avLst/>
          </a:prstGeom>
        </p:spPr>
      </p:pic>
      <p:sp>
        <p:nvSpPr>
          <p:cNvPr id="8" name="Content Placeholder 2"/>
          <p:cNvSpPr txBox="1">
            <a:spLocks/>
          </p:cNvSpPr>
          <p:nvPr/>
        </p:nvSpPr>
        <p:spPr>
          <a:xfrm>
            <a:off x="7530271" y="1065704"/>
            <a:ext cx="4096066" cy="2529041"/>
          </a:xfrm>
          <a:prstGeom prst="rect">
            <a:avLst/>
          </a:prstGeom>
          <a:solidFill>
            <a:schemeClr val="bg1"/>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Spatial clustering</a:t>
            </a:r>
          </a:p>
          <a:p>
            <a:pPr lvl="1"/>
            <a:r>
              <a:rPr lang="en-US" dirty="0"/>
              <a:t>Of nodes</a:t>
            </a:r>
          </a:p>
          <a:p>
            <a:pPr lvl="1"/>
            <a:r>
              <a:rPr lang="en-US" dirty="0"/>
              <a:t>Of node attributes</a:t>
            </a:r>
          </a:p>
          <a:p>
            <a:pPr lvl="1"/>
            <a:r>
              <a:rPr lang="en-US" dirty="0"/>
              <a:t>Of edge extremities</a:t>
            </a:r>
          </a:p>
          <a:p>
            <a:pPr lvl="1"/>
            <a:r>
              <a:rPr lang="en-US" dirty="0"/>
              <a:t>Of traffic</a:t>
            </a:r>
          </a:p>
          <a:p>
            <a:pPr lvl="1"/>
            <a:r>
              <a:rPr lang="en-US" dirty="0"/>
              <a:t>Communities</a:t>
            </a:r>
          </a:p>
        </p:txBody>
      </p:sp>
      <p:sp>
        <p:nvSpPr>
          <p:cNvPr id="9" name="Oval 8"/>
          <p:cNvSpPr/>
          <p:nvPr/>
        </p:nvSpPr>
        <p:spPr>
          <a:xfrm>
            <a:off x="1130126" y="3105082"/>
            <a:ext cx="157018" cy="15118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4699608" y="3322137"/>
            <a:ext cx="157018" cy="15118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8888671" y="4577729"/>
            <a:ext cx="157018" cy="15118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p:cNvCxnSpPr>
            <a:stCxn id="9" idx="6"/>
            <a:endCxn id="10" idx="2"/>
          </p:cNvCxnSpPr>
          <p:nvPr/>
        </p:nvCxnSpPr>
        <p:spPr>
          <a:xfrm>
            <a:off x="1287144" y="3180672"/>
            <a:ext cx="3412464" cy="217055"/>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10" idx="6"/>
            <a:endCxn id="11" idx="1"/>
          </p:cNvCxnSpPr>
          <p:nvPr/>
        </p:nvCxnSpPr>
        <p:spPr>
          <a:xfrm>
            <a:off x="4856626" y="3397727"/>
            <a:ext cx="4055040" cy="120214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Spatial considerations</a:t>
            </a:r>
          </a:p>
        </p:txBody>
      </p:sp>
      <p:cxnSp>
        <p:nvCxnSpPr>
          <p:cNvPr id="5" name="Koppling: böjd 4">
            <a:extLst>
              <a:ext uri="{FF2B5EF4-FFF2-40B4-BE49-F238E27FC236}">
                <a16:creationId xmlns:a16="http://schemas.microsoft.com/office/drawing/2014/main" id="{79C7A47F-C389-42B0-A361-4BC8A48981AB}"/>
              </a:ext>
            </a:extLst>
          </p:cNvPr>
          <p:cNvCxnSpPr>
            <a:stCxn id="9" idx="5"/>
            <a:endCxn id="11" idx="3"/>
          </p:cNvCxnSpPr>
          <p:nvPr/>
        </p:nvCxnSpPr>
        <p:spPr>
          <a:xfrm rot="16200000" flipH="1">
            <a:off x="4351584" y="146686"/>
            <a:ext cx="1472647" cy="7647517"/>
          </a:xfrm>
          <a:prstGeom prst="curvedConnector3">
            <a:avLst>
              <a:gd name="adj1" fmla="val 117026"/>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6" name="Pil: sparr 5">
            <a:extLst>
              <a:ext uri="{FF2B5EF4-FFF2-40B4-BE49-F238E27FC236}">
                <a16:creationId xmlns:a16="http://schemas.microsoft.com/office/drawing/2014/main" id="{F536037B-730B-4F6A-88A2-ADD2E21032FD}"/>
              </a:ext>
            </a:extLst>
          </p:cNvPr>
          <p:cNvSpPr/>
          <p:nvPr/>
        </p:nvSpPr>
        <p:spPr>
          <a:xfrm>
            <a:off x="5678074" y="4760216"/>
            <a:ext cx="308224" cy="367003"/>
          </a:xfrm>
          <a:prstGeom prst="chevron">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sp>
        <p:nvSpPr>
          <p:cNvPr id="14" name="Cylinder 13">
            <a:extLst>
              <a:ext uri="{FF2B5EF4-FFF2-40B4-BE49-F238E27FC236}">
                <a16:creationId xmlns:a16="http://schemas.microsoft.com/office/drawing/2014/main" id="{58BC35F6-C712-4B60-B7A5-5BBC2161E660}"/>
              </a:ext>
            </a:extLst>
          </p:cNvPr>
          <p:cNvSpPr/>
          <p:nvPr/>
        </p:nvSpPr>
        <p:spPr>
          <a:xfrm rot="5400000">
            <a:off x="5764954" y="4662612"/>
            <a:ext cx="107287" cy="554804"/>
          </a:xfrm>
          <a:prstGeom prst="can">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7" name="Pil: sparr 16">
            <a:extLst>
              <a:ext uri="{FF2B5EF4-FFF2-40B4-BE49-F238E27FC236}">
                <a16:creationId xmlns:a16="http://schemas.microsoft.com/office/drawing/2014/main" id="{44B3C92B-61E5-4BE7-BB44-F16D8DAAB7FA}"/>
              </a:ext>
            </a:extLst>
          </p:cNvPr>
          <p:cNvSpPr/>
          <p:nvPr/>
        </p:nvSpPr>
        <p:spPr>
          <a:xfrm>
            <a:off x="5486344" y="4838704"/>
            <a:ext cx="109702" cy="202618"/>
          </a:xfrm>
          <a:prstGeom prst="chevron">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sp>
        <p:nvSpPr>
          <p:cNvPr id="18" name="Oval 8">
            <a:extLst>
              <a:ext uri="{FF2B5EF4-FFF2-40B4-BE49-F238E27FC236}">
                <a16:creationId xmlns:a16="http://schemas.microsoft.com/office/drawing/2014/main" id="{B6FCB643-CAA9-4E8E-9F1A-0A318C8FE8EB}"/>
              </a:ext>
            </a:extLst>
          </p:cNvPr>
          <p:cNvSpPr/>
          <p:nvPr/>
        </p:nvSpPr>
        <p:spPr>
          <a:xfrm>
            <a:off x="614379" y="3158530"/>
            <a:ext cx="157018" cy="15118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9672664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err="1"/>
              <a:t>Questions</a:t>
            </a:r>
            <a:r>
              <a:rPr lang="es-MX" dirty="0"/>
              <a:t>?</a:t>
            </a:r>
            <a:endParaRPr lang="en-US" dirty="0"/>
          </a:p>
        </p:txBody>
      </p:sp>
      <p:sp>
        <p:nvSpPr>
          <p:cNvPr id="2" name="Slide Number Placeholder 1">
            <a:extLst>
              <a:ext uri="{FF2B5EF4-FFF2-40B4-BE49-F238E27FC236}">
                <a16:creationId xmlns:a16="http://schemas.microsoft.com/office/drawing/2014/main" id="{2EB50DD3-AB4C-472F-87CB-AA56E355C093}"/>
              </a:ext>
            </a:extLst>
          </p:cNvPr>
          <p:cNvSpPr>
            <a:spLocks noGrp="1"/>
          </p:cNvSpPr>
          <p:nvPr>
            <p:ph type="sldNum" sz="quarter" idx="12"/>
          </p:nvPr>
        </p:nvSpPr>
        <p:spPr>
          <a:xfrm>
            <a:off x="8610600" y="6356350"/>
            <a:ext cx="2743200" cy="365125"/>
          </a:xfrm>
        </p:spPr>
        <p:txBody>
          <a:bodyPr/>
          <a:lstStyle/>
          <a:p>
            <a:fld id="{03C50632-69A4-4CE9-BD5E-CBE041F059D6}" type="slidenum">
              <a:rPr lang="en-US" smtClean="0"/>
              <a:t>52</a:t>
            </a:fld>
            <a:endParaRPr lang="en-US"/>
          </a:p>
        </p:txBody>
      </p:sp>
      <p:sp>
        <p:nvSpPr>
          <p:cNvPr id="6" name="Rectangle 5">
            <a:extLst>
              <a:ext uri="{FF2B5EF4-FFF2-40B4-BE49-F238E27FC236}">
                <a16:creationId xmlns:a16="http://schemas.microsoft.com/office/drawing/2014/main" id="{0544427B-0FCA-4B60-9ABD-D1A04C96FFE6}"/>
              </a:ext>
            </a:extLst>
          </p:cNvPr>
          <p:cNvSpPr/>
          <p:nvPr/>
        </p:nvSpPr>
        <p:spPr>
          <a:xfrm>
            <a:off x="268457" y="5987018"/>
            <a:ext cx="5352940" cy="646331"/>
          </a:xfrm>
          <a:prstGeom prst="rect">
            <a:avLst/>
          </a:prstGeom>
        </p:spPr>
        <p:txBody>
          <a:bodyPr wrap="none">
            <a:spAutoFit/>
          </a:bodyPr>
          <a:lstStyle/>
          <a:p>
            <a:pPr fontAlgn="base">
              <a:spcBef>
                <a:spcPct val="0"/>
              </a:spcBef>
              <a:spcAft>
                <a:spcPct val="0"/>
              </a:spcAft>
            </a:pPr>
            <a:r>
              <a:rPr lang="en-US" dirty="0">
                <a:solidFill>
                  <a:prstClr val="black"/>
                </a:solidFill>
                <a:latin typeface="Arial Nova" panose="020B0504020202020204" pitchFamily="34" charset="0"/>
                <a:cs typeface="Arial" pitchFamily="34" charset="0"/>
              </a:rPr>
              <a:t>Contact: </a:t>
            </a:r>
            <a:r>
              <a:rPr lang="en-US" dirty="0">
                <a:solidFill>
                  <a:prstClr val="black"/>
                </a:solidFill>
                <a:latin typeface="Arial Nova" panose="020B0504020202020204" pitchFamily="34" charset="0"/>
                <a:cs typeface="Arial" pitchFamily="34" charset="0"/>
                <a:hlinkClick r:id="rId3"/>
              </a:rPr>
              <a:t>jpgo@ucdavis.edu</a:t>
            </a:r>
            <a:r>
              <a:rPr lang="en-US" dirty="0">
                <a:solidFill>
                  <a:prstClr val="black"/>
                </a:solidFill>
                <a:latin typeface="Arial Nova" panose="020B0504020202020204" pitchFamily="34" charset="0"/>
                <a:cs typeface="Arial" pitchFamily="34" charset="0"/>
              </a:rPr>
              <a:t>, </a:t>
            </a:r>
            <a:r>
              <a:rPr lang="en-US" u="sng" dirty="0">
                <a:solidFill>
                  <a:srgbClr val="0070C0"/>
                </a:solidFill>
                <a:latin typeface="Arial Nova" panose="020B0504020202020204" pitchFamily="34" charset="0"/>
                <a:cs typeface="Arial" pitchFamily="34" charset="0"/>
              </a:rPr>
              <a:t>jerome.baron@sva.se</a:t>
            </a:r>
          </a:p>
          <a:p>
            <a:pPr fontAlgn="base">
              <a:spcBef>
                <a:spcPct val="0"/>
              </a:spcBef>
              <a:spcAft>
                <a:spcPct val="0"/>
              </a:spcAft>
            </a:pPr>
            <a:r>
              <a:rPr lang="en-US" dirty="0">
                <a:solidFill>
                  <a:prstClr val="black"/>
                </a:solidFill>
                <a:latin typeface="Arial Nova" panose="020B0504020202020204" pitchFamily="34" charset="0"/>
                <a:cs typeface="Arial" pitchFamily="34" charset="0"/>
              </a:rPr>
              <a:t>jpablo91.github.io</a:t>
            </a:r>
          </a:p>
        </p:txBody>
      </p:sp>
    </p:spTree>
    <p:extLst>
      <p:ext uri="{BB962C8B-B14F-4D97-AF65-F5344CB8AC3E}">
        <p14:creationId xmlns:p14="http://schemas.microsoft.com/office/powerpoint/2010/main" val="6779498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23013"/>
            <a:ext cx="10515600" cy="5564746"/>
          </a:xfrm>
        </p:spPr>
        <p:txBody>
          <a:bodyPr>
            <a:normAutofit/>
          </a:bodyPr>
          <a:lstStyle/>
          <a:p>
            <a:r>
              <a:rPr lang="en-US" dirty="0"/>
              <a:t>Surveillance, Prevention and Control</a:t>
            </a:r>
          </a:p>
          <a:p>
            <a:pPr lvl="1"/>
            <a:r>
              <a:rPr lang="en-US" dirty="0"/>
              <a:t>Identify </a:t>
            </a:r>
            <a:r>
              <a:rPr lang="en-US" b="1" dirty="0">
                <a:solidFill>
                  <a:schemeClr val="accent1">
                    <a:lumMod val="75000"/>
                  </a:schemeClr>
                </a:solidFill>
              </a:rPr>
              <a:t>strategic</a:t>
            </a:r>
            <a:r>
              <a:rPr lang="en-US" dirty="0"/>
              <a:t> nodes for </a:t>
            </a:r>
            <a:r>
              <a:rPr lang="en-US" b="1" dirty="0">
                <a:solidFill>
                  <a:schemeClr val="accent1">
                    <a:lumMod val="75000"/>
                  </a:schemeClr>
                </a:solidFill>
              </a:rPr>
              <a:t>risk-based targeted </a:t>
            </a:r>
            <a:r>
              <a:rPr lang="en-US" dirty="0"/>
              <a:t>intervention</a:t>
            </a:r>
          </a:p>
          <a:p>
            <a:pPr lvl="2"/>
            <a:r>
              <a:rPr lang="en-US" b="1" dirty="0">
                <a:solidFill>
                  <a:schemeClr val="accent1">
                    <a:lumMod val="75000"/>
                  </a:schemeClr>
                </a:solidFill>
              </a:rPr>
              <a:t>Surveillance</a:t>
            </a:r>
            <a:r>
              <a:rPr lang="en-US" dirty="0"/>
              <a:t>: Diagnostic testing, road checks</a:t>
            </a:r>
          </a:p>
        </p:txBody>
      </p:sp>
      <p:sp>
        <p:nvSpPr>
          <p:cNvPr id="4" name="Text Box 7"/>
          <p:cNvSpPr txBox="1">
            <a:spLocks noChangeArrowheads="1"/>
          </p:cNvSpPr>
          <p:nvPr/>
        </p:nvSpPr>
        <p:spPr bwMode="auto">
          <a:xfrm>
            <a:off x="95794" y="63500"/>
            <a:ext cx="12009120" cy="584776"/>
          </a:xfrm>
          <a:prstGeom prst="rect">
            <a:avLst/>
          </a:prstGeom>
          <a:solidFill>
            <a:srgbClr val="000053"/>
          </a:solidFill>
          <a:ln w="9525">
            <a:solidFill>
              <a:schemeClr val="tx1"/>
            </a:solidFill>
            <a:miter lim="800000"/>
            <a:headEnd/>
            <a:tailEnd/>
          </a:ln>
        </p:spPr>
        <p:txBody>
          <a:bodyPr wrap="square">
            <a:spAutoFit/>
          </a:bodyPr>
          <a:lstStyle/>
          <a:p>
            <a:pPr algn="ctr"/>
            <a:r>
              <a:rPr lang="es-ES" sz="3200" dirty="0">
                <a:solidFill>
                  <a:srgbClr val="FFFFFF"/>
                </a:solidFill>
                <a:latin typeface="Arial" charset="0"/>
                <a:ea typeface="ＭＳ Ｐゴシック" pitchFamily="34" charset="-128"/>
                <a:cs typeface="Arial" charset="0"/>
              </a:rPr>
              <a:t>Uses of Networks in </a:t>
            </a:r>
            <a:r>
              <a:rPr lang="es-ES" sz="3200" dirty="0" err="1">
                <a:solidFill>
                  <a:srgbClr val="FFFFFF"/>
                </a:solidFill>
                <a:latin typeface="Arial" charset="0"/>
                <a:ea typeface="ＭＳ Ｐゴシック" pitchFamily="34" charset="-128"/>
                <a:cs typeface="Arial" charset="0"/>
              </a:rPr>
              <a:t>Preventative</a:t>
            </a:r>
            <a:r>
              <a:rPr lang="es-ES" sz="3200" dirty="0">
                <a:solidFill>
                  <a:srgbClr val="FFFFFF"/>
                </a:solidFill>
                <a:latin typeface="Arial" charset="0"/>
                <a:ea typeface="ＭＳ Ｐゴシック" pitchFamily="34" charset="-128"/>
                <a:cs typeface="Arial" charset="0"/>
              </a:rPr>
              <a:t> </a:t>
            </a:r>
            <a:r>
              <a:rPr lang="es-ES" sz="3200" dirty="0" err="1">
                <a:solidFill>
                  <a:srgbClr val="FFFFFF"/>
                </a:solidFill>
                <a:latin typeface="Arial" charset="0"/>
                <a:ea typeface="ＭＳ Ｐゴシック" pitchFamily="34" charset="-128"/>
                <a:cs typeface="Arial" charset="0"/>
              </a:rPr>
              <a:t>Veterinary</a:t>
            </a:r>
            <a:r>
              <a:rPr lang="es-ES" sz="3200" dirty="0">
                <a:solidFill>
                  <a:srgbClr val="FFFFFF"/>
                </a:solidFill>
                <a:latin typeface="Arial" charset="0"/>
                <a:ea typeface="ＭＳ Ｐゴシック" pitchFamily="34" charset="-128"/>
                <a:cs typeface="Arial" charset="0"/>
              </a:rPr>
              <a:t> Medicine</a:t>
            </a:r>
          </a:p>
        </p:txBody>
      </p:sp>
      <p:sp>
        <p:nvSpPr>
          <p:cNvPr id="8"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ES" dirty="0" err="1">
                <a:solidFill>
                  <a:srgbClr val="FFFFFF"/>
                </a:solidFill>
                <a:ea typeface="ＭＳ Ｐゴシック" pitchFamily="34" charset="-128"/>
                <a:cs typeface="Arial" charset="0"/>
              </a:rPr>
              <a:t>Applications</a:t>
            </a:r>
            <a:r>
              <a:rPr lang="es-ES" dirty="0">
                <a:solidFill>
                  <a:srgbClr val="FFFFFF"/>
                </a:solidFill>
                <a:ea typeface="ＭＳ Ｐゴシック" pitchFamily="34" charset="-128"/>
                <a:cs typeface="Arial" charset="0"/>
              </a:rPr>
              <a:t> in </a:t>
            </a:r>
            <a:r>
              <a:rPr lang="es-ES" dirty="0" err="1">
                <a:solidFill>
                  <a:srgbClr val="FFFFFF"/>
                </a:solidFill>
                <a:ea typeface="ＭＳ Ｐゴシック" pitchFamily="34" charset="-128"/>
                <a:cs typeface="Arial" charset="0"/>
              </a:rPr>
              <a:t>Preventative</a:t>
            </a:r>
            <a:r>
              <a:rPr lang="es-ES" dirty="0">
                <a:solidFill>
                  <a:srgbClr val="FFFFFF"/>
                </a:solidFill>
                <a:ea typeface="ＭＳ Ｐゴシック" pitchFamily="34" charset="-128"/>
                <a:cs typeface="Arial" charset="0"/>
              </a:rPr>
              <a:t> </a:t>
            </a:r>
            <a:r>
              <a:rPr lang="es-ES" dirty="0" err="1">
                <a:solidFill>
                  <a:srgbClr val="FFFFFF"/>
                </a:solidFill>
                <a:ea typeface="ＭＳ Ｐゴシック" pitchFamily="34" charset="-128"/>
                <a:cs typeface="Arial" charset="0"/>
              </a:rPr>
              <a:t>Veterinary</a:t>
            </a:r>
            <a:r>
              <a:rPr lang="es-ES" dirty="0">
                <a:solidFill>
                  <a:srgbClr val="FFFFFF"/>
                </a:solidFill>
                <a:ea typeface="ＭＳ Ｐゴシック" pitchFamily="34" charset="-128"/>
                <a:cs typeface="Arial" charset="0"/>
              </a:rPr>
              <a:t> Medicine</a:t>
            </a:r>
          </a:p>
        </p:txBody>
      </p:sp>
      <p:pic>
        <p:nvPicPr>
          <p:cNvPr id="6" name="Picture 5"/>
          <p:cNvPicPr>
            <a:picLocks noChangeAspect="1"/>
          </p:cNvPicPr>
          <p:nvPr/>
        </p:nvPicPr>
        <p:blipFill>
          <a:blip r:embed="rId3"/>
          <a:stretch>
            <a:fillRect/>
          </a:stretch>
        </p:blipFill>
        <p:spPr>
          <a:xfrm>
            <a:off x="1847739" y="2427234"/>
            <a:ext cx="4143375" cy="2481263"/>
          </a:xfrm>
          <a:prstGeom prst="rect">
            <a:avLst/>
          </a:prstGeom>
        </p:spPr>
      </p:pic>
      <p:sp>
        <p:nvSpPr>
          <p:cNvPr id="7" name="TextBox 6"/>
          <p:cNvSpPr txBox="1"/>
          <p:nvPr/>
        </p:nvSpPr>
        <p:spPr>
          <a:xfrm>
            <a:off x="1847739" y="4908497"/>
            <a:ext cx="3676446" cy="461665"/>
          </a:xfrm>
          <a:prstGeom prst="rect">
            <a:avLst/>
          </a:prstGeom>
          <a:noFill/>
        </p:spPr>
        <p:txBody>
          <a:bodyPr wrap="square" rtlCol="0">
            <a:spAutoFit/>
          </a:bodyPr>
          <a:lstStyle/>
          <a:p>
            <a:r>
              <a:rPr lang="en-US" sz="1200" b="1" i="1" dirty="0"/>
              <a:t>Pig sampling - Serbia</a:t>
            </a:r>
          </a:p>
          <a:p>
            <a:r>
              <a:rPr lang="en-US" sz="1200" i="1" dirty="0"/>
              <a:t>FAO African Swine Fever: Detection and diagnosis - 2017</a:t>
            </a:r>
          </a:p>
        </p:txBody>
      </p:sp>
    </p:spTree>
    <p:extLst>
      <p:ext uri="{BB962C8B-B14F-4D97-AF65-F5344CB8AC3E}">
        <p14:creationId xmlns:p14="http://schemas.microsoft.com/office/powerpoint/2010/main" val="37540816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23013"/>
            <a:ext cx="10515600" cy="5564746"/>
          </a:xfrm>
        </p:spPr>
        <p:txBody>
          <a:bodyPr>
            <a:normAutofit/>
          </a:bodyPr>
          <a:lstStyle/>
          <a:p>
            <a:r>
              <a:rPr lang="en-US" dirty="0"/>
              <a:t>Surveillance, Prevention and Control</a:t>
            </a:r>
          </a:p>
          <a:p>
            <a:pPr lvl="1"/>
            <a:r>
              <a:rPr lang="en-US" dirty="0"/>
              <a:t>Identify </a:t>
            </a:r>
            <a:r>
              <a:rPr lang="en-US" b="1" dirty="0">
                <a:solidFill>
                  <a:schemeClr val="accent1">
                    <a:lumMod val="75000"/>
                  </a:schemeClr>
                </a:solidFill>
              </a:rPr>
              <a:t>strategic</a:t>
            </a:r>
            <a:r>
              <a:rPr lang="en-US" dirty="0"/>
              <a:t> nodes for </a:t>
            </a:r>
            <a:r>
              <a:rPr lang="en-US" b="1" dirty="0">
                <a:solidFill>
                  <a:schemeClr val="accent1">
                    <a:lumMod val="75000"/>
                  </a:schemeClr>
                </a:solidFill>
              </a:rPr>
              <a:t>risk-based targeted </a:t>
            </a:r>
            <a:r>
              <a:rPr lang="en-US" dirty="0"/>
              <a:t>intervention</a:t>
            </a:r>
          </a:p>
          <a:p>
            <a:pPr lvl="2"/>
            <a:r>
              <a:rPr lang="en-US" b="1" dirty="0">
                <a:solidFill>
                  <a:schemeClr val="accent1">
                    <a:lumMod val="40000"/>
                    <a:lumOff val="60000"/>
                  </a:schemeClr>
                </a:solidFill>
              </a:rPr>
              <a:t>Surveillance</a:t>
            </a:r>
            <a:r>
              <a:rPr lang="en-US" dirty="0">
                <a:solidFill>
                  <a:schemeClr val="accent1">
                    <a:lumMod val="40000"/>
                    <a:lumOff val="60000"/>
                  </a:schemeClr>
                </a:solidFill>
              </a:rPr>
              <a:t>: </a:t>
            </a:r>
            <a:r>
              <a:rPr lang="en-US" dirty="0">
                <a:solidFill>
                  <a:schemeClr val="bg1">
                    <a:lumMod val="75000"/>
                  </a:schemeClr>
                </a:solidFill>
              </a:rPr>
              <a:t>Diagnostic testing, road checks</a:t>
            </a:r>
          </a:p>
          <a:p>
            <a:pPr lvl="2"/>
            <a:r>
              <a:rPr lang="en-US" b="1" dirty="0">
                <a:solidFill>
                  <a:schemeClr val="accent1">
                    <a:lumMod val="75000"/>
                  </a:schemeClr>
                </a:solidFill>
              </a:rPr>
              <a:t>Prevention</a:t>
            </a:r>
            <a:r>
              <a:rPr lang="en-US" dirty="0"/>
              <a:t>: Targeted vaccination, education and information campaigns</a:t>
            </a:r>
          </a:p>
        </p:txBody>
      </p:sp>
      <p:sp>
        <p:nvSpPr>
          <p:cNvPr id="4" name="Text Box 7"/>
          <p:cNvSpPr txBox="1">
            <a:spLocks noChangeArrowheads="1"/>
          </p:cNvSpPr>
          <p:nvPr/>
        </p:nvSpPr>
        <p:spPr bwMode="auto">
          <a:xfrm>
            <a:off x="95794" y="63500"/>
            <a:ext cx="12009120" cy="584776"/>
          </a:xfrm>
          <a:prstGeom prst="rect">
            <a:avLst/>
          </a:prstGeom>
          <a:solidFill>
            <a:srgbClr val="000053"/>
          </a:solidFill>
          <a:ln w="9525">
            <a:solidFill>
              <a:schemeClr val="tx1"/>
            </a:solidFill>
            <a:miter lim="800000"/>
            <a:headEnd/>
            <a:tailEnd/>
          </a:ln>
        </p:spPr>
        <p:txBody>
          <a:bodyPr wrap="square">
            <a:spAutoFit/>
          </a:bodyPr>
          <a:lstStyle/>
          <a:p>
            <a:pPr algn="ctr"/>
            <a:r>
              <a:rPr lang="es-ES" sz="3200" dirty="0">
                <a:solidFill>
                  <a:srgbClr val="FFFFFF"/>
                </a:solidFill>
                <a:latin typeface="Arial" charset="0"/>
                <a:ea typeface="ＭＳ Ｐゴシック" pitchFamily="34" charset="-128"/>
                <a:cs typeface="Arial" charset="0"/>
              </a:rPr>
              <a:t>Uses of Networks in </a:t>
            </a:r>
            <a:r>
              <a:rPr lang="es-ES" sz="3200" dirty="0" err="1">
                <a:solidFill>
                  <a:srgbClr val="FFFFFF"/>
                </a:solidFill>
                <a:latin typeface="Arial" charset="0"/>
                <a:ea typeface="ＭＳ Ｐゴシック" pitchFamily="34" charset="-128"/>
                <a:cs typeface="Arial" charset="0"/>
              </a:rPr>
              <a:t>Preventative</a:t>
            </a:r>
            <a:r>
              <a:rPr lang="es-ES" sz="3200" dirty="0">
                <a:solidFill>
                  <a:srgbClr val="FFFFFF"/>
                </a:solidFill>
                <a:latin typeface="Arial" charset="0"/>
                <a:ea typeface="ＭＳ Ｐゴシック" pitchFamily="34" charset="-128"/>
                <a:cs typeface="Arial" charset="0"/>
              </a:rPr>
              <a:t> </a:t>
            </a:r>
            <a:r>
              <a:rPr lang="es-ES" sz="3200" dirty="0" err="1">
                <a:solidFill>
                  <a:srgbClr val="FFFFFF"/>
                </a:solidFill>
                <a:latin typeface="Arial" charset="0"/>
                <a:ea typeface="ＭＳ Ｐゴシック" pitchFamily="34" charset="-128"/>
                <a:cs typeface="Arial" charset="0"/>
              </a:rPr>
              <a:t>Veterinary</a:t>
            </a:r>
            <a:r>
              <a:rPr lang="es-ES" sz="3200" dirty="0">
                <a:solidFill>
                  <a:srgbClr val="FFFFFF"/>
                </a:solidFill>
                <a:latin typeface="Arial" charset="0"/>
                <a:ea typeface="ＭＳ Ｐゴシック" pitchFamily="34" charset="-128"/>
                <a:cs typeface="Arial" charset="0"/>
              </a:rPr>
              <a:t> Medicine</a:t>
            </a:r>
          </a:p>
        </p:txBody>
      </p:sp>
      <p:sp>
        <p:nvSpPr>
          <p:cNvPr id="8"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ES" dirty="0" err="1">
                <a:solidFill>
                  <a:srgbClr val="FFFFFF"/>
                </a:solidFill>
                <a:ea typeface="ＭＳ Ｐゴシック" pitchFamily="34" charset="-128"/>
                <a:cs typeface="Arial" charset="0"/>
              </a:rPr>
              <a:t>Applications</a:t>
            </a:r>
            <a:r>
              <a:rPr lang="es-ES" dirty="0">
                <a:solidFill>
                  <a:srgbClr val="FFFFFF"/>
                </a:solidFill>
                <a:ea typeface="ＭＳ Ｐゴシック" pitchFamily="34" charset="-128"/>
                <a:cs typeface="Arial" charset="0"/>
              </a:rPr>
              <a:t> in </a:t>
            </a:r>
            <a:r>
              <a:rPr lang="es-ES" dirty="0" err="1">
                <a:solidFill>
                  <a:srgbClr val="FFFFFF"/>
                </a:solidFill>
                <a:ea typeface="ＭＳ Ｐゴシック" pitchFamily="34" charset="-128"/>
                <a:cs typeface="Arial" charset="0"/>
              </a:rPr>
              <a:t>Preventative</a:t>
            </a:r>
            <a:r>
              <a:rPr lang="es-ES" dirty="0">
                <a:solidFill>
                  <a:srgbClr val="FFFFFF"/>
                </a:solidFill>
                <a:ea typeface="ＭＳ Ｐゴシック" pitchFamily="34" charset="-128"/>
                <a:cs typeface="Arial" charset="0"/>
              </a:rPr>
              <a:t> </a:t>
            </a:r>
            <a:r>
              <a:rPr lang="es-ES" dirty="0" err="1">
                <a:solidFill>
                  <a:srgbClr val="FFFFFF"/>
                </a:solidFill>
                <a:ea typeface="ＭＳ Ｐゴシック" pitchFamily="34" charset="-128"/>
                <a:cs typeface="Arial" charset="0"/>
              </a:rPr>
              <a:t>Veterinary</a:t>
            </a:r>
            <a:r>
              <a:rPr lang="es-ES" dirty="0">
                <a:solidFill>
                  <a:srgbClr val="FFFFFF"/>
                </a:solidFill>
                <a:ea typeface="ＭＳ Ｐゴシック" pitchFamily="34" charset="-128"/>
                <a:cs typeface="Arial" charset="0"/>
              </a:rPr>
              <a:t> Medicine</a:t>
            </a:r>
          </a:p>
        </p:txBody>
      </p:sp>
    </p:spTree>
    <p:extLst>
      <p:ext uri="{BB962C8B-B14F-4D97-AF65-F5344CB8AC3E}">
        <p14:creationId xmlns:p14="http://schemas.microsoft.com/office/powerpoint/2010/main" val="2604530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23013"/>
            <a:ext cx="10515600" cy="5564746"/>
          </a:xfrm>
        </p:spPr>
        <p:txBody>
          <a:bodyPr>
            <a:normAutofit/>
          </a:bodyPr>
          <a:lstStyle/>
          <a:p>
            <a:r>
              <a:rPr lang="en-US" dirty="0"/>
              <a:t>Surveillance, Prevention and Control</a:t>
            </a:r>
          </a:p>
          <a:p>
            <a:pPr lvl="1"/>
            <a:r>
              <a:rPr lang="en-US" dirty="0"/>
              <a:t>Identify </a:t>
            </a:r>
            <a:r>
              <a:rPr lang="en-US" b="1" dirty="0">
                <a:solidFill>
                  <a:schemeClr val="accent1">
                    <a:lumMod val="75000"/>
                  </a:schemeClr>
                </a:solidFill>
              </a:rPr>
              <a:t>strategic</a:t>
            </a:r>
            <a:r>
              <a:rPr lang="en-US" dirty="0"/>
              <a:t> nodes for </a:t>
            </a:r>
            <a:r>
              <a:rPr lang="en-US" b="1" dirty="0">
                <a:solidFill>
                  <a:schemeClr val="accent1">
                    <a:lumMod val="75000"/>
                  </a:schemeClr>
                </a:solidFill>
              </a:rPr>
              <a:t>risk-based targeted </a:t>
            </a:r>
            <a:r>
              <a:rPr lang="en-US" dirty="0"/>
              <a:t>intervention</a:t>
            </a:r>
          </a:p>
          <a:p>
            <a:pPr lvl="2"/>
            <a:r>
              <a:rPr lang="en-US" b="1" dirty="0">
                <a:solidFill>
                  <a:schemeClr val="accent1">
                    <a:lumMod val="40000"/>
                    <a:lumOff val="60000"/>
                  </a:schemeClr>
                </a:solidFill>
              </a:rPr>
              <a:t>Surveillance</a:t>
            </a:r>
            <a:r>
              <a:rPr lang="en-US" dirty="0">
                <a:solidFill>
                  <a:schemeClr val="bg1">
                    <a:lumMod val="75000"/>
                  </a:schemeClr>
                </a:solidFill>
              </a:rPr>
              <a:t>: Diagnostic testing, road checks</a:t>
            </a:r>
          </a:p>
          <a:p>
            <a:pPr lvl="2"/>
            <a:r>
              <a:rPr lang="en-US" b="1" dirty="0">
                <a:solidFill>
                  <a:schemeClr val="accent1">
                    <a:lumMod val="40000"/>
                    <a:lumOff val="60000"/>
                  </a:schemeClr>
                </a:solidFill>
              </a:rPr>
              <a:t>Prevention</a:t>
            </a:r>
            <a:r>
              <a:rPr lang="en-US" dirty="0">
                <a:solidFill>
                  <a:schemeClr val="bg1">
                    <a:lumMod val="75000"/>
                  </a:schemeClr>
                </a:solidFill>
              </a:rPr>
              <a:t>: Targeted vaccination, education and information campaigns</a:t>
            </a:r>
          </a:p>
          <a:p>
            <a:pPr lvl="2"/>
            <a:r>
              <a:rPr lang="en-US" b="1" dirty="0">
                <a:solidFill>
                  <a:schemeClr val="accent1">
                    <a:lumMod val="75000"/>
                  </a:schemeClr>
                </a:solidFill>
              </a:rPr>
              <a:t>Control</a:t>
            </a:r>
            <a:r>
              <a:rPr lang="en-US" dirty="0"/>
              <a:t>: Vaccination, treatment, culling campaigns, movement restrictions</a:t>
            </a:r>
          </a:p>
        </p:txBody>
      </p:sp>
      <p:sp>
        <p:nvSpPr>
          <p:cNvPr id="4" name="Text Box 7"/>
          <p:cNvSpPr txBox="1">
            <a:spLocks noChangeArrowheads="1"/>
          </p:cNvSpPr>
          <p:nvPr/>
        </p:nvSpPr>
        <p:spPr bwMode="auto">
          <a:xfrm>
            <a:off x="95794" y="63500"/>
            <a:ext cx="12009120" cy="584776"/>
          </a:xfrm>
          <a:prstGeom prst="rect">
            <a:avLst/>
          </a:prstGeom>
          <a:solidFill>
            <a:srgbClr val="000053"/>
          </a:solidFill>
          <a:ln w="9525">
            <a:solidFill>
              <a:schemeClr val="tx1"/>
            </a:solidFill>
            <a:miter lim="800000"/>
            <a:headEnd/>
            <a:tailEnd/>
          </a:ln>
        </p:spPr>
        <p:txBody>
          <a:bodyPr wrap="square">
            <a:spAutoFit/>
          </a:bodyPr>
          <a:lstStyle/>
          <a:p>
            <a:pPr algn="ctr"/>
            <a:r>
              <a:rPr lang="es-ES" sz="3200" dirty="0">
                <a:solidFill>
                  <a:srgbClr val="FFFFFF"/>
                </a:solidFill>
                <a:latin typeface="Arial" charset="0"/>
                <a:ea typeface="ＭＳ Ｐゴシック" pitchFamily="34" charset="-128"/>
                <a:cs typeface="Arial" charset="0"/>
              </a:rPr>
              <a:t>Uses of Networks in </a:t>
            </a:r>
            <a:r>
              <a:rPr lang="es-ES" sz="3200" dirty="0" err="1">
                <a:solidFill>
                  <a:srgbClr val="FFFFFF"/>
                </a:solidFill>
                <a:latin typeface="Arial" charset="0"/>
                <a:ea typeface="ＭＳ Ｐゴシック" pitchFamily="34" charset="-128"/>
                <a:cs typeface="Arial" charset="0"/>
              </a:rPr>
              <a:t>Preventative</a:t>
            </a:r>
            <a:r>
              <a:rPr lang="es-ES" sz="3200" dirty="0">
                <a:solidFill>
                  <a:srgbClr val="FFFFFF"/>
                </a:solidFill>
                <a:latin typeface="Arial" charset="0"/>
                <a:ea typeface="ＭＳ Ｐゴシック" pitchFamily="34" charset="-128"/>
                <a:cs typeface="Arial" charset="0"/>
              </a:rPr>
              <a:t> </a:t>
            </a:r>
            <a:r>
              <a:rPr lang="es-ES" sz="3200" dirty="0" err="1">
                <a:solidFill>
                  <a:srgbClr val="FFFFFF"/>
                </a:solidFill>
                <a:latin typeface="Arial" charset="0"/>
                <a:ea typeface="ＭＳ Ｐゴシック" pitchFamily="34" charset="-128"/>
                <a:cs typeface="Arial" charset="0"/>
              </a:rPr>
              <a:t>Veterinary</a:t>
            </a:r>
            <a:r>
              <a:rPr lang="es-ES" sz="3200" dirty="0">
                <a:solidFill>
                  <a:srgbClr val="FFFFFF"/>
                </a:solidFill>
                <a:latin typeface="Arial" charset="0"/>
                <a:ea typeface="ＭＳ Ｐゴシック" pitchFamily="34" charset="-128"/>
                <a:cs typeface="Arial" charset="0"/>
              </a:rPr>
              <a:t> Medicine</a:t>
            </a:r>
          </a:p>
        </p:txBody>
      </p:sp>
      <p:sp>
        <p:nvSpPr>
          <p:cNvPr id="8"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ES" dirty="0" err="1">
                <a:solidFill>
                  <a:srgbClr val="FFFFFF"/>
                </a:solidFill>
                <a:ea typeface="ＭＳ Ｐゴシック" pitchFamily="34" charset="-128"/>
                <a:cs typeface="Arial" charset="0"/>
              </a:rPr>
              <a:t>Applications</a:t>
            </a:r>
            <a:r>
              <a:rPr lang="es-ES" dirty="0">
                <a:solidFill>
                  <a:srgbClr val="FFFFFF"/>
                </a:solidFill>
                <a:ea typeface="ＭＳ Ｐゴシック" pitchFamily="34" charset="-128"/>
                <a:cs typeface="Arial" charset="0"/>
              </a:rPr>
              <a:t> in </a:t>
            </a:r>
            <a:r>
              <a:rPr lang="es-ES" dirty="0" err="1">
                <a:solidFill>
                  <a:srgbClr val="FFFFFF"/>
                </a:solidFill>
                <a:ea typeface="ＭＳ Ｐゴシック" pitchFamily="34" charset="-128"/>
                <a:cs typeface="Arial" charset="0"/>
              </a:rPr>
              <a:t>Preventative</a:t>
            </a:r>
            <a:r>
              <a:rPr lang="es-ES" dirty="0">
                <a:solidFill>
                  <a:srgbClr val="FFFFFF"/>
                </a:solidFill>
                <a:ea typeface="ＭＳ Ｐゴシック" pitchFamily="34" charset="-128"/>
                <a:cs typeface="Arial" charset="0"/>
              </a:rPr>
              <a:t> </a:t>
            </a:r>
            <a:r>
              <a:rPr lang="es-ES" dirty="0" err="1">
                <a:solidFill>
                  <a:srgbClr val="FFFFFF"/>
                </a:solidFill>
                <a:ea typeface="ＭＳ Ｐゴシック" pitchFamily="34" charset="-128"/>
                <a:cs typeface="Arial" charset="0"/>
              </a:rPr>
              <a:t>Veterinary</a:t>
            </a:r>
            <a:r>
              <a:rPr lang="es-ES" dirty="0">
                <a:solidFill>
                  <a:srgbClr val="FFFFFF"/>
                </a:solidFill>
                <a:ea typeface="ＭＳ Ｐゴシック" pitchFamily="34" charset="-128"/>
                <a:cs typeface="Arial" charset="0"/>
              </a:rPr>
              <a:t> Medicine</a:t>
            </a:r>
          </a:p>
        </p:txBody>
      </p:sp>
      <p:pic>
        <p:nvPicPr>
          <p:cNvPr id="2" name="Picture 1"/>
          <p:cNvPicPr>
            <a:picLocks noChangeAspect="1"/>
          </p:cNvPicPr>
          <p:nvPr/>
        </p:nvPicPr>
        <p:blipFill>
          <a:blip r:embed="rId2"/>
          <a:stretch>
            <a:fillRect/>
          </a:stretch>
        </p:blipFill>
        <p:spPr>
          <a:xfrm>
            <a:off x="1894097" y="3027107"/>
            <a:ext cx="2652713" cy="1857375"/>
          </a:xfrm>
          <a:prstGeom prst="rect">
            <a:avLst/>
          </a:prstGeom>
        </p:spPr>
      </p:pic>
      <p:pic>
        <p:nvPicPr>
          <p:cNvPr id="5" name="Picture 4"/>
          <p:cNvPicPr>
            <a:picLocks noChangeAspect="1"/>
          </p:cNvPicPr>
          <p:nvPr/>
        </p:nvPicPr>
        <p:blipFill rotWithShape="1">
          <a:blip r:embed="rId3"/>
          <a:srcRect t="8486"/>
          <a:stretch/>
        </p:blipFill>
        <p:spPr>
          <a:xfrm>
            <a:off x="4546810" y="3027107"/>
            <a:ext cx="2443438" cy="1860604"/>
          </a:xfrm>
          <a:prstGeom prst="rect">
            <a:avLst/>
          </a:prstGeom>
        </p:spPr>
      </p:pic>
      <p:sp>
        <p:nvSpPr>
          <p:cNvPr id="7" name="TextBox 6"/>
          <p:cNvSpPr txBox="1"/>
          <p:nvPr/>
        </p:nvSpPr>
        <p:spPr>
          <a:xfrm>
            <a:off x="1894097" y="4884482"/>
            <a:ext cx="3676446" cy="461665"/>
          </a:xfrm>
          <a:prstGeom prst="rect">
            <a:avLst/>
          </a:prstGeom>
          <a:noFill/>
        </p:spPr>
        <p:txBody>
          <a:bodyPr wrap="square" rtlCol="0">
            <a:spAutoFit/>
          </a:bodyPr>
          <a:lstStyle/>
          <a:p>
            <a:r>
              <a:rPr lang="en-US" sz="1200" b="1" i="1" dirty="0"/>
              <a:t>Road blocks and CO2 culling chamber - Lithuania</a:t>
            </a:r>
          </a:p>
          <a:p>
            <a:r>
              <a:rPr lang="en-US" sz="1200" i="1" dirty="0"/>
              <a:t>FAO African Swine Fever: Detection and diagnosis - 2017</a:t>
            </a:r>
          </a:p>
        </p:txBody>
      </p:sp>
    </p:spTree>
    <p:extLst>
      <p:ext uri="{BB962C8B-B14F-4D97-AF65-F5344CB8AC3E}">
        <p14:creationId xmlns:p14="http://schemas.microsoft.com/office/powerpoint/2010/main" val="29421974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23013"/>
            <a:ext cx="10515600" cy="5564746"/>
          </a:xfrm>
        </p:spPr>
        <p:txBody>
          <a:bodyPr>
            <a:normAutofit/>
          </a:bodyPr>
          <a:lstStyle/>
          <a:p>
            <a:r>
              <a:rPr lang="en-US" dirty="0"/>
              <a:t>Surveillance, Prevention and Control</a:t>
            </a:r>
          </a:p>
          <a:p>
            <a:pPr lvl="1"/>
            <a:r>
              <a:rPr lang="en-US" dirty="0">
                <a:solidFill>
                  <a:schemeClr val="bg1">
                    <a:lumMod val="75000"/>
                  </a:schemeClr>
                </a:solidFill>
              </a:rPr>
              <a:t>Identify </a:t>
            </a:r>
            <a:r>
              <a:rPr lang="en-US" b="1" dirty="0">
                <a:solidFill>
                  <a:schemeClr val="bg1">
                    <a:lumMod val="75000"/>
                  </a:schemeClr>
                </a:solidFill>
              </a:rPr>
              <a:t>strategic</a:t>
            </a:r>
            <a:r>
              <a:rPr lang="en-US" dirty="0">
                <a:solidFill>
                  <a:schemeClr val="bg1">
                    <a:lumMod val="75000"/>
                  </a:schemeClr>
                </a:solidFill>
              </a:rPr>
              <a:t> nodes for </a:t>
            </a:r>
            <a:r>
              <a:rPr lang="en-US" b="1" dirty="0">
                <a:solidFill>
                  <a:schemeClr val="bg1">
                    <a:lumMod val="75000"/>
                  </a:schemeClr>
                </a:solidFill>
              </a:rPr>
              <a:t>risk-based targeted </a:t>
            </a:r>
            <a:r>
              <a:rPr lang="en-US" dirty="0">
                <a:solidFill>
                  <a:schemeClr val="bg1">
                    <a:lumMod val="75000"/>
                  </a:schemeClr>
                </a:solidFill>
              </a:rPr>
              <a:t>intervention</a:t>
            </a:r>
          </a:p>
          <a:p>
            <a:pPr lvl="2"/>
            <a:r>
              <a:rPr lang="en-US" b="1" dirty="0">
                <a:solidFill>
                  <a:schemeClr val="bg1">
                    <a:lumMod val="75000"/>
                  </a:schemeClr>
                </a:solidFill>
              </a:rPr>
              <a:t>Surveillance</a:t>
            </a:r>
            <a:r>
              <a:rPr lang="en-US" dirty="0">
                <a:solidFill>
                  <a:schemeClr val="bg1">
                    <a:lumMod val="75000"/>
                  </a:schemeClr>
                </a:solidFill>
              </a:rPr>
              <a:t>: Diagnostic testing, road checks</a:t>
            </a:r>
          </a:p>
          <a:p>
            <a:pPr lvl="2"/>
            <a:r>
              <a:rPr lang="en-US" b="1" dirty="0">
                <a:solidFill>
                  <a:schemeClr val="bg1">
                    <a:lumMod val="75000"/>
                  </a:schemeClr>
                </a:solidFill>
              </a:rPr>
              <a:t>Prevention</a:t>
            </a:r>
            <a:r>
              <a:rPr lang="en-US" dirty="0">
                <a:solidFill>
                  <a:schemeClr val="bg1">
                    <a:lumMod val="75000"/>
                  </a:schemeClr>
                </a:solidFill>
              </a:rPr>
              <a:t>: Targeted vaccination, education and information campaigns</a:t>
            </a:r>
          </a:p>
          <a:p>
            <a:pPr lvl="2"/>
            <a:r>
              <a:rPr lang="en-US" b="1" dirty="0">
                <a:solidFill>
                  <a:schemeClr val="bg1">
                    <a:lumMod val="75000"/>
                  </a:schemeClr>
                </a:solidFill>
              </a:rPr>
              <a:t>Control</a:t>
            </a:r>
            <a:r>
              <a:rPr lang="en-US" dirty="0">
                <a:solidFill>
                  <a:schemeClr val="bg1">
                    <a:lumMod val="75000"/>
                  </a:schemeClr>
                </a:solidFill>
              </a:rPr>
              <a:t>: Vaccination, treatment, culling campaigns, movement restrictions</a:t>
            </a:r>
          </a:p>
          <a:p>
            <a:pPr lvl="1"/>
            <a:r>
              <a:rPr lang="en-US" dirty="0"/>
              <a:t>Modelling of disease </a:t>
            </a:r>
            <a:r>
              <a:rPr lang="en-US" b="1" dirty="0">
                <a:solidFill>
                  <a:schemeClr val="accent1">
                    <a:lumMod val="75000"/>
                  </a:schemeClr>
                </a:solidFill>
              </a:rPr>
              <a:t>introduction</a:t>
            </a:r>
            <a:r>
              <a:rPr lang="en-US" dirty="0"/>
              <a:t> and </a:t>
            </a:r>
            <a:r>
              <a:rPr lang="en-US" b="1" dirty="0">
                <a:solidFill>
                  <a:schemeClr val="accent1">
                    <a:lumMod val="75000"/>
                  </a:schemeClr>
                </a:solidFill>
              </a:rPr>
              <a:t>spread</a:t>
            </a:r>
          </a:p>
        </p:txBody>
      </p:sp>
      <p:sp>
        <p:nvSpPr>
          <p:cNvPr id="4" name="Text Box 7"/>
          <p:cNvSpPr txBox="1">
            <a:spLocks noChangeArrowheads="1"/>
          </p:cNvSpPr>
          <p:nvPr/>
        </p:nvSpPr>
        <p:spPr bwMode="auto">
          <a:xfrm>
            <a:off x="95794" y="63500"/>
            <a:ext cx="12009120" cy="584776"/>
          </a:xfrm>
          <a:prstGeom prst="rect">
            <a:avLst/>
          </a:prstGeom>
          <a:solidFill>
            <a:srgbClr val="000053"/>
          </a:solidFill>
          <a:ln w="9525">
            <a:solidFill>
              <a:schemeClr val="tx1"/>
            </a:solidFill>
            <a:miter lim="800000"/>
            <a:headEnd/>
            <a:tailEnd/>
          </a:ln>
        </p:spPr>
        <p:txBody>
          <a:bodyPr wrap="square">
            <a:spAutoFit/>
          </a:bodyPr>
          <a:lstStyle/>
          <a:p>
            <a:pPr algn="ctr"/>
            <a:r>
              <a:rPr lang="es-ES" sz="3200" dirty="0">
                <a:solidFill>
                  <a:srgbClr val="FFFFFF"/>
                </a:solidFill>
                <a:latin typeface="Arial" charset="0"/>
                <a:ea typeface="ＭＳ Ｐゴシック" pitchFamily="34" charset="-128"/>
                <a:cs typeface="Arial" charset="0"/>
              </a:rPr>
              <a:t>Uses of Networks in </a:t>
            </a:r>
            <a:r>
              <a:rPr lang="es-ES" sz="3200" dirty="0" err="1">
                <a:solidFill>
                  <a:srgbClr val="FFFFFF"/>
                </a:solidFill>
                <a:latin typeface="Arial" charset="0"/>
                <a:ea typeface="ＭＳ Ｐゴシック" pitchFamily="34" charset="-128"/>
                <a:cs typeface="Arial" charset="0"/>
              </a:rPr>
              <a:t>Preventative</a:t>
            </a:r>
            <a:r>
              <a:rPr lang="es-ES" sz="3200" dirty="0">
                <a:solidFill>
                  <a:srgbClr val="FFFFFF"/>
                </a:solidFill>
                <a:latin typeface="Arial" charset="0"/>
                <a:ea typeface="ＭＳ Ｐゴシック" pitchFamily="34" charset="-128"/>
                <a:cs typeface="Arial" charset="0"/>
              </a:rPr>
              <a:t> </a:t>
            </a:r>
            <a:r>
              <a:rPr lang="es-ES" sz="3200" dirty="0" err="1">
                <a:solidFill>
                  <a:srgbClr val="FFFFFF"/>
                </a:solidFill>
                <a:latin typeface="Arial" charset="0"/>
                <a:ea typeface="ＭＳ Ｐゴシック" pitchFamily="34" charset="-128"/>
                <a:cs typeface="Arial" charset="0"/>
              </a:rPr>
              <a:t>Veterinary</a:t>
            </a:r>
            <a:r>
              <a:rPr lang="es-ES" sz="3200" dirty="0">
                <a:solidFill>
                  <a:srgbClr val="FFFFFF"/>
                </a:solidFill>
                <a:latin typeface="Arial" charset="0"/>
                <a:ea typeface="ＭＳ Ｐゴシック" pitchFamily="34" charset="-128"/>
                <a:cs typeface="Arial" charset="0"/>
              </a:rPr>
              <a:t> Medicine</a:t>
            </a:r>
          </a:p>
        </p:txBody>
      </p:sp>
      <p:sp>
        <p:nvSpPr>
          <p:cNvPr id="8" name="Title 1">
            <a:extLst>
              <a:ext uri="{FF2B5EF4-FFF2-40B4-BE49-F238E27FC236}">
                <a16:creationId xmlns:a16="http://schemas.microsoft.com/office/drawing/2014/main" id="{8720E457-C61A-4DFB-8D2E-F24147FBC1CC}"/>
              </a:ext>
            </a:extLst>
          </p:cNvPr>
          <p:cNvSpPr txBox="1">
            <a:spLocks/>
          </p:cNvSpPr>
          <p:nvPr/>
        </p:nvSpPr>
        <p:spPr>
          <a:xfrm>
            <a:off x="0" y="2883"/>
            <a:ext cx="12192000" cy="941829"/>
          </a:xfrm>
          <a:prstGeom prst="rect">
            <a:avLst/>
          </a:prstGeom>
          <a:solidFill>
            <a:srgbClr val="000053"/>
          </a:solidFill>
          <a:ln>
            <a:noFill/>
          </a:ln>
        </p:spPr>
        <p:txBody>
          <a:bodyPr vert="horz" lIns="91440" tIns="45720" rIns="91440" bIns="45720" rtlCol="0" anchor="ctr">
            <a:no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ES" dirty="0" err="1">
                <a:solidFill>
                  <a:srgbClr val="FFFFFF"/>
                </a:solidFill>
                <a:ea typeface="ＭＳ Ｐゴシック" pitchFamily="34" charset="-128"/>
                <a:cs typeface="Arial" charset="0"/>
              </a:rPr>
              <a:t>Applications</a:t>
            </a:r>
            <a:r>
              <a:rPr lang="es-ES" dirty="0">
                <a:solidFill>
                  <a:srgbClr val="FFFFFF"/>
                </a:solidFill>
                <a:ea typeface="ＭＳ Ｐゴシック" pitchFamily="34" charset="-128"/>
                <a:cs typeface="Arial" charset="0"/>
              </a:rPr>
              <a:t> in </a:t>
            </a:r>
            <a:r>
              <a:rPr lang="es-ES" dirty="0" err="1">
                <a:solidFill>
                  <a:srgbClr val="FFFFFF"/>
                </a:solidFill>
                <a:ea typeface="ＭＳ Ｐゴシック" pitchFamily="34" charset="-128"/>
                <a:cs typeface="Arial" charset="0"/>
              </a:rPr>
              <a:t>Preventative</a:t>
            </a:r>
            <a:r>
              <a:rPr lang="es-ES" dirty="0">
                <a:solidFill>
                  <a:srgbClr val="FFFFFF"/>
                </a:solidFill>
                <a:ea typeface="ＭＳ Ｐゴシック" pitchFamily="34" charset="-128"/>
                <a:cs typeface="Arial" charset="0"/>
              </a:rPr>
              <a:t> </a:t>
            </a:r>
            <a:r>
              <a:rPr lang="es-ES" dirty="0" err="1">
                <a:solidFill>
                  <a:srgbClr val="FFFFFF"/>
                </a:solidFill>
                <a:ea typeface="ＭＳ Ｐゴシック" pitchFamily="34" charset="-128"/>
                <a:cs typeface="Arial" charset="0"/>
              </a:rPr>
              <a:t>Veterinary</a:t>
            </a:r>
            <a:r>
              <a:rPr lang="es-ES" dirty="0">
                <a:solidFill>
                  <a:srgbClr val="FFFFFF"/>
                </a:solidFill>
                <a:ea typeface="ＭＳ Ｐゴシック" pitchFamily="34" charset="-128"/>
                <a:cs typeface="Arial" charset="0"/>
              </a:rPr>
              <a:t> Medicine</a:t>
            </a:r>
          </a:p>
        </p:txBody>
      </p:sp>
      <p:sp>
        <p:nvSpPr>
          <p:cNvPr id="5" name="Parallelogram 4"/>
          <p:cNvSpPr/>
          <p:nvPr/>
        </p:nvSpPr>
        <p:spPr>
          <a:xfrm>
            <a:off x="1371283" y="4177933"/>
            <a:ext cx="5101621" cy="1277137"/>
          </a:xfrm>
          <a:prstGeom prst="parallelogram">
            <a:avLst>
              <a:gd name="adj" fmla="val 165593"/>
            </a:avLst>
          </a:prstGeom>
          <a:solidFill>
            <a:schemeClr val="accent6">
              <a:lumMod val="60000"/>
              <a:lumOff val="4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p:cNvGrpSpPr/>
          <p:nvPr/>
        </p:nvGrpSpPr>
        <p:grpSpPr>
          <a:xfrm>
            <a:off x="2244436" y="4855388"/>
            <a:ext cx="355180" cy="340067"/>
            <a:chOff x="6703081" y="4760925"/>
            <a:chExt cx="604562" cy="483650"/>
          </a:xfrm>
          <a:solidFill>
            <a:srgbClr val="FFC000"/>
          </a:solidFill>
        </p:grpSpPr>
        <p:sp>
          <p:nvSpPr>
            <p:cNvPr id="11" name="Flowchart: Extract 10"/>
            <p:cNvSpPr/>
            <p:nvPr/>
          </p:nvSpPr>
          <p:spPr>
            <a:xfrm>
              <a:off x="7065818" y="4764703"/>
              <a:ext cx="83127" cy="105799"/>
            </a:xfrm>
            <a:prstGeom prst="flowChartExtract">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lowchart: Extract 11"/>
            <p:cNvSpPr/>
            <p:nvPr/>
          </p:nvSpPr>
          <p:spPr>
            <a:xfrm>
              <a:off x="7148945" y="4760925"/>
              <a:ext cx="83127" cy="105799"/>
            </a:xfrm>
            <a:prstGeom prst="flowChartExtract">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p:cNvSpPr/>
            <p:nvPr/>
          </p:nvSpPr>
          <p:spPr>
            <a:xfrm flipH="1">
              <a:off x="7050705" y="5092175"/>
              <a:ext cx="90683" cy="152400"/>
            </a:xfrm>
            <a:prstGeom prst="parallelogra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6703081" y="4927180"/>
              <a:ext cx="483650" cy="204040"/>
            </a:xfrm>
            <a:prstGeom prst="ellipse">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7058261" y="4813825"/>
              <a:ext cx="181369" cy="181368"/>
            </a:xfrm>
            <a:prstGeom prst="ellipse">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arallelogram 8"/>
            <p:cNvSpPr/>
            <p:nvPr/>
          </p:nvSpPr>
          <p:spPr>
            <a:xfrm>
              <a:off x="6771094" y="5120596"/>
              <a:ext cx="75570" cy="123979"/>
            </a:xfrm>
            <a:prstGeom prst="parallelogra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lowchart: Direct Access Storage 12"/>
            <p:cNvSpPr/>
            <p:nvPr/>
          </p:nvSpPr>
          <p:spPr>
            <a:xfrm>
              <a:off x="7182952" y="4874281"/>
              <a:ext cx="124691" cy="105797"/>
            </a:xfrm>
            <a:prstGeom prst="flowChartMagneticDru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p:cNvGrpSpPr/>
          <p:nvPr/>
        </p:nvGrpSpPr>
        <p:grpSpPr>
          <a:xfrm>
            <a:off x="2925087" y="4551041"/>
            <a:ext cx="355180" cy="340067"/>
            <a:chOff x="6703081" y="4760925"/>
            <a:chExt cx="604562" cy="483650"/>
          </a:xfrm>
          <a:solidFill>
            <a:srgbClr val="FFC000"/>
          </a:solidFill>
        </p:grpSpPr>
        <p:sp>
          <p:nvSpPr>
            <p:cNvPr id="16" name="Flowchart: Extract 15"/>
            <p:cNvSpPr/>
            <p:nvPr/>
          </p:nvSpPr>
          <p:spPr>
            <a:xfrm>
              <a:off x="7065818" y="4764703"/>
              <a:ext cx="83127" cy="105799"/>
            </a:xfrm>
            <a:prstGeom prst="flowChartExtract">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Extract 16"/>
            <p:cNvSpPr/>
            <p:nvPr/>
          </p:nvSpPr>
          <p:spPr>
            <a:xfrm>
              <a:off x="7148945" y="4760925"/>
              <a:ext cx="83127" cy="105799"/>
            </a:xfrm>
            <a:prstGeom prst="flowChartExtract">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p:cNvSpPr/>
            <p:nvPr/>
          </p:nvSpPr>
          <p:spPr>
            <a:xfrm flipH="1">
              <a:off x="7050705" y="5092175"/>
              <a:ext cx="90683" cy="152400"/>
            </a:xfrm>
            <a:prstGeom prst="parallelogra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6703081" y="4927180"/>
              <a:ext cx="483650" cy="204040"/>
            </a:xfrm>
            <a:prstGeom prst="ellipse">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7058261" y="4813825"/>
              <a:ext cx="181369" cy="181368"/>
            </a:xfrm>
            <a:prstGeom prst="ellipse">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p:cNvSpPr/>
            <p:nvPr/>
          </p:nvSpPr>
          <p:spPr>
            <a:xfrm>
              <a:off x="6771094" y="5120596"/>
              <a:ext cx="75570" cy="123979"/>
            </a:xfrm>
            <a:prstGeom prst="parallelogra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lowchart: Direct Access Storage 21"/>
            <p:cNvSpPr/>
            <p:nvPr/>
          </p:nvSpPr>
          <p:spPr>
            <a:xfrm>
              <a:off x="7182952" y="4874281"/>
              <a:ext cx="124691" cy="105797"/>
            </a:xfrm>
            <a:prstGeom prst="flowChartMagneticDru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22"/>
          <p:cNvGrpSpPr/>
          <p:nvPr/>
        </p:nvGrpSpPr>
        <p:grpSpPr>
          <a:xfrm>
            <a:off x="3447199" y="4855388"/>
            <a:ext cx="355180" cy="340067"/>
            <a:chOff x="6703081" y="4760925"/>
            <a:chExt cx="604562" cy="483650"/>
          </a:xfrm>
        </p:grpSpPr>
        <p:sp>
          <p:nvSpPr>
            <p:cNvPr id="24" name="Flowchart: Extract 23"/>
            <p:cNvSpPr/>
            <p:nvPr/>
          </p:nvSpPr>
          <p:spPr>
            <a:xfrm>
              <a:off x="7065818" y="4764703"/>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lowchart: Extract 24"/>
            <p:cNvSpPr/>
            <p:nvPr/>
          </p:nvSpPr>
          <p:spPr>
            <a:xfrm>
              <a:off x="7148945" y="4760925"/>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Parallelogram 25"/>
            <p:cNvSpPr/>
            <p:nvPr/>
          </p:nvSpPr>
          <p:spPr>
            <a:xfrm flipH="1">
              <a:off x="7050705" y="5092175"/>
              <a:ext cx="90683" cy="152400"/>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6703081" y="4927180"/>
              <a:ext cx="483650" cy="204040"/>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7058261" y="4813825"/>
              <a:ext cx="181369" cy="181368"/>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Parallelogram 28"/>
            <p:cNvSpPr/>
            <p:nvPr/>
          </p:nvSpPr>
          <p:spPr>
            <a:xfrm>
              <a:off x="6771094" y="5120596"/>
              <a:ext cx="75570" cy="123979"/>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lowchart: Direct Access Storage 29"/>
            <p:cNvSpPr/>
            <p:nvPr/>
          </p:nvSpPr>
          <p:spPr>
            <a:xfrm>
              <a:off x="7182952" y="4874281"/>
              <a:ext cx="124691" cy="105797"/>
            </a:xfrm>
            <a:prstGeom prst="flowChartMagneticDru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Group 54"/>
          <p:cNvGrpSpPr/>
          <p:nvPr/>
        </p:nvGrpSpPr>
        <p:grpSpPr>
          <a:xfrm>
            <a:off x="5129819" y="4244661"/>
            <a:ext cx="355180" cy="340067"/>
            <a:chOff x="6703081" y="4760925"/>
            <a:chExt cx="604562" cy="483650"/>
          </a:xfrm>
        </p:grpSpPr>
        <p:sp>
          <p:nvSpPr>
            <p:cNvPr id="56" name="Flowchart: Extract 55"/>
            <p:cNvSpPr/>
            <p:nvPr/>
          </p:nvSpPr>
          <p:spPr>
            <a:xfrm>
              <a:off x="7065818" y="4764703"/>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lowchart: Extract 56"/>
            <p:cNvSpPr/>
            <p:nvPr/>
          </p:nvSpPr>
          <p:spPr>
            <a:xfrm>
              <a:off x="7148945" y="4760925"/>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Parallelogram 57"/>
            <p:cNvSpPr/>
            <p:nvPr/>
          </p:nvSpPr>
          <p:spPr>
            <a:xfrm flipH="1">
              <a:off x="7050705" y="5092175"/>
              <a:ext cx="90683" cy="152400"/>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6703081" y="4927180"/>
              <a:ext cx="483650" cy="204040"/>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058261" y="4813825"/>
              <a:ext cx="181369" cy="181368"/>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Parallelogram 60"/>
            <p:cNvSpPr/>
            <p:nvPr/>
          </p:nvSpPr>
          <p:spPr>
            <a:xfrm>
              <a:off x="6771094" y="5120596"/>
              <a:ext cx="75570" cy="123979"/>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lowchart: Direct Access Storage 61"/>
            <p:cNvSpPr/>
            <p:nvPr/>
          </p:nvSpPr>
          <p:spPr>
            <a:xfrm>
              <a:off x="7182952" y="4874281"/>
              <a:ext cx="124691" cy="105797"/>
            </a:xfrm>
            <a:prstGeom prst="flowChartMagneticDru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3" name="Group 62"/>
          <p:cNvGrpSpPr/>
          <p:nvPr/>
        </p:nvGrpSpPr>
        <p:grpSpPr>
          <a:xfrm flipH="1">
            <a:off x="4197595" y="4703323"/>
            <a:ext cx="383188" cy="331947"/>
            <a:chOff x="6703081" y="4760925"/>
            <a:chExt cx="604562" cy="483650"/>
          </a:xfrm>
          <a:solidFill>
            <a:srgbClr val="FFAFAF"/>
          </a:solidFill>
        </p:grpSpPr>
        <p:sp>
          <p:nvSpPr>
            <p:cNvPr id="64" name="Flowchart: Extract 63"/>
            <p:cNvSpPr/>
            <p:nvPr/>
          </p:nvSpPr>
          <p:spPr>
            <a:xfrm>
              <a:off x="7065818" y="4764703"/>
              <a:ext cx="83127" cy="105799"/>
            </a:xfrm>
            <a:prstGeom prst="flowChartExtract">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lowchart: Extract 64"/>
            <p:cNvSpPr/>
            <p:nvPr/>
          </p:nvSpPr>
          <p:spPr>
            <a:xfrm>
              <a:off x="7148945" y="4760925"/>
              <a:ext cx="83127" cy="105799"/>
            </a:xfrm>
            <a:prstGeom prst="flowChartExtract">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Parallelogram 65"/>
            <p:cNvSpPr/>
            <p:nvPr/>
          </p:nvSpPr>
          <p:spPr>
            <a:xfrm flipH="1">
              <a:off x="7050705" y="5092175"/>
              <a:ext cx="90683" cy="152400"/>
            </a:xfrm>
            <a:prstGeom prst="parallelogra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p:cNvSpPr/>
            <p:nvPr/>
          </p:nvSpPr>
          <p:spPr>
            <a:xfrm>
              <a:off x="6703081" y="4927180"/>
              <a:ext cx="483650" cy="204040"/>
            </a:xfrm>
            <a:prstGeom prst="ellipse">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p:cNvSpPr/>
            <p:nvPr/>
          </p:nvSpPr>
          <p:spPr>
            <a:xfrm>
              <a:off x="7058261" y="4813825"/>
              <a:ext cx="181369" cy="181368"/>
            </a:xfrm>
            <a:prstGeom prst="ellipse">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Parallelogram 68"/>
            <p:cNvSpPr/>
            <p:nvPr/>
          </p:nvSpPr>
          <p:spPr>
            <a:xfrm>
              <a:off x="6771094" y="5120596"/>
              <a:ext cx="75570" cy="123979"/>
            </a:xfrm>
            <a:prstGeom prst="parallelogra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Flowchart: Direct Access Storage 69"/>
            <p:cNvSpPr/>
            <p:nvPr/>
          </p:nvSpPr>
          <p:spPr>
            <a:xfrm>
              <a:off x="7182952" y="4874281"/>
              <a:ext cx="124691" cy="105797"/>
            </a:xfrm>
            <a:prstGeom prst="flowChartMagneticDru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 name="Group 70"/>
          <p:cNvGrpSpPr/>
          <p:nvPr/>
        </p:nvGrpSpPr>
        <p:grpSpPr>
          <a:xfrm flipH="1">
            <a:off x="4518112" y="4342081"/>
            <a:ext cx="383188" cy="331947"/>
            <a:chOff x="6703081" y="4760925"/>
            <a:chExt cx="604562" cy="483650"/>
          </a:xfrm>
        </p:grpSpPr>
        <p:sp>
          <p:nvSpPr>
            <p:cNvPr id="72" name="Flowchart: Extract 71"/>
            <p:cNvSpPr/>
            <p:nvPr/>
          </p:nvSpPr>
          <p:spPr>
            <a:xfrm>
              <a:off x="7065818" y="4764703"/>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lowchart: Extract 72"/>
            <p:cNvSpPr/>
            <p:nvPr/>
          </p:nvSpPr>
          <p:spPr>
            <a:xfrm>
              <a:off x="7148945" y="4760925"/>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Parallelogram 73"/>
            <p:cNvSpPr/>
            <p:nvPr/>
          </p:nvSpPr>
          <p:spPr>
            <a:xfrm flipH="1">
              <a:off x="7050705" y="5092175"/>
              <a:ext cx="90683" cy="152400"/>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p:cNvSpPr/>
            <p:nvPr/>
          </p:nvSpPr>
          <p:spPr>
            <a:xfrm>
              <a:off x="6703081" y="4927180"/>
              <a:ext cx="483650" cy="204040"/>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p:cNvSpPr/>
            <p:nvPr/>
          </p:nvSpPr>
          <p:spPr>
            <a:xfrm>
              <a:off x="7058261" y="4813825"/>
              <a:ext cx="181369" cy="181368"/>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Parallelogram 76"/>
            <p:cNvSpPr/>
            <p:nvPr/>
          </p:nvSpPr>
          <p:spPr>
            <a:xfrm>
              <a:off x="6771094" y="5120596"/>
              <a:ext cx="75570" cy="123979"/>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Flowchart: Direct Access Storage 77"/>
            <p:cNvSpPr/>
            <p:nvPr/>
          </p:nvSpPr>
          <p:spPr>
            <a:xfrm>
              <a:off x="7182952" y="4874281"/>
              <a:ext cx="124691" cy="105797"/>
            </a:xfrm>
            <a:prstGeom prst="flowChartMagneticDru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9" name="Group 78"/>
          <p:cNvGrpSpPr/>
          <p:nvPr/>
        </p:nvGrpSpPr>
        <p:grpSpPr>
          <a:xfrm flipH="1">
            <a:off x="3733711" y="4388728"/>
            <a:ext cx="383188" cy="331947"/>
            <a:chOff x="6703081" y="4760925"/>
            <a:chExt cx="604562" cy="483650"/>
          </a:xfrm>
        </p:grpSpPr>
        <p:sp>
          <p:nvSpPr>
            <p:cNvPr id="80" name="Flowchart: Extract 79"/>
            <p:cNvSpPr/>
            <p:nvPr/>
          </p:nvSpPr>
          <p:spPr>
            <a:xfrm>
              <a:off x="7065818" y="4764703"/>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lowchart: Extract 80"/>
            <p:cNvSpPr/>
            <p:nvPr/>
          </p:nvSpPr>
          <p:spPr>
            <a:xfrm>
              <a:off x="7148945" y="4760925"/>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Parallelogram 81"/>
            <p:cNvSpPr/>
            <p:nvPr/>
          </p:nvSpPr>
          <p:spPr>
            <a:xfrm flipH="1">
              <a:off x="7050705" y="5092175"/>
              <a:ext cx="90683" cy="152400"/>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p:cNvSpPr/>
            <p:nvPr/>
          </p:nvSpPr>
          <p:spPr>
            <a:xfrm>
              <a:off x="6703081" y="4927180"/>
              <a:ext cx="483650" cy="204040"/>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p:cNvSpPr/>
            <p:nvPr/>
          </p:nvSpPr>
          <p:spPr>
            <a:xfrm>
              <a:off x="7058261" y="4813825"/>
              <a:ext cx="181369" cy="181368"/>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Parallelogram 84"/>
            <p:cNvSpPr/>
            <p:nvPr/>
          </p:nvSpPr>
          <p:spPr>
            <a:xfrm>
              <a:off x="6771094" y="5120596"/>
              <a:ext cx="75570" cy="123979"/>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lowchart: Direct Access Storage 85"/>
            <p:cNvSpPr/>
            <p:nvPr/>
          </p:nvSpPr>
          <p:spPr>
            <a:xfrm>
              <a:off x="7182952" y="4874281"/>
              <a:ext cx="124691" cy="105797"/>
            </a:xfrm>
            <a:prstGeom prst="flowChartMagneticDru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88" name="Curved Connector 87"/>
          <p:cNvCxnSpPr>
            <a:stCxn id="96" idx="3"/>
            <a:endCxn id="6" idx="0"/>
          </p:cNvCxnSpPr>
          <p:nvPr/>
        </p:nvCxnSpPr>
        <p:spPr>
          <a:xfrm>
            <a:off x="999391" y="4422430"/>
            <a:ext cx="1387117" cy="549856"/>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9" name="Curved Connector 88"/>
          <p:cNvCxnSpPr>
            <a:stCxn id="6" idx="0"/>
            <a:endCxn id="19" idx="0"/>
          </p:cNvCxnSpPr>
          <p:nvPr/>
        </p:nvCxnSpPr>
        <p:spPr>
          <a:xfrm rot="5400000" flipH="1" flipV="1">
            <a:off x="2574660" y="4479788"/>
            <a:ext cx="304347" cy="680651"/>
          </a:xfrm>
          <a:prstGeom prst="curvedConnector3">
            <a:avLst>
              <a:gd name="adj1" fmla="val 17511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Curved Connector 91"/>
          <p:cNvCxnSpPr>
            <a:stCxn id="19" idx="0"/>
            <a:endCxn id="67" idx="0"/>
          </p:cNvCxnSpPr>
          <p:nvPr/>
        </p:nvCxnSpPr>
        <p:spPr>
          <a:xfrm rot="16200000" flipH="1">
            <a:off x="3672587" y="4062510"/>
            <a:ext cx="149491" cy="1360348"/>
          </a:xfrm>
          <a:prstGeom prst="curvedConnector3">
            <a:avLst>
              <a:gd name="adj1" fmla="val -314684"/>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6" name="Explosion 1 95"/>
          <p:cNvSpPr/>
          <p:nvPr/>
        </p:nvSpPr>
        <p:spPr>
          <a:xfrm>
            <a:off x="591312" y="4228888"/>
            <a:ext cx="408079" cy="314560"/>
          </a:xfrm>
          <a:prstGeom prst="irregularSeal1">
            <a:avLst/>
          </a:prstGeom>
          <a:solidFill>
            <a:srgbClr val="FFC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0" name="Group 129"/>
          <p:cNvGrpSpPr/>
          <p:nvPr/>
        </p:nvGrpSpPr>
        <p:grpSpPr>
          <a:xfrm>
            <a:off x="10341558" y="3140162"/>
            <a:ext cx="1022232" cy="999130"/>
            <a:chOff x="8903724" y="5335023"/>
            <a:chExt cx="1022232" cy="999130"/>
          </a:xfrm>
        </p:grpSpPr>
        <p:sp>
          <p:nvSpPr>
            <p:cNvPr id="109" name="Rectangle 108"/>
            <p:cNvSpPr/>
            <p:nvPr/>
          </p:nvSpPr>
          <p:spPr>
            <a:xfrm>
              <a:off x="9306705" y="5588225"/>
              <a:ext cx="619251" cy="657815"/>
            </a:xfrm>
            <a:prstGeom prst="rect">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Flowchart: Direct Access Storage 125"/>
            <p:cNvSpPr/>
            <p:nvPr/>
          </p:nvSpPr>
          <p:spPr>
            <a:xfrm rot="16200000">
              <a:off x="8644549" y="5660559"/>
              <a:ext cx="932769" cy="414420"/>
            </a:xfrm>
            <a:prstGeom prst="flowChartMagneticDrum">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Flowchart: Extract 126"/>
            <p:cNvSpPr/>
            <p:nvPr/>
          </p:nvSpPr>
          <p:spPr>
            <a:xfrm>
              <a:off x="9306705" y="5335023"/>
              <a:ext cx="619251" cy="253202"/>
            </a:xfrm>
            <a:prstGeom prst="flowChartExtract">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p:cNvGrpSpPr/>
            <p:nvPr/>
          </p:nvGrpSpPr>
          <p:grpSpPr>
            <a:xfrm flipH="1">
              <a:off x="9359135" y="5669831"/>
              <a:ext cx="383188" cy="331947"/>
              <a:chOff x="6703081" y="4760925"/>
              <a:chExt cx="604562" cy="483650"/>
            </a:xfrm>
          </p:grpSpPr>
          <p:sp>
            <p:nvSpPr>
              <p:cNvPr id="32" name="Flowchart: Extract 31"/>
              <p:cNvSpPr/>
              <p:nvPr/>
            </p:nvSpPr>
            <p:spPr>
              <a:xfrm>
                <a:off x="7065818" y="4764703"/>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lowchart: Extract 32"/>
              <p:cNvSpPr/>
              <p:nvPr/>
            </p:nvSpPr>
            <p:spPr>
              <a:xfrm>
                <a:off x="7148945" y="4760925"/>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Parallelogram 33"/>
              <p:cNvSpPr/>
              <p:nvPr/>
            </p:nvSpPr>
            <p:spPr>
              <a:xfrm flipH="1">
                <a:off x="7050705" y="5092175"/>
                <a:ext cx="90683" cy="152400"/>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6703081" y="4927180"/>
                <a:ext cx="483650" cy="204040"/>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7058261" y="4813825"/>
                <a:ext cx="181369" cy="181368"/>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Parallelogram 36"/>
              <p:cNvSpPr/>
              <p:nvPr/>
            </p:nvSpPr>
            <p:spPr>
              <a:xfrm>
                <a:off x="6771094" y="5120596"/>
                <a:ext cx="75570" cy="123979"/>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lowchart: Direct Access Storage 37"/>
              <p:cNvSpPr/>
              <p:nvPr/>
            </p:nvSpPr>
            <p:spPr>
              <a:xfrm>
                <a:off x="7182952" y="4874281"/>
                <a:ext cx="124691" cy="105797"/>
              </a:xfrm>
              <a:prstGeom prst="flowChartMagneticDru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8" name="Group 97"/>
            <p:cNvGrpSpPr/>
            <p:nvPr/>
          </p:nvGrpSpPr>
          <p:grpSpPr>
            <a:xfrm flipH="1">
              <a:off x="9511535" y="5822231"/>
              <a:ext cx="383188" cy="331947"/>
              <a:chOff x="6703081" y="4760925"/>
              <a:chExt cx="604562" cy="483650"/>
            </a:xfrm>
          </p:grpSpPr>
          <p:sp>
            <p:nvSpPr>
              <p:cNvPr id="99" name="Flowchart: Extract 98"/>
              <p:cNvSpPr/>
              <p:nvPr/>
            </p:nvSpPr>
            <p:spPr>
              <a:xfrm>
                <a:off x="7065818" y="4764703"/>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Flowchart: Extract 99"/>
              <p:cNvSpPr/>
              <p:nvPr/>
            </p:nvSpPr>
            <p:spPr>
              <a:xfrm>
                <a:off x="7148945" y="4760925"/>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Parallelogram 100"/>
              <p:cNvSpPr/>
              <p:nvPr/>
            </p:nvSpPr>
            <p:spPr>
              <a:xfrm flipH="1">
                <a:off x="7050705" y="5092175"/>
                <a:ext cx="90683" cy="152400"/>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p:cNvSpPr/>
              <p:nvPr/>
            </p:nvSpPr>
            <p:spPr>
              <a:xfrm>
                <a:off x="6703081" y="4927180"/>
                <a:ext cx="483650" cy="204040"/>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p:cNvSpPr/>
              <p:nvPr/>
            </p:nvSpPr>
            <p:spPr>
              <a:xfrm>
                <a:off x="7058261" y="4813825"/>
                <a:ext cx="181369" cy="181368"/>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Parallelogram 103"/>
              <p:cNvSpPr/>
              <p:nvPr/>
            </p:nvSpPr>
            <p:spPr>
              <a:xfrm>
                <a:off x="6771094" y="5120596"/>
                <a:ext cx="75570" cy="123979"/>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Flowchart: Direct Access Storage 104"/>
              <p:cNvSpPr/>
              <p:nvPr/>
            </p:nvSpPr>
            <p:spPr>
              <a:xfrm>
                <a:off x="7182952" y="4874281"/>
                <a:ext cx="124691" cy="105797"/>
              </a:xfrm>
              <a:prstGeom prst="flowChartMagneticDru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29" name="Group 128"/>
          <p:cNvGrpSpPr/>
          <p:nvPr/>
        </p:nvGrpSpPr>
        <p:grpSpPr>
          <a:xfrm>
            <a:off x="6416496" y="5631026"/>
            <a:ext cx="1022232" cy="999130"/>
            <a:chOff x="6705179" y="4891108"/>
            <a:chExt cx="1022232" cy="999130"/>
          </a:xfrm>
        </p:grpSpPr>
        <p:sp>
          <p:nvSpPr>
            <p:cNvPr id="106" name="Rectangle 105"/>
            <p:cNvSpPr/>
            <p:nvPr/>
          </p:nvSpPr>
          <p:spPr>
            <a:xfrm>
              <a:off x="7108160" y="5144310"/>
              <a:ext cx="619251" cy="657815"/>
            </a:xfrm>
            <a:prstGeom prst="rect">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p:cNvGrpSpPr/>
            <p:nvPr/>
          </p:nvGrpSpPr>
          <p:grpSpPr>
            <a:xfrm>
              <a:off x="7160281" y="5218125"/>
              <a:ext cx="355180" cy="340067"/>
              <a:chOff x="6703081" y="4760925"/>
              <a:chExt cx="604562" cy="483650"/>
            </a:xfrm>
          </p:grpSpPr>
          <p:sp>
            <p:nvSpPr>
              <p:cNvPr id="40" name="Flowchart: Extract 39"/>
              <p:cNvSpPr/>
              <p:nvPr/>
            </p:nvSpPr>
            <p:spPr>
              <a:xfrm>
                <a:off x="7065818" y="4764703"/>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lowchart: Extract 40"/>
              <p:cNvSpPr/>
              <p:nvPr/>
            </p:nvSpPr>
            <p:spPr>
              <a:xfrm>
                <a:off x="7148945" y="4760925"/>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Parallelogram 41"/>
              <p:cNvSpPr/>
              <p:nvPr/>
            </p:nvSpPr>
            <p:spPr>
              <a:xfrm flipH="1">
                <a:off x="7050705" y="5092175"/>
                <a:ext cx="90683" cy="152400"/>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6703081" y="4927180"/>
                <a:ext cx="483650" cy="204040"/>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7058261" y="4813825"/>
                <a:ext cx="181369" cy="181368"/>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Parallelogram 44"/>
              <p:cNvSpPr/>
              <p:nvPr/>
            </p:nvSpPr>
            <p:spPr>
              <a:xfrm>
                <a:off x="6771094" y="5120596"/>
                <a:ext cx="75570" cy="123979"/>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lowchart: Direct Access Storage 45"/>
              <p:cNvSpPr/>
              <p:nvPr/>
            </p:nvSpPr>
            <p:spPr>
              <a:xfrm>
                <a:off x="7182952" y="4874281"/>
                <a:ext cx="124691" cy="105797"/>
              </a:xfrm>
              <a:prstGeom prst="flowChartMagneticDru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p:cNvGrpSpPr/>
            <p:nvPr/>
          </p:nvGrpSpPr>
          <p:grpSpPr>
            <a:xfrm>
              <a:off x="7312681" y="5370525"/>
              <a:ext cx="355180" cy="340067"/>
              <a:chOff x="6703081" y="4760925"/>
              <a:chExt cx="604562" cy="483650"/>
            </a:xfrm>
          </p:grpSpPr>
          <p:sp>
            <p:nvSpPr>
              <p:cNvPr id="48" name="Flowchart: Extract 47"/>
              <p:cNvSpPr/>
              <p:nvPr/>
            </p:nvSpPr>
            <p:spPr>
              <a:xfrm>
                <a:off x="7065818" y="4764703"/>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lowchart: Extract 48"/>
              <p:cNvSpPr/>
              <p:nvPr/>
            </p:nvSpPr>
            <p:spPr>
              <a:xfrm>
                <a:off x="7148945" y="4760925"/>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Parallelogram 49"/>
              <p:cNvSpPr/>
              <p:nvPr/>
            </p:nvSpPr>
            <p:spPr>
              <a:xfrm flipH="1">
                <a:off x="7050705" y="5092175"/>
                <a:ext cx="90683" cy="152400"/>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6703081" y="4927180"/>
                <a:ext cx="483650" cy="204040"/>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p:cNvSpPr/>
              <p:nvPr/>
            </p:nvSpPr>
            <p:spPr>
              <a:xfrm>
                <a:off x="7058261" y="4813825"/>
                <a:ext cx="181369" cy="181368"/>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Parallelogram 52"/>
              <p:cNvSpPr/>
              <p:nvPr/>
            </p:nvSpPr>
            <p:spPr>
              <a:xfrm>
                <a:off x="6771094" y="5120596"/>
                <a:ext cx="75570" cy="123979"/>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lowchart: Direct Access Storage 53"/>
              <p:cNvSpPr/>
              <p:nvPr/>
            </p:nvSpPr>
            <p:spPr>
              <a:xfrm>
                <a:off x="7182952" y="4874281"/>
                <a:ext cx="124691" cy="105797"/>
              </a:xfrm>
              <a:prstGeom prst="flowChartMagneticDru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7" name="Flowchart: Direct Access Storage 106"/>
            <p:cNvSpPr/>
            <p:nvPr/>
          </p:nvSpPr>
          <p:spPr>
            <a:xfrm rot="16200000">
              <a:off x="6446004" y="5216644"/>
              <a:ext cx="932769" cy="414420"/>
            </a:xfrm>
            <a:prstGeom prst="flowChartMagneticDrum">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Flowchart: Extract 107"/>
            <p:cNvSpPr/>
            <p:nvPr/>
          </p:nvSpPr>
          <p:spPr>
            <a:xfrm>
              <a:off x="7108160" y="4891108"/>
              <a:ext cx="619251" cy="253202"/>
            </a:xfrm>
            <a:prstGeom prst="flowChartExtract">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1" name="Group 130"/>
          <p:cNvGrpSpPr/>
          <p:nvPr/>
        </p:nvGrpSpPr>
        <p:grpSpPr>
          <a:xfrm>
            <a:off x="10224588" y="5701899"/>
            <a:ext cx="1022232" cy="999130"/>
            <a:chOff x="6705179" y="4891108"/>
            <a:chExt cx="1022232" cy="999130"/>
          </a:xfrm>
        </p:grpSpPr>
        <p:sp>
          <p:nvSpPr>
            <p:cNvPr id="132" name="Rectangle 131"/>
            <p:cNvSpPr/>
            <p:nvPr/>
          </p:nvSpPr>
          <p:spPr>
            <a:xfrm>
              <a:off x="7108160" y="5144310"/>
              <a:ext cx="619251" cy="657815"/>
            </a:xfrm>
            <a:prstGeom prst="rect">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3" name="Group 132"/>
            <p:cNvGrpSpPr/>
            <p:nvPr/>
          </p:nvGrpSpPr>
          <p:grpSpPr>
            <a:xfrm>
              <a:off x="7160281" y="5218125"/>
              <a:ext cx="355180" cy="340067"/>
              <a:chOff x="6703081" y="4760925"/>
              <a:chExt cx="604562" cy="483650"/>
            </a:xfrm>
          </p:grpSpPr>
          <p:sp>
            <p:nvSpPr>
              <p:cNvPr id="144" name="Flowchart: Extract 143"/>
              <p:cNvSpPr/>
              <p:nvPr/>
            </p:nvSpPr>
            <p:spPr>
              <a:xfrm>
                <a:off x="7065818" y="4764703"/>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Flowchart: Extract 144"/>
              <p:cNvSpPr/>
              <p:nvPr/>
            </p:nvSpPr>
            <p:spPr>
              <a:xfrm>
                <a:off x="7148945" y="4760925"/>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Parallelogram 145"/>
              <p:cNvSpPr/>
              <p:nvPr/>
            </p:nvSpPr>
            <p:spPr>
              <a:xfrm flipH="1">
                <a:off x="7050705" y="5092175"/>
                <a:ext cx="90683" cy="152400"/>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p:cNvSpPr/>
              <p:nvPr/>
            </p:nvSpPr>
            <p:spPr>
              <a:xfrm>
                <a:off x="6703081" y="4927180"/>
                <a:ext cx="483650" cy="204040"/>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7058261" y="4813825"/>
                <a:ext cx="181369" cy="181368"/>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Parallelogram 148"/>
              <p:cNvSpPr/>
              <p:nvPr/>
            </p:nvSpPr>
            <p:spPr>
              <a:xfrm>
                <a:off x="6771094" y="5120596"/>
                <a:ext cx="75570" cy="123979"/>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Flowchart: Direct Access Storage 149"/>
              <p:cNvSpPr/>
              <p:nvPr/>
            </p:nvSpPr>
            <p:spPr>
              <a:xfrm>
                <a:off x="7182952" y="4874281"/>
                <a:ext cx="124691" cy="105797"/>
              </a:xfrm>
              <a:prstGeom prst="flowChartMagneticDru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4" name="Group 133"/>
            <p:cNvGrpSpPr/>
            <p:nvPr/>
          </p:nvGrpSpPr>
          <p:grpSpPr>
            <a:xfrm>
              <a:off x="7312681" y="5370525"/>
              <a:ext cx="355180" cy="340067"/>
              <a:chOff x="6703081" y="4760925"/>
              <a:chExt cx="604562" cy="483650"/>
            </a:xfrm>
          </p:grpSpPr>
          <p:sp>
            <p:nvSpPr>
              <p:cNvPr id="137" name="Flowchart: Extract 136"/>
              <p:cNvSpPr/>
              <p:nvPr/>
            </p:nvSpPr>
            <p:spPr>
              <a:xfrm>
                <a:off x="7065818" y="4764703"/>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Flowchart: Extract 137"/>
              <p:cNvSpPr/>
              <p:nvPr/>
            </p:nvSpPr>
            <p:spPr>
              <a:xfrm>
                <a:off x="7148945" y="4760925"/>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Parallelogram 138"/>
              <p:cNvSpPr/>
              <p:nvPr/>
            </p:nvSpPr>
            <p:spPr>
              <a:xfrm flipH="1">
                <a:off x="7050705" y="5092175"/>
                <a:ext cx="90683" cy="152400"/>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p:cNvSpPr/>
              <p:nvPr/>
            </p:nvSpPr>
            <p:spPr>
              <a:xfrm>
                <a:off x="6703081" y="4927180"/>
                <a:ext cx="483650" cy="204040"/>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p:cNvSpPr/>
              <p:nvPr/>
            </p:nvSpPr>
            <p:spPr>
              <a:xfrm>
                <a:off x="7058261" y="4813825"/>
                <a:ext cx="181369" cy="181368"/>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Parallelogram 141"/>
              <p:cNvSpPr/>
              <p:nvPr/>
            </p:nvSpPr>
            <p:spPr>
              <a:xfrm>
                <a:off x="6771094" y="5120596"/>
                <a:ext cx="75570" cy="123979"/>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Flowchart: Direct Access Storage 142"/>
              <p:cNvSpPr/>
              <p:nvPr/>
            </p:nvSpPr>
            <p:spPr>
              <a:xfrm>
                <a:off x="7182952" y="4874281"/>
                <a:ext cx="124691" cy="105797"/>
              </a:xfrm>
              <a:prstGeom prst="flowChartMagneticDru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5" name="Flowchart: Direct Access Storage 134"/>
            <p:cNvSpPr/>
            <p:nvPr/>
          </p:nvSpPr>
          <p:spPr>
            <a:xfrm rot="16200000">
              <a:off x="6446004" y="5216644"/>
              <a:ext cx="932769" cy="414420"/>
            </a:xfrm>
            <a:prstGeom prst="flowChartMagneticDrum">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Flowchart: Extract 135"/>
            <p:cNvSpPr/>
            <p:nvPr/>
          </p:nvSpPr>
          <p:spPr>
            <a:xfrm>
              <a:off x="7108160" y="4891108"/>
              <a:ext cx="619251" cy="253202"/>
            </a:xfrm>
            <a:prstGeom prst="flowChartExtract">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1" name="Group 150"/>
          <p:cNvGrpSpPr/>
          <p:nvPr/>
        </p:nvGrpSpPr>
        <p:grpSpPr>
          <a:xfrm>
            <a:off x="7396351" y="3812275"/>
            <a:ext cx="1022232" cy="999130"/>
            <a:chOff x="6705179" y="4891108"/>
            <a:chExt cx="1022232" cy="999130"/>
          </a:xfrm>
          <a:solidFill>
            <a:schemeClr val="accent4">
              <a:lumMod val="60000"/>
              <a:lumOff val="40000"/>
            </a:schemeClr>
          </a:solidFill>
        </p:grpSpPr>
        <p:sp>
          <p:nvSpPr>
            <p:cNvPr id="152" name="Rectangle 151"/>
            <p:cNvSpPr/>
            <p:nvPr/>
          </p:nvSpPr>
          <p:spPr>
            <a:xfrm>
              <a:off x="7108160" y="5144310"/>
              <a:ext cx="619251" cy="657815"/>
            </a:xfrm>
            <a:prstGeom prst="rect">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3" name="Group 152"/>
            <p:cNvGrpSpPr/>
            <p:nvPr/>
          </p:nvGrpSpPr>
          <p:grpSpPr>
            <a:xfrm>
              <a:off x="7160281" y="5218125"/>
              <a:ext cx="355180" cy="340067"/>
              <a:chOff x="6703081" y="4760925"/>
              <a:chExt cx="604562" cy="483650"/>
            </a:xfrm>
            <a:grpFill/>
          </p:grpSpPr>
          <p:sp>
            <p:nvSpPr>
              <p:cNvPr id="164" name="Flowchart: Extract 163"/>
              <p:cNvSpPr/>
              <p:nvPr/>
            </p:nvSpPr>
            <p:spPr>
              <a:xfrm>
                <a:off x="7065818" y="4764703"/>
                <a:ext cx="83127" cy="105799"/>
              </a:xfrm>
              <a:prstGeom prst="flowChartExtract">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Flowchart: Extract 164"/>
              <p:cNvSpPr/>
              <p:nvPr/>
            </p:nvSpPr>
            <p:spPr>
              <a:xfrm>
                <a:off x="7148945" y="4760925"/>
                <a:ext cx="83127" cy="105799"/>
              </a:xfrm>
              <a:prstGeom prst="flowChartExtract">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Parallelogram 165"/>
              <p:cNvSpPr/>
              <p:nvPr/>
            </p:nvSpPr>
            <p:spPr>
              <a:xfrm flipH="1">
                <a:off x="7050705" y="5092175"/>
                <a:ext cx="90683" cy="152400"/>
              </a:xfrm>
              <a:prstGeom prst="parallelogra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p:cNvSpPr/>
              <p:nvPr/>
            </p:nvSpPr>
            <p:spPr>
              <a:xfrm>
                <a:off x="6703081" y="4927180"/>
                <a:ext cx="483650" cy="204040"/>
              </a:xfrm>
              <a:prstGeom prst="ellipse">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p:cNvSpPr/>
              <p:nvPr/>
            </p:nvSpPr>
            <p:spPr>
              <a:xfrm>
                <a:off x="7058261" y="4813825"/>
                <a:ext cx="181369" cy="181368"/>
              </a:xfrm>
              <a:prstGeom prst="ellipse">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Parallelogram 168"/>
              <p:cNvSpPr/>
              <p:nvPr/>
            </p:nvSpPr>
            <p:spPr>
              <a:xfrm>
                <a:off x="6771094" y="5120596"/>
                <a:ext cx="75570" cy="123979"/>
              </a:xfrm>
              <a:prstGeom prst="parallelogra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Flowchart: Direct Access Storage 169"/>
              <p:cNvSpPr/>
              <p:nvPr/>
            </p:nvSpPr>
            <p:spPr>
              <a:xfrm>
                <a:off x="7182952" y="4874281"/>
                <a:ext cx="124691" cy="105797"/>
              </a:xfrm>
              <a:prstGeom prst="flowChartMagneticDru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4" name="Group 153"/>
            <p:cNvGrpSpPr/>
            <p:nvPr/>
          </p:nvGrpSpPr>
          <p:grpSpPr>
            <a:xfrm>
              <a:off x="7312681" y="5370525"/>
              <a:ext cx="355180" cy="340067"/>
              <a:chOff x="6703081" y="4760925"/>
              <a:chExt cx="604562" cy="483650"/>
            </a:xfrm>
            <a:grpFill/>
          </p:grpSpPr>
          <p:sp>
            <p:nvSpPr>
              <p:cNvPr id="157" name="Flowchart: Extract 156"/>
              <p:cNvSpPr/>
              <p:nvPr/>
            </p:nvSpPr>
            <p:spPr>
              <a:xfrm>
                <a:off x="7065818" y="4764703"/>
                <a:ext cx="83127" cy="105799"/>
              </a:xfrm>
              <a:prstGeom prst="flowChartExtract">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Flowchart: Extract 157"/>
              <p:cNvSpPr/>
              <p:nvPr/>
            </p:nvSpPr>
            <p:spPr>
              <a:xfrm>
                <a:off x="7148945" y="4760925"/>
                <a:ext cx="83127" cy="105799"/>
              </a:xfrm>
              <a:prstGeom prst="flowChartExtract">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Parallelogram 158"/>
              <p:cNvSpPr/>
              <p:nvPr/>
            </p:nvSpPr>
            <p:spPr>
              <a:xfrm flipH="1">
                <a:off x="7050705" y="5092175"/>
                <a:ext cx="90683" cy="152400"/>
              </a:xfrm>
              <a:prstGeom prst="parallelogra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6703081" y="4927180"/>
                <a:ext cx="483650" cy="204040"/>
              </a:xfrm>
              <a:prstGeom prst="ellipse">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7058261" y="4813825"/>
                <a:ext cx="181369" cy="181368"/>
              </a:xfrm>
              <a:prstGeom prst="ellipse">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Parallelogram 161"/>
              <p:cNvSpPr/>
              <p:nvPr/>
            </p:nvSpPr>
            <p:spPr>
              <a:xfrm>
                <a:off x="6771094" y="5120596"/>
                <a:ext cx="75570" cy="123979"/>
              </a:xfrm>
              <a:prstGeom prst="parallelogra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lowchart: Direct Access Storage 162"/>
              <p:cNvSpPr/>
              <p:nvPr/>
            </p:nvSpPr>
            <p:spPr>
              <a:xfrm>
                <a:off x="7182952" y="4874281"/>
                <a:ext cx="124691" cy="105797"/>
              </a:xfrm>
              <a:prstGeom prst="flowChartMagneticDru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5" name="Flowchart: Direct Access Storage 154"/>
            <p:cNvSpPr/>
            <p:nvPr/>
          </p:nvSpPr>
          <p:spPr>
            <a:xfrm rot="16200000">
              <a:off x="6446004" y="5216644"/>
              <a:ext cx="932769" cy="414420"/>
            </a:xfrm>
            <a:prstGeom prst="flowChartMagneticDrum">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Flowchart: Extract 155"/>
            <p:cNvSpPr/>
            <p:nvPr/>
          </p:nvSpPr>
          <p:spPr>
            <a:xfrm>
              <a:off x="7108160" y="4891108"/>
              <a:ext cx="619251" cy="253202"/>
            </a:xfrm>
            <a:prstGeom prst="flowChartExtract">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1" name="Group 170"/>
          <p:cNvGrpSpPr/>
          <p:nvPr/>
        </p:nvGrpSpPr>
        <p:grpSpPr>
          <a:xfrm>
            <a:off x="7929365" y="5206815"/>
            <a:ext cx="1022232" cy="999130"/>
            <a:chOff x="8903724" y="5335023"/>
            <a:chExt cx="1022232" cy="999130"/>
          </a:xfrm>
          <a:solidFill>
            <a:schemeClr val="accent4">
              <a:lumMod val="60000"/>
              <a:lumOff val="40000"/>
            </a:schemeClr>
          </a:solidFill>
        </p:grpSpPr>
        <p:sp>
          <p:nvSpPr>
            <p:cNvPr id="172" name="Rectangle 171"/>
            <p:cNvSpPr/>
            <p:nvPr/>
          </p:nvSpPr>
          <p:spPr>
            <a:xfrm>
              <a:off x="9306705" y="5588225"/>
              <a:ext cx="619251" cy="657815"/>
            </a:xfrm>
            <a:prstGeom prst="rect">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lowchart: Direct Access Storage 172"/>
            <p:cNvSpPr/>
            <p:nvPr/>
          </p:nvSpPr>
          <p:spPr>
            <a:xfrm rot="16200000">
              <a:off x="8644549" y="5660559"/>
              <a:ext cx="932769" cy="414420"/>
            </a:xfrm>
            <a:prstGeom prst="flowChartMagneticDrum">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Flowchart: Extract 173"/>
            <p:cNvSpPr/>
            <p:nvPr/>
          </p:nvSpPr>
          <p:spPr>
            <a:xfrm>
              <a:off x="9306705" y="5335023"/>
              <a:ext cx="619251" cy="253202"/>
            </a:xfrm>
            <a:prstGeom prst="flowChartExtract">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5" name="Group 174"/>
            <p:cNvGrpSpPr/>
            <p:nvPr/>
          </p:nvGrpSpPr>
          <p:grpSpPr>
            <a:xfrm flipH="1">
              <a:off x="9359135" y="5669831"/>
              <a:ext cx="383188" cy="331947"/>
              <a:chOff x="6703081" y="4760925"/>
              <a:chExt cx="604562" cy="483650"/>
            </a:xfrm>
            <a:grpFill/>
          </p:grpSpPr>
          <p:sp>
            <p:nvSpPr>
              <p:cNvPr id="184" name="Flowchart: Extract 183"/>
              <p:cNvSpPr/>
              <p:nvPr/>
            </p:nvSpPr>
            <p:spPr>
              <a:xfrm>
                <a:off x="7065818" y="4764703"/>
                <a:ext cx="83127" cy="105799"/>
              </a:xfrm>
              <a:prstGeom prst="flowChartExtract">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Flowchart: Extract 184"/>
              <p:cNvSpPr/>
              <p:nvPr/>
            </p:nvSpPr>
            <p:spPr>
              <a:xfrm>
                <a:off x="7148945" y="4760925"/>
                <a:ext cx="83127" cy="105799"/>
              </a:xfrm>
              <a:prstGeom prst="flowChartExtract">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Parallelogram 185"/>
              <p:cNvSpPr/>
              <p:nvPr/>
            </p:nvSpPr>
            <p:spPr>
              <a:xfrm flipH="1">
                <a:off x="7050705" y="5092175"/>
                <a:ext cx="90683" cy="152400"/>
              </a:xfrm>
              <a:prstGeom prst="parallelogra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Oval 186"/>
              <p:cNvSpPr/>
              <p:nvPr/>
            </p:nvSpPr>
            <p:spPr>
              <a:xfrm>
                <a:off x="6703081" y="4927180"/>
                <a:ext cx="483650" cy="204040"/>
              </a:xfrm>
              <a:prstGeom prst="ellipse">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Oval 187"/>
              <p:cNvSpPr/>
              <p:nvPr/>
            </p:nvSpPr>
            <p:spPr>
              <a:xfrm>
                <a:off x="7058261" y="4813825"/>
                <a:ext cx="181369" cy="181368"/>
              </a:xfrm>
              <a:prstGeom prst="ellipse">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Parallelogram 188"/>
              <p:cNvSpPr/>
              <p:nvPr/>
            </p:nvSpPr>
            <p:spPr>
              <a:xfrm>
                <a:off x="6771094" y="5120596"/>
                <a:ext cx="75570" cy="123979"/>
              </a:xfrm>
              <a:prstGeom prst="parallelogra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Flowchart: Direct Access Storage 189"/>
              <p:cNvSpPr/>
              <p:nvPr/>
            </p:nvSpPr>
            <p:spPr>
              <a:xfrm>
                <a:off x="7182952" y="4874281"/>
                <a:ext cx="124691" cy="105797"/>
              </a:xfrm>
              <a:prstGeom prst="flowChartMagneticDru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6" name="Group 175"/>
            <p:cNvGrpSpPr/>
            <p:nvPr/>
          </p:nvGrpSpPr>
          <p:grpSpPr>
            <a:xfrm flipH="1">
              <a:off x="9511535" y="5822231"/>
              <a:ext cx="383188" cy="331947"/>
              <a:chOff x="6703081" y="4760925"/>
              <a:chExt cx="604562" cy="483650"/>
            </a:xfrm>
            <a:grpFill/>
          </p:grpSpPr>
          <p:sp>
            <p:nvSpPr>
              <p:cNvPr id="177" name="Flowchart: Extract 176"/>
              <p:cNvSpPr/>
              <p:nvPr/>
            </p:nvSpPr>
            <p:spPr>
              <a:xfrm>
                <a:off x="7065818" y="4764703"/>
                <a:ext cx="83127" cy="105799"/>
              </a:xfrm>
              <a:prstGeom prst="flowChartExtract">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Flowchart: Extract 177"/>
              <p:cNvSpPr/>
              <p:nvPr/>
            </p:nvSpPr>
            <p:spPr>
              <a:xfrm>
                <a:off x="7148945" y="4760925"/>
                <a:ext cx="83127" cy="105799"/>
              </a:xfrm>
              <a:prstGeom prst="flowChartExtract">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Parallelogram 178"/>
              <p:cNvSpPr/>
              <p:nvPr/>
            </p:nvSpPr>
            <p:spPr>
              <a:xfrm flipH="1">
                <a:off x="7050705" y="5092175"/>
                <a:ext cx="90683" cy="152400"/>
              </a:xfrm>
              <a:prstGeom prst="parallelogra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Oval 179"/>
              <p:cNvSpPr/>
              <p:nvPr/>
            </p:nvSpPr>
            <p:spPr>
              <a:xfrm>
                <a:off x="6703081" y="4927180"/>
                <a:ext cx="483650" cy="204040"/>
              </a:xfrm>
              <a:prstGeom prst="ellipse">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Oval 180"/>
              <p:cNvSpPr/>
              <p:nvPr/>
            </p:nvSpPr>
            <p:spPr>
              <a:xfrm>
                <a:off x="7058261" y="4813825"/>
                <a:ext cx="181369" cy="181368"/>
              </a:xfrm>
              <a:prstGeom prst="ellipse">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Parallelogram 181"/>
              <p:cNvSpPr/>
              <p:nvPr/>
            </p:nvSpPr>
            <p:spPr>
              <a:xfrm>
                <a:off x="6771094" y="5120596"/>
                <a:ext cx="75570" cy="123979"/>
              </a:xfrm>
              <a:prstGeom prst="parallelogra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lowchart: Direct Access Storage 182"/>
              <p:cNvSpPr/>
              <p:nvPr/>
            </p:nvSpPr>
            <p:spPr>
              <a:xfrm>
                <a:off x="7182952" y="4874281"/>
                <a:ext cx="124691" cy="105797"/>
              </a:xfrm>
              <a:prstGeom prst="flowChartMagneticDrum">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91" name="Group 190"/>
          <p:cNvGrpSpPr/>
          <p:nvPr/>
        </p:nvGrpSpPr>
        <p:grpSpPr>
          <a:xfrm>
            <a:off x="9458658" y="4425035"/>
            <a:ext cx="1022232" cy="999130"/>
            <a:chOff x="8903724" y="5335023"/>
            <a:chExt cx="1022232" cy="999130"/>
          </a:xfrm>
        </p:grpSpPr>
        <p:sp>
          <p:nvSpPr>
            <p:cNvPr id="192" name="Rectangle 191"/>
            <p:cNvSpPr/>
            <p:nvPr/>
          </p:nvSpPr>
          <p:spPr>
            <a:xfrm>
              <a:off x="9306705" y="5588225"/>
              <a:ext cx="619251" cy="657815"/>
            </a:xfrm>
            <a:prstGeom prst="rect">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lowchart: Direct Access Storage 192"/>
            <p:cNvSpPr/>
            <p:nvPr/>
          </p:nvSpPr>
          <p:spPr>
            <a:xfrm rot="16200000">
              <a:off x="8644549" y="5660559"/>
              <a:ext cx="932769" cy="414420"/>
            </a:xfrm>
            <a:prstGeom prst="flowChartMagneticDrum">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lowchart: Extract 193"/>
            <p:cNvSpPr/>
            <p:nvPr/>
          </p:nvSpPr>
          <p:spPr>
            <a:xfrm>
              <a:off x="9306705" y="5335023"/>
              <a:ext cx="619251" cy="253202"/>
            </a:xfrm>
            <a:prstGeom prst="flowChartExtract">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5" name="Group 194"/>
            <p:cNvGrpSpPr/>
            <p:nvPr/>
          </p:nvGrpSpPr>
          <p:grpSpPr>
            <a:xfrm flipH="1">
              <a:off x="9359135" y="5669831"/>
              <a:ext cx="383188" cy="331947"/>
              <a:chOff x="6703081" y="4760925"/>
              <a:chExt cx="604562" cy="483650"/>
            </a:xfrm>
          </p:grpSpPr>
          <p:sp>
            <p:nvSpPr>
              <p:cNvPr id="204" name="Flowchart: Extract 203"/>
              <p:cNvSpPr/>
              <p:nvPr/>
            </p:nvSpPr>
            <p:spPr>
              <a:xfrm>
                <a:off x="7065818" y="4764703"/>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Flowchart: Extract 204"/>
              <p:cNvSpPr/>
              <p:nvPr/>
            </p:nvSpPr>
            <p:spPr>
              <a:xfrm>
                <a:off x="7148945" y="4760925"/>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Parallelogram 205"/>
              <p:cNvSpPr/>
              <p:nvPr/>
            </p:nvSpPr>
            <p:spPr>
              <a:xfrm flipH="1">
                <a:off x="7050705" y="5092175"/>
                <a:ext cx="90683" cy="152400"/>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 name="Oval 206"/>
              <p:cNvSpPr/>
              <p:nvPr/>
            </p:nvSpPr>
            <p:spPr>
              <a:xfrm>
                <a:off x="6703081" y="4927180"/>
                <a:ext cx="483650" cy="204040"/>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Oval 207"/>
              <p:cNvSpPr/>
              <p:nvPr/>
            </p:nvSpPr>
            <p:spPr>
              <a:xfrm>
                <a:off x="7058261" y="4813825"/>
                <a:ext cx="181369" cy="181368"/>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 name="Parallelogram 208"/>
              <p:cNvSpPr/>
              <p:nvPr/>
            </p:nvSpPr>
            <p:spPr>
              <a:xfrm>
                <a:off x="6771094" y="5120596"/>
                <a:ext cx="75570" cy="123979"/>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Flowchart: Direct Access Storage 209"/>
              <p:cNvSpPr/>
              <p:nvPr/>
            </p:nvSpPr>
            <p:spPr>
              <a:xfrm>
                <a:off x="7182952" y="4874281"/>
                <a:ext cx="124691" cy="105797"/>
              </a:xfrm>
              <a:prstGeom prst="flowChartMagneticDru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6" name="Group 195"/>
            <p:cNvGrpSpPr/>
            <p:nvPr/>
          </p:nvGrpSpPr>
          <p:grpSpPr>
            <a:xfrm flipH="1">
              <a:off x="9511535" y="5822231"/>
              <a:ext cx="383188" cy="331947"/>
              <a:chOff x="6703081" y="4760925"/>
              <a:chExt cx="604562" cy="483650"/>
            </a:xfrm>
          </p:grpSpPr>
          <p:sp>
            <p:nvSpPr>
              <p:cNvPr id="197" name="Flowchart: Extract 196"/>
              <p:cNvSpPr/>
              <p:nvPr/>
            </p:nvSpPr>
            <p:spPr>
              <a:xfrm>
                <a:off x="7065818" y="4764703"/>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Flowchart: Extract 197"/>
              <p:cNvSpPr/>
              <p:nvPr/>
            </p:nvSpPr>
            <p:spPr>
              <a:xfrm>
                <a:off x="7148945" y="4760925"/>
                <a:ext cx="83127" cy="105799"/>
              </a:xfrm>
              <a:prstGeom prst="flowChartExtract">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Parallelogram 198"/>
              <p:cNvSpPr/>
              <p:nvPr/>
            </p:nvSpPr>
            <p:spPr>
              <a:xfrm flipH="1">
                <a:off x="7050705" y="5092175"/>
                <a:ext cx="90683" cy="152400"/>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Oval 199"/>
              <p:cNvSpPr/>
              <p:nvPr/>
            </p:nvSpPr>
            <p:spPr>
              <a:xfrm>
                <a:off x="6703081" y="4927180"/>
                <a:ext cx="483650" cy="204040"/>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Oval 200"/>
              <p:cNvSpPr/>
              <p:nvPr/>
            </p:nvSpPr>
            <p:spPr>
              <a:xfrm>
                <a:off x="7058261" y="4813825"/>
                <a:ext cx="181369" cy="181368"/>
              </a:xfrm>
              <a:prstGeom prst="ellipse">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Parallelogram 201"/>
              <p:cNvSpPr/>
              <p:nvPr/>
            </p:nvSpPr>
            <p:spPr>
              <a:xfrm>
                <a:off x="6771094" y="5120596"/>
                <a:ext cx="75570" cy="123979"/>
              </a:xfrm>
              <a:prstGeom prst="parallelogra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lowchart: Direct Access Storage 202"/>
              <p:cNvSpPr/>
              <p:nvPr/>
            </p:nvSpPr>
            <p:spPr>
              <a:xfrm>
                <a:off x="7182952" y="4874281"/>
                <a:ext cx="124691" cy="105797"/>
              </a:xfrm>
              <a:prstGeom prst="flowChartMagneticDrum">
                <a:avLst/>
              </a:prstGeom>
              <a:solidFill>
                <a:srgbClr val="FFAFA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11" name="TextBox 210"/>
          <p:cNvSpPr txBox="1"/>
          <p:nvPr/>
        </p:nvSpPr>
        <p:spPr>
          <a:xfrm>
            <a:off x="1268840" y="4502320"/>
            <a:ext cx="597005" cy="246221"/>
          </a:xfrm>
          <a:prstGeom prst="rect">
            <a:avLst/>
          </a:prstGeom>
          <a:noFill/>
        </p:spPr>
        <p:txBody>
          <a:bodyPr wrap="square" rtlCol="0">
            <a:spAutoFit/>
          </a:bodyPr>
          <a:lstStyle/>
          <a:p>
            <a:r>
              <a:rPr lang="en-US" sz="1000" dirty="0"/>
              <a:t>P = ?</a:t>
            </a:r>
          </a:p>
        </p:txBody>
      </p:sp>
      <p:sp>
        <p:nvSpPr>
          <p:cNvPr id="212" name="TextBox 211"/>
          <p:cNvSpPr txBox="1"/>
          <p:nvPr/>
        </p:nvSpPr>
        <p:spPr>
          <a:xfrm>
            <a:off x="8609003" y="4827068"/>
            <a:ext cx="597005" cy="246221"/>
          </a:xfrm>
          <a:prstGeom prst="rect">
            <a:avLst/>
          </a:prstGeom>
          <a:noFill/>
        </p:spPr>
        <p:txBody>
          <a:bodyPr wrap="square" rtlCol="0">
            <a:spAutoFit/>
          </a:bodyPr>
          <a:lstStyle/>
          <a:p>
            <a:r>
              <a:rPr lang="en-US" sz="1000" dirty="0"/>
              <a:t>P = ?</a:t>
            </a:r>
          </a:p>
        </p:txBody>
      </p:sp>
      <p:sp>
        <p:nvSpPr>
          <p:cNvPr id="213" name="TextBox 212"/>
          <p:cNvSpPr txBox="1"/>
          <p:nvPr/>
        </p:nvSpPr>
        <p:spPr>
          <a:xfrm>
            <a:off x="3531554" y="3960540"/>
            <a:ext cx="597005" cy="246221"/>
          </a:xfrm>
          <a:prstGeom prst="rect">
            <a:avLst/>
          </a:prstGeom>
          <a:noFill/>
        </p:spPr>
        <p:txBody>
          <a:bodyPr wrap="square" rtlCol="0">
            <a:spAutoFit/>
          </a:bodyPr>
          <a:lstStyle/>
          <a:p>
            <a:r>
              <a:rPr lang="en-US" sz="1000" dirty="0"/>
              <a:t>P = ?</a:t>
            </a:r>
          </a:p>
        </p:txBody>
      </p:sp>
      <p:sp>
        <p:nvSpPr>
          <p:cNvPr id="214" name="TextBox 213"/>
          <p:cNvSpPr txBox="1"/>
          <p:nvPr/>
        </p:nvSpPr>
        <p:spPr>
          <a:xfrm>
            <a:off x="2495699" y="4226013"/>
            <a:ext cx="597005" cy="246221"/>
          </a:xfrm>
          <a:prstGeom prst="rect">
            <a:avLst/>
          </a:prstGeom>
          <a:noFill/>
        </p:spPr>
        <p:txBody>
          <a:bodyPr wrap="square" rtlCol="0">
            <a:spAutoFit/>
          </a:bodyPr>
          <a:lstStyle/>
          <a:p>
            <a:r>
              <a:rPr lang="en-US" sz="1000" dirty="0"/>
              <a:t>P = ?</a:t>
            </a:r>
          </a:p>
        </p:txBody>
      </p:sp>
      <p:sp>
        <p:nvSpPr>
          <p:cNvPr id="216" name="Explosion 1 215"/>
          <p:cNvSpPr/>
          <p:nvPr/>
        </p:nvSpPr>
        <p:spPr>
          <a:xfrm>
            <a:off x="8913519" y="3209950"/>
            <a:ext cx="408079" cy="314560"/>
          </a:xfrm>
          <a:prstGeom prst="irregularSeal1">
            <a:avLst/>
          </a:prstGeom>
          <a:solidFill>
            <a:srgbClr val="FFC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7" name="Curved Connector 216"/>
          <p:cNvCxnSpPr>
            <a:stCxn id="216" idx="2"/>
            <a:endCxn id="152" idx="3"/>
          </p:cNvCxnSpPr>
          <p:nvPr/>
        </p:nvCxnSpPr>
        <p:spPr>
          <a:xfrm rot="5400000">
            <a:off x="8311266" y="3631828"/>
            <a:ext cx="869875" cy="655239"/>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0" name="Curved Connector 219"/>
          <p:cNvCxnSpPr>
            <a:stCxn id="152" idx="2"/>
            <a:endCxn id="172" idx="3"/>
          </p:cNvCxnSpPr>
          <p:nvPr/>
        </p:nvCxnSpPr>
        <p:spPr>
          <a:xfrm rot="16200000" flipH="1">
            <a:off x="7997461" y="4834788"/>
            <a:ext cx="1065633" cy="842639"/>
          </a:xfrm>
          <a:prstGeom prst="curvedConnector4">
            <a:avLst>
              <a:gd name="adj1" fmla="val 34567"/>
              <a:gd name="adj2" fmla="val 127129"/>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4" name="Curved Connector 223"/>
          <p:cNvCxnSpPr>
            <a:stCxn id="192" idx="2"/>
            <a:endCxn id="172" idx="3"/>
          </p:cNvCxnSpPr>
          <p:nvPr/>
        </p:nvCxnSpPr>
        <p:spPr>
          <a:xfrm rot="5400000">
            <a:off x="9334995" y="4952654"/>
            <a:ext cx="452873" cy="1219668"/>
          </a:xfrm>
          <a:prstGeom prst="curvedConnector2">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25" name="Curved Connector 224"/>
          <p:cNvCxnSpPr>
            <a:stCxn id="192" idx="3"/>
            <a:endCxn id="109" idx="2"/>
          </p:cNvCxnSpPr>
          <p:nvPr/>
        </p:nvCxnSpPr>
        <p:spPr>
          <a:xfrm flipV="1">
            <a:off x="10480890" y="4051179"/>
            <a:ext cx="573275" cy="955966"/>
          </a:xfrm>
          <a:prstGeom prst="curvedConnector2">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28" name="Curved Connector 227"/>
          <p:cNvCxnSpPr>
            <a:stCxn id="172" idx="2"/>
            <a:endCxn id="106" idx="3"/>
          </p:cNvCxnSpPr>
          <p:nvPr/>
        </p:nvCxnSpPr>
        <p:spPr>
          <a:xfrm rot="5400000">
            <a:off x="7992698" y="5563862"/>
            <a:ext cx="95304" cy="1203244"/>
          </a:xfrm>
          <a:prstGeom prst="curvedConnector2">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31" name="Curved Connector 230"/>
          <p:cNvCxnSpPr>
            <a:stCxn id="75" idx="0"/>
            <a:endCxn id="59" idx="0"/>
          </p:cNvCxnSpPr>
          <p:nvPr/>
        </p:nvCxnSpPr>
        <p:spPr>
          <a:xfrm rot="5400000" flipH="1" flipV="1">
            <a:off x="4962643" y="4146941"/>
            <a:ext cx="94629" cy="523867"/>
          </a:xfrm>
          <a:prstGeom prst="curvedConnector3">
            <a:avLst>
              <a:gd name="adj1" fmla="val 341575"/>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34" name="TextBox 233"/>
          <p:cNvSpPr txBox="1"/>
          <p:nvPr/>
        </p:nvSpPr>
        <p:spPr>
          <a:xfrm>
            <a:off x="8550002" y="3787507"/>
            <a:ext cx="597005" cy="246221"/>
          </a:xfrm>
          <a:prstGeom prst="rect">
            <a:avLst/>
          </a:prstGeom>
          <a:noFill/>
        </p:spPr>
        <p:txBody>
          <a:bodyPr wrap="square" rtlCol="0">
            <a:spAutoFit/>
          </a:bodyPr>
          <a:lstStyle/>
          <a:p>
            <a:r>
              <a:rPr lang="en-US" sz="1000" dirty="0"/>
              <a:t>P = ?</a:t>
            </a:r>
          </a:p>
        </p:txBody>
      </p:sp>
      <p:cxnSp>
        <p:nvCxnSpPr>
          <p:cNvPr id="235" name="Curved Connector 234"/>
          <p:cNvCxnSpPr>
            <a:stCxn id="192" idx="3"/>
            <a:endCxn id="132" idx="3"/>
          </p:cNvCxnSpPr>
          <p:nvPr/>
        </p:nvCxnSpPr>
        <p:spPr>
          <a:xfrm>
            <a:off x="10480890" y="5007145"/>
            <a:ext cx="765930" cy="1276864"/>
          </a:xfrm>
          <a:prstGeom prst="curvedConnector3">
            <a:avLst>
              <a:gd name="adj1" fmla="val 129846"/>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80865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57BA27F6362BF478135B298B2FDF029" ma:contentTypeVersion="10" ma:contentTypeDescription="Create a new document." ma:contentTypeScope="" ma:versionID="94e91c4ae3a9ca66db2e0e0b1b15fa1b">
  <xsd:schema xmlns:xsd="http://www.w3.org/2001/XMLSchema" xmlns:xs="http://www.w3.org/2001/XMLSchema" xmlns:p="http://schemas.microsoft.com/office/2006/metadata/properties" xmlns:ns3="ca051836-4c7d-40b5-819f-89e0d705a343" targetNamespace="http://schemas.microsoft.com/office/2006/metadata/properties" ma:root="true" ma:fieldsID="0e1ec914f7d73648906bef1d360b274d" ns3:_="">
    <xsd:import namespace="ca051836-4c7d-40b5-819f-89e0d705a343"/>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3:MediaServiceLocation" minOccurs="0"/>
                <xsd:element ref="ns3:MediaServiceEventHashCode" minOccurs="0"/>
                <xsd:element ref="ns3:MediaServiceGenerationTim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a051836-4c7d-40b5-819f-89e0d705a34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MediaServiceLocation" ma:internalName="MediaServiceLocation"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5CAEB93-C18B-4946-83F8-220366D71C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a051836-4c7d-40b5-819f-89e0d705a34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FD3D505-4515-4789-A034-21D69CB59B7B}">
  <ds:schemaRefs>
    <ds:schemaRef ds:uri="http://schemas.microsoft.com/sharepoint/v3/contenttype/forms"/>
  </ds:schemaRefs>
</ds:datastoreItem>
</file>

<file path=customXml/itemProps3.xml><?xml version="1.0" encoding="utf-8"?>
<ds:datastoreItem xmlns:ds="http://schemas.openxmlformats.org/officeDocument/2006/customXml" ds:itemID="{A7A6821B-9D56-417B-998F-A62FA3374388}">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purl.org/dc/terms/"/>
    <ds:schemaRef ds:uri="http://schemas.microsoft.com/office/infopath/2007/PartnerControls"/>
    <ds:schemaRef ds:uri="ca051836-4c7d-40b5-819f-89e0d705a343"/>
  </ds:schemaRefs>
</ds:datastoreItem>
</file>

<file path=docProps/app.xml><?xml version="1.0" encoding="utf-8"?>
<Properties xmlns="http://schemas.openxmlformats.org/officeDocument/2006/extended-properties" xmlns:vt="http://schemas.openxmlformats.org/officeDocument/2006/docPropsVTypes">
  <TotalTime>15558</TotalTime>
  <Words>3432</Words>
  <Application>Microsoft Office PowerPoint</Application>
  <PresentationFormat>Bredbild</PresentationFormat>
  <Paragraphs>684</Paragraphs>
  <Slides>52</Slides>
  <Notes>45</Notes>
  <HiddenSlides>0</HiddenSlides>
  <MMClips>0</MMClips>
  <ScaleCrop>false</ScaleCrop>
  <HeadingPairs>
    <vt:vector size="6" baseType="variant">
      <vt:variant>
        <vt:lpstr>Använt teckensnitt</vt:lpstr>
      </vt:variant>
      <vt:variant>
        <vt:i4>7</vt:i4>
      </vt:variant>
      <vt:variant>
        <vt:lpstr>Tema</vt:lpstr>
      </vt:variant>
      <vt:variant>
        <vt:i4>2</vt:i4>
      </vt:variant>
      <vt:variant>
        <vt:lpstr>Bildrubriker</vt:lpstr>
      </vt:variant>
      <vt:variant>
        <vt:i4>52</vt:i4>
      </vt:variant>
    </vt:vector>
  </HeadingPairs>
  <TitlesOfParts>
    <vt:vector size="61" baseType="lpstr">
      <vt:lpstr>Arial</vt:lpstr>
      <vt:lpstr>Arial Narrow</vt:lpstr>
      <vt:lpstr>Arial Nova</vt:lpstr>
      <vt:lpstr>Calibri</vt:lpstr>
      <vt:lpstr>Calibri Light</vt:lpstr>
      <vt:lpstr>Cambria Math</vt:lpstr>
      <vt:lpstr>Wingdings</vt:lpstr>
      <vt:lpstr>Office Theme</vt:lpstr>
      <vt:lpstr>Office Theme</vt:lpstr>
      <vt:lpstr>Part I</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Dynamic Network Analysis</dc:title>
  <dc:creator>Pablo Gomez</dc:creator>
  <cp:lastModifiedBy>Jerome Baron</cp:lastModifiedBy>
  <cp:revision>164</cp:revision>
  <cp:lastPrinted>2019-11-19T14:15:47Z</cp:lastPrinted>
  <dcterms:created xsi:type="dcterms:W3CDTF">2019-07-24T17:59:20Z</dcterms:created>
  <dcterms:modified xsi:type="dcterms:W3CDTF">2022-05-01T19:26:03Z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0x010100B57BA27F6362BF478135B298B2FDF029</vt:lpwstr>
  </property>
</Properties>
</file>